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0" r:id="rId2"/>
  </p:sldMasterIdLst>
  <p:sldIdLst>
    <p:sldId id="256" r:id="rId3"/>
    <p:sldId id="276" r:id="rId4"/>
    <p:sldId id="277" r:id="rId5"/>
    <p:sldId id="272" r:id="rId6"/>
    <p:sldId id="257" r:id="rId7"/>
    <p:sldId id="260" r:id="rId8"/>
    <p:sldId id="273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9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394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71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52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17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484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77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4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4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834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37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41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511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7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45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509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46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214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422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6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48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661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353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9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47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80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107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76C5AD-81F7-45E1-B7FD-B2CB70C4EC0D}" type="datetimeFigureOut">
              <a:rPr lang="th-TH" smtClean="0"/>
              <a:t>21/03/62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DB5B85-70F8-4E05-9994-D724D8224A79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2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3/21/2019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50" y="768626"/>
            <a:ext cx="10789920" cy="33331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th-TH" sz="6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ผลการทบทวนการพัฒนาระบบเฝ้าระวัง </a:t>
            </a:r>
            <a:br>
              <a:rPr lang="th-TH" sz="6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6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5 กลุ่มโรค 5 มิติ</a:t>
            </a:r>
            <a:r>
              <a:rPr lang="en-US" sz="6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66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“ระบบเฝ้าระวังโรคติดต่อ”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23348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04" y="2194559"/>
            <a:ext cx="5052391" cy="4024125"/>
          </a:xfrm>
        </p:spPr>
        <p:txBody>
          <a:bodyPr/>
          <a:lstStyle/>
          <a:p>
            <a:pPr marL="0" indent="0">
              <a:buNone/>
            </a:pPr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ระบบเฝ้าระวังโรคภัยสุขภาพ 5 กลุ่มโรค </a:t>
            </a:r>
            <a:endParaRPr lang="th-TH" sz="28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1.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ระบบ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เฝ้าระวังโรคติดต่อทั่วไป </a:t>
            </a:r>
            <a:endParaRPr lang="th-TH" sz="2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2.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ระบบ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เฝ้าระวังโรคเอดส์และวัณ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โรค</a:t>
            </a:r>
          </a:p>
          <a:p>
            <a:pPr marL="0" indent="0">
              <a:buNone/>
            </a:pPr>
            <a:r>
              <a:rPr lang="en-US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3. 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ระบบ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เฝ้าระวังโรคไม่ติดต่อ </a:t>
            </a:r>
            <a:endParaRPr lang="th-TH" sz="2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4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. ระบบเฝ้าระวังการบาดเจ็บ </a:t>
            </a:r>
            <a:endParaRPr lang="th-TH" sz="28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273050" indent="-273050">
              <a:buNone/>
            </a:pP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5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. ระบบเฝ้าระวังโรคจากการประกอบ</a:t>
            </a:r>
            <a:r>
              <a:rPr lang="th-TH" sz="28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อาชีพ        และสิ่งแวดล้อม</a:t>
            </a:r>
            <a:endParaRPr lang="th-TH" sz="28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ระบบ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เฝ้าระวัง 5 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กลุ่ม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โรค 5 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มิติ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38191" y="2194559"/>
            <a:ext cx="6158948" cy="428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5 มิติ</a:t>
            </a:r>
          </a:p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มิติด้าน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ปัจจัยที่สัมพันธ์ฏับการเกิดโรค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Determinants) 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มิติ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ด้าน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พฤติกรรมที่สัมพันธ์กับการเกิดโรค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(Behaviors) 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มิติเกี่ยวกับมาตรการในการป้องกัน ควบคุมโรค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(Program Response) 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มิติด้านการ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ป่วย/การ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ตาย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(Morbidity/Mortality) 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 </a:t>
            </a:r>
          </a:p>
          <a:p>
            <a:pPr marL="273050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มิติ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ด้าน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การเกิดโรคเป็นกลุ่มก้อน การระบาด หรือเหตุการณ์ผิดปกติ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(Event-Based Surveillance)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0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11681"/>
          <a:stretch/>
        </p:blipFill>
        <p:spPr>
          <a:xfrm>
            <a:off x="2415213" y="819422"/>
            <a:ext cx="6727746" cy="5992195"/>
          </a:xfrm>
        </p:spPr>
      </p:pic>
      <p:grpSp>
        <p:nvGrpSpPr>
          <p:cNvPr id="16" name="Group 15"/>
          <p:cNvGrpSpPr/>
          <p:nvPr/>
        </p:nvGrpSpPr>
        <p:grpSpPr>
          <a:xfrm>
            <a:off x="104169" y="4809228"/>
            <a:ext cx="5381601" cy="1878741"/>
            <a:chOff x="91469" y="4809228"/>
            <a:chExt cx="5381601" cy="1878741"/>
          </a:xfrm>
        </p:grpSpPr>
        <p:sp>
          <p:nvSpPr>
            <p:cNvPr id="5" name="TextBox 4"/>
            <p:cNvSpPr txBox="1"/>
            <p:nvPr/>
          </p:nvSpPr>
          <p:spPr>
            <a:xfrm>
              <a:off x="91469" y="5231891"/>
              <a:ext cx="42178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การมี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Incentive </a:t>
              </a: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ทำให้มีความแตกต่างในการรายงานโรค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134" y="4809228"/>
              <a:ext cx="3938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ระบบเฝ้าระวังบางงานไม่ได้ถูกกำหนดให้เป็นตัวชี้วัด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69" y="5590345"/>
              <a:ext cx="4806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บางโรคต้องการความเชี่ยวชาญและผลตรวจทางห้องปฏิบัติการ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34" y="5949305"/>
              <a:ext cx="5202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แนวทางการสำรวจสภาวะสุขภาพประชาชนยังไม่เป็นตัวแทนของพื้นที่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69" y="6318637"/>
              <a:ext cx="5381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ขาดความชัดเจนของผู้รับผิดชอบในโครงสร้างการเฝ้าระวังแต่ละระดับ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52846" y="4660184"/>
            <a:ext cx="4767781" cy="1958222"/>
            <a:chOff x="7639552" y="4794179"/>
            <a:chExt cx="4470071" cy="1958222"/>
          </a:xfrm>
        </p:grpSpPr>
        <p:sp>
          <p:nvSpPr>
            <p:cNvPr id="10" name="TextBox 9"/>
            <p:cNvSpPr txBox="1"/>
            <p:nvPr/>
          </p:nvSpPr>
          <p:spPr>
            <a:xfrm>
              <a:off x="7744880" y="4794179"/>
              <a:ext cx="4364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ส่วนใหญ่รายงานโรคในสถานบริการสาธารณสุขของรัฐเท่านั้น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39552" y="5226000"/>
              <a:ext cx="447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ข้อมูล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พฤติกรรม</a:t>
              </a: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จากหน่วยบริการสุขภาพไม่ครอบคลุมทั้งหมด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9552" y="5644405"/>
              <a:ext cx="4470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องค์ประกอบของคณะทำงานวางแผนเฝ้าระวังโรคไม่ครบถ้วน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268" y="6013737"/>
              <a:ext cx="426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การสำรวจสภาวะสุขภาพประชาชนไม่เป็นตัวแทนของพื้นที่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0439" y="6383069"/>
              <a:ext cx="4067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JasmineUPC" panose="02020603050405020304" pitchFamily="18" charset="-34"/>
                  <a:ea typeface="+mn-ea"/>
                  <a:cs typeface="JasmineUPC" panose="02020603050405020304" pitchFamily="18" charset="-34"/>
                </a:rPr>
                <a:t>มีระบบรายงานที่ซ้ำซ้อน ทำให้เป็นภาระของพื้นที่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2793" y="4450268"/>
            <a:ext cx="114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CAUSES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8236" y="3429532"/>
            <a:ext cx="149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PROBLEM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8596" y="3497260"/>
            <a:ext cx="541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ขาดการวางแผนระบบเฝ้าระวังโรคและภัยสุขภาพแบบบูรณาการ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89" y="900612"/>
            <a:ext cx="128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EFEECTS</a:t>
            </a:r>
            <a:endParaRPr kumimoji="0" lang="th-TH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3320" y="820303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ไม่ทราบขนาดของปัญหาการเกิดโรคที่แท้จริง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14462" y="789824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ไม่สามารถตรวจจับความผิดปกติของการเกิดโรคได้ทันเหตุการณ์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502" y="1407662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ไม่มีการนำข้อมูลไปใช้ประโยชน์ได้เท่าที่ควร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2014" y="1692430"/>
            <a:ext cx="4116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ไม่ทราบปัญหาพฤติกรรมสุขภาพ เพื่อนำไปสู่การแก้ไข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503" y="1961660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ไม่ทราบปัจจัยเสี่ยงของการเกิดโรค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38042" y="1230234"/>
            <a:ext cx="377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ข้อมูลที่ได้ไม่มีคุณภาพ ไม่ครบถ้วน และไม่ถูกต้อง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5266" y="2223521"/>
            <a:ext cx="402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ข้อมูลจากระบบเฝ้าระวังยังไม่สามารถกำหนดนโยบายมาตรการ หรือวางแผนงานได้อย่างแท้จริง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2286" y="158880"/>
            <a:ext cx="547137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asmineUPC" panose="02020603050405020304" pitchFamily="18" charset="-34"/>
                <a:ea typeface="SimSun" panose="02010600030101010101" pitchFamily="2" charset="-122"/>
                <a:cs typeface="JasmineUPC" panose="02020603050405020304" pitchFamily="18" charset="-34"/>
              </a:rPr>
              <a:t>แผนภูมิปัญหาระบบเฝ้าระวังโรคและภัยสุขภาพ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JasmineUPC" panose="02020603050405020304" pitchFamily="18" charset="-34"/>
              <a:ea typeface="+mn-ea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23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คณะทำงานได้ประชุมทบทวนระบบเฝ้าระวัง 5 กลุ่มโรค 5 มิติ และการวิเคราะห์ช่องว่างของการดำเนินการที่ผ่านมาในกลุ่มโรคติดต่อ วันพฤหัสบดีที่ 27 ธันวาคม 2561</a:t>
            </a:r>
            <a:endParaRPr lang="th-TH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วัตถุประสงค์</a:t>
            </a:r>
            <a:endParaRPr lang="en-US" sz="32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200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พิจารณาโรคเพื่อใช้ในการนำร่องในการพัฒนาระบบเฝ้าระวังห้ากลุ่มโรคห้ามิติ </a:t>
            </a:r>
            <a:r>
              <a:rPr lang="th-TH" sz="32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	- </a:t>
            </a:r>
            <a:r>
              <a:rPr lang="en-US" sz="32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 </a:t>
            </a:r>
            <a:r>
              <a:rPr lang="th-TH" sz="32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โรคนำร่องคือ ไข้เลือดออก ไข้หวัดใหญ่ อาหารเป็นพิษ มือ เท้า ปาก พิษสุนัขบ้า </a:t>
            </a:r>
            <a:r>
              <a:rPr lang="th-TH" sz="3200" dirty="0" smtClean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หัด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20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ทบทวนฐานข้อมูลระบบเฝ้าระวัง 5 กลุ่มโรค 5 มิติ โดยเลือกโรคที่มีความสำคัญ ได้แก่ มีอัตราป่วย อัตราตายสูง หรือเป็นโรคที่อยู่ในนโยบายกำจัดกวาดล้าง </a:t>
            </a:r>
          </a:p>
          <a:p>
            <a:pPr marL="514350" indent="-514350">
              <a:buFont typeface="+mj-lt"/>
              <a:buAutoNum type="arabicPeriod"/>
            </a:pPr>
            <a:endParaRPr lang="th-TH" sz="3200" dirty="0" smtClean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2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30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681" y="83139"/>
            <a:ext cx="8610600" cy="1293028"/>
          </a:xfrm>
        </p:spPr>
        <p:txBody>
          <a:bodyPr/>
          <a:lstStyle/>
          <a:p>
            <a:pPr algn="r"/>
            <a:r>
              <a:rPr lang="en-US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Time frame 2557-2662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05530" y="1742135"/>
            <a:ext cx="11957814" cy="4496110"/>
            <a:chOff x="105530" y="1742135"/>
            <a:chExt cx="11957814" cy="4496110"/>
          </a:xfrm>
        </p:grpSpPr>
        <p:sp>
          <p:nvSpPr>
            <p:cNvPr id="4" name="TextBox 3"/>
            <p:cNvSpPr txBox="1"/>
            <p:nvPr/>
          </p:nvSpPr>
          <p:spPr>
            <a:xfrm>
              <a:off x="105530" y="2343772"/>
              <a:ext cx="2434671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ทำความเข้าใจ </a:t>
              </a:r>
              <a:endPara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เอกภาพในส่วนกลาง </a:t>
              </a:r>
            </a:p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วิเคราะห์ช่องว่าง </a:t>
              </a:r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สร้างคู่มือ </a:t>
              </a:r>
              <a:endPara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36600" y="5511800"/>
              <a:ext cx="1076960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89281" y="583792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2557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47405" y="586612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2558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2353" y="5847586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2559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2421" y="3934964"/>
              <a:ext cx="2195551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Critical Information </a:t>
              </a:r>
              <a:endPara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ระดับเขต</a:t>
              </a:r>
              <a:endParaRPr lang="th-TH" sz="2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45306" y="586891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2560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95007" y="5822432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2561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76241" y="5836647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2562</a:t>
              </a:r>
              <a:endParaRPr lang="th-TH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1834" y="3593721"/>
              <a:ext cx="2037298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พัฒนาบุคลากรในระดับส่วนกลางและเขต</a:t>
              </a:r>
              <a:endParaRPr lang="th-TH" sz="2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2421" y="3143785"/>
              <a:ext cx="2195551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มีความเป็นรูปธรรมทั้ง</a:t>
              </a:r>
            </a:p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ส่วนกลางและเขต</a:t>
              </a:r>
              <a:endParaRPr lang="th-TH" sz="2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2421" y="1742135"/>
              <a:ext cx="2195551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คู่มือฉบับปรับปรุง</a:t>
              </a:r>
            </a:p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สรุปผลการวิเคราะห์ระบบเฝ้าระวังฯ ระดับส่วนกลาง และเขต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49665" y="3947664"/>
              <a:ext cx="1663427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พัฒนาบุคลากรระดับจังหวัด</a:t>
              </a:r>
              <a:endParaRPr lang="th-TH" sz="2000" b="1" dirty="0"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64419" y="2585294"/>
              <a:ext cx="1898925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latin typeface="JasmineUPC" panose="02020603050405020304" pitchFamily="18" charset="-34"/>
                  <a:cs typeface="JasmineUPC" panose="02020603050405020304" pitchFamily="18" charset="-34"/>
                </a:rPr>
                <a:t>ทบทวนผลการดำเนินงาน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64419" y="3371069"/>
              <a:ext cx="1898925" cy="132343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sz="20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ออกแบบการพัฒนาระบบเฝ้าระวังฯ และการวิเคราะห์สถานการณ์ 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094871" y="3371069"/>
              <a:ext cx="19307" cy="2140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964799" y="4301607"/>
              <a:ext cx="1212" cy="118360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2"/>
            </p:cNvCxnSpPr>
            <p:nvPr/>
          </p:nvCxnSpPr>
          <p:spPr>
            <a:xfrm flipH="1">
              <a:off x="5130196" y="4642850"/>
              <a:ext cx="1" cy="8423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7319477" y="4671395"/>
              <a:ext cx="1" cy="8423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1165420" y="4671395"/>
              <a:ext cx="1" cy="8423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8332577" y="3960364"/>
            <a:ext cx="166080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พัฒนาบุคลากรระดับจังหวัด</a:t>
            </a:r>
            <a:endParaRPr lang="th-TH" sz="20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9205701" y="4684095"/>
            <a:ext cx="1" cy="842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652" t="16409" r="33696" b="4905"/>
          <a:stretch/>
        </p:blipFill>
        <p:spPr>
          <a:xfrm>
            <a:off x="933279" y="1487464"/>
            <a:ext cx="583987" cy="84284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042330" y="794948"/>
            <a:ext cx="2131156" cy="776835"/>
            <a:chOff x="4015826" y="794948"/>
            <a:chExt cx="2131156" cy="776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35761" t="16022" r="33478" b="4519"/>
            <a:stretch/>
          </p:blipFill>
          <p:spPr>
            <a:xfrm>
              <a:off x="4015826" y="808943"/>
              <a:ext cx="511271" cy="7425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l="35435" t="15829" r="33805" b="4519"/>
            <a:stretch/>
          </p:blipFill>
          <p:spPr>
            <a:xfrm>
              <a:off x="4558864" y="808434"/>
              <a:ext cx="507456" cy="7387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/>
            <a:srcRect l="35869" t="16409" r="33805" b="4905"/>
            <a:stretch/>
          </p:blipFill>
          <p:spPr>
            <a:xfrm>
              <a:off x="5080352" y="794948"/>
              <a:ext cx="527826" cy="7699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36195" t="16022" r="33805" b="4712"/>
            <a:stretch/>
          </p:blipFill>
          <p:spPr>
            <a:xfrm>
              <a:off x="5624040" y="794948"/>
              <a:ext cx="522942" cy="77683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0164419" y="1810032"/>
            <a:ext cx="189230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จัดทำคำสั่งแต่งตั้งคณะทำงาน (ชุดที่ </a:t>
            </a:r>
            <a:r>
              <a:rPr lang="en-US" sz="20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4)</a:t>
            </a:r>
            <a:endParaRPr lang="th-TH" sz="2000" b="1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00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ทบทวนฐานข้อมูลระบบเฝ้าระวัง 5 กลุ่มโรค 5 มิติ </a:t>
            </a:r>
            <a:r>
              <a:rPr lang="en-US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en-US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(6 </a:t>
            </a:r>
            <a:r>
              <a:rPr lang="th-TH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โรคนำร่อง)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0688"/>
            <a:ext cx="10830339" cy="4527997"/>
          </a:xfrm>
        </p:spPr>
        <p:txBody>
          <a:bodyPr>
            <a:noAutofit/>
          </a:bodyPr>
          <a:lstStyle/>
          <a:p>
            <a:pPr marL="201168" lvl="1" indent="0">
              <a:buNone/>
            </a:pP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ปัญหาอุปสรรคของการดำเนินงาน</a:t>
            </a:r>
          </a:p>
          <a:p>
            <a:pPr lvl="1"/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มีมาตรการในส่วนของ </a:t>
            </a: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Program response 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ค่อนข้าง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ชัดเจน 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แต่ขาด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รวบรวมข้อมูลผล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ดำเนินงาน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ที่เกี่ยวข้องกับ </a:t>
            </a: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program response</a:t>
            </a:r>
            <a:endParaRPr lang="th-TH" sz="3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/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มี</a:t>
            </a: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หลายหน่วยงานที่เกี่ยวข้อง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กับมาตรการป้องกันโรค เช่น กรณีโรคทางเดินอาหารและน้ำ มีหลายหน่วยงานรับผิดชอบกับมาตรการควบคุมป้องกันโรค เช่น กรมควบคุมโรค สำนักงานอาหารและยา กรมอนามัย เป็นต้น</a:t>
            </a:r>
          </a:p>
          <a:p>
            <a:pPr lvl="1"/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ขาดข้อมูลการสำรวจพฤติกรรมการป้องกันโรคของ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ประชาชน</a:t>
            </a:r>
          </a:p>
          <a:p>
            <a:pPr lvl="1"/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ขาดการเชื่อมโยงข้อมูลระหว่างหน่วยงานที่</a:t>
            </a:r>
            <a:r>
              <a:rPr lang="th-TH" sz="3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เกี่ยวข้อง</a:t>
            </a:r>
          </a:p>
          <a:p>
            <a:pPr lvl="1"/>
            <a:endParaRPr lang="th-TH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/>
            <a:endParaRPr lang="th-TH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1"/>
            <a:endParaRPr lang="th-TH" sz="3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21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79" y="79817"/>
            <a:ext cx="11847443" cy="53310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ตัวชี้วัด </a:t>
            </a:r>
            <a:r>
              <a:rPr lang="en-US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SM</a:t>
            </a:r>
            <a:r>
              <a:rPr lang="th-TH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311 </a:t>
            </a:r>
            <a:r>
              <a:rPr lang="en-US" sz="28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ระดับความสำเร็จของการพัฒนาจังหวัดให้มีระบบเฝ้าระวังโรคและภัยสุขภาพ 5 กลุ่มโรค 5 มิติ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9266" y="566761"/>
          <a:ext cx="11926956" cy="4915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21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04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2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11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85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ขั้นตอนที่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spc="-2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รายละเอียดการดำเนินงาน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ระดับคะแนน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spc="-2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เอกสาร/หลักฐาน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spc="-2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ประกอบการประเมินผล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spc="-2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ตั้งคณะกรรมการและคณะทำงานในการเฝ้าระวังโรคและภัยสุขภาพ </a:t>
                      </a: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กลุ่มโรค </a:t>
                      </a: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มิติ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สำเนาคำสั่งแต่งตั้งคณะกรรมการ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ฯ</a:t>
                      </a: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spc="-2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ทบทวนการพัฒนางาน 5 กลุ่มโรค 5 มิติ รวมถึงการวิเคราะห์</a:t>
                      </a:r>
                      <a:r>
                        <a:rPr lang="th-TH" sz="20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ช่องว่างการดำเนินงาน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รายงานผลการทบทวนการพัฒนา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งานที่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ผ่านมา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spc="-2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</a:t>
                      </a:r>
                      <a:endParaRPr lang="en-US" sz="180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ออกแบบการพัฒนาระบบเฝ้าระวังฯ และการวิเคราะห์สถานการณ์ โดยมีการเชื่อมโยงข้อมูล </a:t>
                      </a:r>
                      <a:r>
                        <a:rPr lang="en-US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20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มิติ ของกรมควบคุมโรค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แผนการพัฒนาระบบเฝ้าระวังฯ และการวิเคราะห์สถานการณ์โดยมีการเชื่อมโยง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ข้อมูล</a:t>
                      </a:r>
                      <a:r>
                        <a:rPr lang="th-TH" sz="1800" baseline="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มิติ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ของกรมควบคุมโรค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spc="-2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4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ถ่ายทอดรูปแบบการพัฒนาระบบการเฝ้าระวังฯ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กลุ่มโรค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20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มิติให้กับ สคร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.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รายงานและรูปถ่ายการประชุมการถ่ายทอด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รูปแบบการพัฒนาระบบการเฝ้า</a:t>
                      </a:r>
                      <a:r>
                        <a:rPr lang="th-TH" sz="1800" dirty="0" smtClean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ระวัง ฯ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กลุ่มโรค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มิติให้กับ สคร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.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5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วิเคราะห์สถานการณ์ทางระบาดวิทยาโดยอาศัยข้อมูลการเฝ้าระวัง ฯ 5 มิติ </a:t>
                      </a: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5.1 ระดับส่วนกลางมีรายงานผลการวิเคราะห์สถานการณ์ทั้ง 5 กลุ่มโรค แต่ละกลุ่มโรคอย่างน้อย 1 โรค</a:t>
                      </a:r>
                    </a:p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5.2 ในระดับจังหวัด แต่ละจังหวัดมีอย่างน้อย 1 โรค</a:t>
                      </a:r>
                      <a:endParaRPr lang="en-US" sz="20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1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5.1 รายงานสถานการณ์การวิเคราะห์ข้อมูลการเฝ้าระวังฯ 5 กลุ่มโรค 5 มิติ 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/>
                      </a:r>
                      <a:b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</a:b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(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0.5 คะแนน) </a:t>
                      </a:r>
                      <a:endParaRPr lang="en-US" sz="1800" dirty="0">
                        <a:effectLst/>
                        <a:latin typeface="JasmineUPC" panose="02020603050405020304" pitchFamily="18" charset="-34"/>
                        <a:ea typeface="Calibri" panose="020F0502020204030204" pitchFamily="34" charset="0"/>
                        <a:cs typeface="JasmineUPC" panose="02020603050405020304" pitchFamily="18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5.2 รายงานสถานการณ์การวิเคราะห์ข้อมูลการเฝ้าระวังฯ </a:t>
                      </a:r>
                      <a:r>
                        <a:rPr lang="en-US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5</a:t>
                      </a:r>
                      <a:r>
                        <a:rPr lang="en-US" sz="1800" baseline="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มิติ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อย่างน้อย </a:t>
                      </a: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1 </a:t>
                      </a:r>
                      <a:r>
                        <a:rPr lang="th-TH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โรคที่ระดับจังหวัด (0.5 คะแนน</a:t>
                      </a:r>
                      <a:r>
                        <a:rPr lang="th-TH" sz="1800" dirty="0" smtClean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)</a:t>
                      </a:r>
                      <a:r>
                        <a:rPr lang="en-US" sz="1800" dirty="0">
                          <a:effectLst/>
                          <a:latin typeface="JasmineUPC" panose="02020603050405020304" pitchFamily="18" charset="-34"/>
                          <a:ea typeface="Calibri" panose="020F0502020204030204" pitchFamily="34" charset="0"/>
                          <a:cs typeface="JasmineUPC" panose="02020603050405020304" pitchFamily="18" charset="-34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9265" y="5875259"/>
          <a:ext cx="1192695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6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6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6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01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93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12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46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51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6750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91557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เดือน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ไตรมาส 1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ไดรมาส 2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ไตรมาส 3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ไตรมาส 4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9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ต.ค.61</a:t>
                      </a:r>
                      <a:endParaRPr lang="en-US" sz="1800" b="1" kern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พ.ย.61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ธ.ค.61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ม.ค.62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ก.พ.62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มี.ค.62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เม.ย.62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พ.ค.62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มิ.ย.62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ก.ค.62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ส.ค.62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ก.ย.62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ตัวชี้วัด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ขั้นตอนที่ 1 และ 2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ขั้นตอนที่ 3 และ 4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th-TH" sz="1800" kern="0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ขั้นตอนที่ 5</a:t>
                      </a:r>
                      <a:endParaRPr lang="en-US" sz="1800" b="1" kern="0" dirty="0">
                        <a:solidFill>
                          <a:schemeClr val="tx1"/>
                        </a:solidFill>
                        <a:effectLst/>
                        <a:latin typeface="JasmineUPC" panose="02020603050405020304" pitchFamily="18" charset="-34"/>
                        <a:ea typeface="Cordia New" panose="020B0304020202020204" pitchFamily="34" charset="-34"/>
                        <a:cs typeface="JasmineUPC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3133" y="5430639"/>
            <a:ext cx="104801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ordia New" panose="020B0304020202020204" pitchFamily="34" charset="-34"/>
                <a:cs typeface="JasmineUPC" panose="02020603050405020304" pitchFamily="18" charset="-34"/>
              </a:rPr>
              <a:t>เกณฑ์ความสำเร็จ 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ordia New" panose="020B0304020202020204" pitchFamily="34" charset="-34"/>
                <a:cs typeface="JasmineUPC" panose="02020603050405020304" pitchFamily="18" charset="-34"/>
              </a:rPr>
              <a:t>: 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ordia New" panose="020B0304020202020204" pitchFamily="34" charset="-34"/>
                <a:cs typeface="JasmineUPC" panose="02020603050405020304" pitchFamily="18" charset="-34"/>
              </a:rPr>
              <a:t>ระบุเกณฑ์ความสำเร็จภาพรวมเมื่อสิ้นปีงบประมาณ พ.ศ.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ordia New" panose="020B0304020202020204" pitchFamily="34" charset="-34"/>
                <a:cs typeface="JasmineUPC" panose="02020603050405020304" pitchFamily="18" charset="-34"/>
              </a:rPr>
              <a:t> 2562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36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</TotalTime>
  <Words>871</Words>
  <Application>Microsoft Office PowerPoint</Application>
  <PresentationFormat>Widescreen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ＭＳ Ｐゴシック</vt:lpstr>
      <vt:lpstr>SimSun</vt:lpstr>
      <vt:lpstr>Angsana New</vt:lpstr>
      <vt:lpstr>Arial</vt:lpstr>
      <vt:lpstr>Calibri</vt:lpstr>
      <vt:lpstr>Calibri Light</vt:lpstr>
      <vt:lpstr>Century Gothic</vt:lpstr>
      <vt:lpstr>Cordia New</vt:lpstr>
      <vt:lpstr>JasmineUPC</vt:lpstr>
      <vt:lpstr>Retrospect</vt:lpstr>
      <vt:lpstr>Vapor Trail</vt:lpstr>
      <vt:lpstr>ผลการทบทวนการพัฒนาระบบเฝ้าระวัง  5 กลุ่มโรค 5 มิติ: “ระบบเฝ้าระวังโรคติดต่อ”</vt:lpstr>
      <vt:lpstr>ระบบเฝ้าระวัง 5 กลุ่มโรค 5 มิติ</vt:lpstr>
      <vt:lpstr>PowerPoint Presentation</vt:lpstr>
      <vt:lpstr>คณะทำงานได้ประชุมทบทวนระบบเฝ้าระวัง 5 กลุ่มโรค 5 มิติ และการวิเคราะห์ช่องว่างของการดำเนินการที่ผ่านมาในกลุ่มโรคติดต่อ วันพฤหัสบดีที่ 27 ธันวาคม 2561</vt:lpstr>
      <vt:lpstr>Time frame 2557-2662</vt:lpstr>
      <vt:lpstr>ทบทวนฐานข้อมูลระบบเฝ้าระวัง 5 กลุ่มโรค 5 มิติ  (6 โรคนำร่อง)</vt:lpstr>
      <vt:lpstr>ตัวชี้วัด SM311 : ระดับความสำเร็จของการพัฒนาจังหวัดให้มีระบบเฝ้าระวังโรคและภัยสุขภาพ 5 กลุ่มโรค 5 มิติ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ผลการทบทวนการพัฒนาระบบเฝ้าระวัง 5 กลุ่มโรค 5 มิติ:  “ระบบเฝ้าระวังโรคติดต่อ”</dc:title>
  <dc:creator>Paphanij</dc:creator>
  <cp:lastModifiedBy>Paphanij</cp:lastModifiedBy>
  <cp:revision>39</cp:revision>
  <dcterms:created xsi:type="dcterms:W3CDTF">2019-01-17T06:49:47Z</dcterms:created>
  <dcterms:modified xsi:type="dcterms:W3CDTF">2019-03-21T09:10:22Z</dcterms:modified>
</cp:coreProperties>
</file>