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70" r:id="rId5"/>
    <p:sldId id="258" r:id="rId6"/>
    <p:sldId id="267" r:id="rId7"/>
    <p:sldId id="261" r:id="rId8"/>
    <p:sldId id="262" r:id="rId9"/>
    <p:sldId id="263" r:id="rId10"/>
    <p:sldId id="271" r:id="rId11"/>
    <p:sldId id="259" r:id="rId12"/>
    <p:sldId id="260" r:id="rId13"/>
    <p:sldId id="268" r:id="rId1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C73F1-BA15-4335-BDBC-44C469615F2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A123D-0C33-4E5D-8EE1-D4DFD66B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A123D-0C33-4E5D-8EE1-D4DFD66BB6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1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A123D-0C33-4E5D-8EE1-D4DFD66BB6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6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DFA44DD-598B-46AC-B1B5-93650E1C9D56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7063-7654-4FBD-A2AD-F13F494CCC71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A166-385F-4275-A9E2-9CA28982CF7D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2E51-ED54-4A96-BD05-3DF0AC32E7B1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1437-CF0D-4A25-BF29-8259743C296A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2C84-869C-49AF-BE54-D1405ABC730B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4223-0322-4EEB-B8F3-0227A9913870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179EE51-C08B-42CA-BF9D-B0B78B328A5B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4AD00FE-388A-4231-9FEE-7346E739852A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A97F-7750-43AB-9837-07323F2101E4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2E3-A68E-4711-8106-770594F73E46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66F9-DBD4-4FAB-84D1-73E127097216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5495-F5BA-4869-BEF5-F207EA70BCCC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427B-65F9-45DB-A02E-570148ADD2C7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67AB-21D4-40AF-96F7-58D8265F6B23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613-7EA5-4529-9E61-0DF3D0FCA2F4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BCAE-CA89-4E86-AF7E-C1A3BB8FB792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0909A28-770F-4F88-88C1-86100D7378E7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ระบบเฝ้าระวัง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ระบบ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มิติ</a:t>
            </a:r>
            <a:b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ระบบเฝ้าระวังโรคติดต่อ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10</a:t>
            </a:fld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65834"/>
              </p:ext>
            </p:extLst>
          </p:nvPr>
        </p:nvGraphicFramePr>
        <p:xfrm>
          <a:off x="251344" y="1227013"/>
          <a:ext cx="11439915" cy="3259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403"/>
                <a:gridCol w="4414396"/>
                <a:gridCol w="1785257"/>
                <a:gridCol w="1555775"/>
                <a:gridCol w="1982084"/>
              </a:tblGrid>
              <a:tr h="318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กลุ่มเป้าหมาย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จำนวน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จำนวนวัคซีนที่ได้รับ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ความครอบคลุมการได้รับวัคซีน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</a:tr>
              <a:tr h="336227">
                <a:tc rowSpan="8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5.การรณรงค์ให้วัคซีนป้องกันโรคไข้หวัดใหญ่ในกลุ่มเสี่ยง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ไม่มี</a:t>
                      </a:r>
                      <a:endParaRPr lang="en-US" sz="16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หญิงตั้งครรภ์ อายุครรภ์ 4 เดือนขึ้นไป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3745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เด็กอายุ 6 เดือน ถึง 2 ปีทุกคน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62371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ผู้มีโรคเรื้อรัง ดังนี้ ปอดอุดกั้นเรื้อรัง หอบหืด หัวใจ หลอดเลือดสมอง ไตวาย ผู้ป่วยมะเร็งที่อยู่ระหว่างการได้รับเคมีบำบัด และเบาหวาน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3846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บุคคลที่มีอายุ 65 ปีขึ้นไป ทุกคน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0480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ผู้พิการทางสมองที่ช่วยเหลือตนเองไม่ได้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33344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ธาลัสซีเมียและผู้ที่มีภูมิคุ้มกันบกพร่อง (รวมผู้ติดเชื้อ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HIV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ที่มีอาการ)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33344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โรคอ้วน (น้ำหนัก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&gt; 100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กิโลกรัม หรือ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BMI &gt; 35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กิโลกรัมต่อตารางเมตร)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33344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- บุคลากร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ทางการแพทย์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97" y="2369991"/>
            <a:ext cx="237765" cy="268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96" y="2925164"/>
            <a:ext cx="237765" cy="26824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gray">
          <a:xfrm>
            <a:off x="1405022" y="80509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การจัดเก็บข้อมูล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 response </a:t>
            </a:r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ของระบบเฝ้าระวังโรคติดต่อ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397" y="788534"/>
            <a:ext cx="193514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โรคไข้หวัดใหญ่ (6 มาตรการ)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71209"/>
              </p:ext>
            </p:extLst>
          </p:nvPr>
        </p:nvGraphicFramePr>
        <p:xfrm>
          <a:off x="235539" y="4701213"/>
          <a:ext cx="11439913" cy="1591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228"/>
                <a:gridCol w="4365172"/>
                <a:gridCol w="3570513"/>
              </a:tblGrid>
              <a:tr h="2901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มาตรการ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</a:tr>
              <a:tr h="56849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6.</a:t>
                      </a: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การสื่อสารความเสี่ยง  เผยแพร่ และประชาสัมพันธ์การป้องกันโรคไข้หวัดให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รเตรียมความพร้อมเฝ้าระวัง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1.สื่อมวลชนท้องถิ่น</a:t>
                      </a:r>
                      <a:r>
                        <a:rPr lang="th-TH" sz="16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เผยแพร่ความรู้ เรื่อง ไข้หวัดใหญ่</a:t>
                      </a:r>
                      <a:endParaRPr lang="en-US" sz="16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       มี </a:t>
                      </a:r>
                      <a:r>
                        <a:rPr lang="th-TH" sz="16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                          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ไม่มี</a:t>
                      </a:r>
                      <a:endParaRPr lang="en-US" sz="16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666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2.ผู้บริหารสาธารณสุข หรือผู้ว่าราชการจังหวัดหรือนายอำเภอ ประชาสัมพันธ์เชิญชวนให้ฉีดวัคซีนผ่านสื่อสาธารณะ</a:t>
                      </a:r>
                      <a:endParaRPr lang="en-US" sz="16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endParaRPr lang="en-US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      มี </a:t>
                      </a:r>
                      <a:r>
                        <a:rPr lang="th-TH" sz="16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                          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ไม่มี</a:t>
                      </a:r>
                      <a:endParaRPr lang="en-US" sz="16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711" y="4993847"/>
            <a:ext cx="237765" cy="268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711" y="5610439"/>
            <a:ext cx="237765" cy="268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539" y="4993847"/>
            <a:ext cx="237765" cy="2682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538" y="5610439"/>
            <a:ext cx="237765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11</a:t>
            </a:fld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5022" y="80509"/>
            <a:ext cx="8761413" cy="708025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</a:t>
            </a:r>
            <a:r>
              <a:rPr lang="th-TH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 response </a:t>
            </a:r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</a:t>
            </a:r>
            <a:r>
              <a:rPr lang="th-TH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เฝ้าระวัง</a:t>
            </a:r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โรคติดต่อ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378" y="869068"/>
            <a:ext cx="197682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โรค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ไข้เลือดออก (4 มาตรการ)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281060"/>
              </p:ext>
            </p:extLst>
          </p:nvPr>
        </p:nvGraphicFramePr>
        <p:xfrm>
          <a:off x="271378" y="1257764"/>
          <a:ext cx="11680374" cy="4726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688"/>
                <a:gridCol w="2209800"/>
                <a:gridCol w="1883228"/>
                <a:gridCol w="631372"/>
                <a:gridCol w="772885"/>
                <a:gridCol w="620485"/>
                <a:gridCol w="3341916"/>
              </a:tblGrid>
              <a:tr h="750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ช่วงการดำเนินงาน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แนวทางการจัดเก็บข้อมูล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</a:tr>
              <a:tr h="150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(ม.ค.-เม.ย.)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ระหว่างระบาด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(พ.ค.-ส.ค.)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(ก.ย.-ธ.ค.)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39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1.เฝ้า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ระวังวิเคราะห์พื้นที่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ระบาด</a:t>
                      </a:r>
                      <a:r>
                        <a:rPr lang="th-TH" sz="1600" b="1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ชี้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พื้นที่ระบาดรายตำบล หมู่บ้าน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/>
                </a:tc>
                <a:tc>
                  <a:txBody>
                    <a:bodyPr/>
                    <a:lstStyle/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"/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อำเภอเสี่ยงสูง (จำนวน 170 อำเภอ จากรายงานพยากรณ์โรคไข้เลือดออก ปี 2562)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ทราบพื้นที่เสี่ยงและทำแผนควบคุมโรค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จังหวัดมีการจัดทำแผนการป้องกันควบคุมโรคของอำเภอเสี่ยงสูง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อำเภอ/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แผน)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</a:tr>
              <a:tr h="112583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2.สำรวจ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ทำลายแหล่งเพาะพันธุ์ยุงทุกพื้นที่ ตลอดทั้งปี 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"/>
                        <a:tabLst>
                          <a:tab pos="174625" algn="l"/>
                        </a:tabLst>
                      </a:pPr>
                      <a:r>
                        <a:rPr lang="th-TH" sz="1600" b="1" spc="-6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รณรงค์ร่วมกับท้องถิ่น หน่วยงาน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ในพื้นที่ ผ่านกลไก พชอ.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พชข.ทำลายแหล่งเพาะพันธุ์ยุง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ร. และสถานที่ราชการ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/>
                </a:tc>
                <a:tc>
                  <a:txBody>
                    <a:bodyPr/>
                    <a:lstStyle/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"/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ร. หมายถึง 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889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โรงเรือน (บ้าน/ชุมชน) 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889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b="1" spc="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โรงเรียน(สถานศึกษา</a:t>
                      </a:r>
                      <a:r>
                        <a:rPr lang="th-TH" sz="1600" b="1" spc="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br>
                        <a:rPr lang="th-TH" sz="1600" b="1" spc="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spc="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</a:t>
                      </a:r>
                      <a:r>
                        <a:rPr lang="th-TH" sz="1600" b="1" spc="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เลี้ยงเด็ก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เล็ก)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 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889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โรงแรม/รีสอร์ท 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889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โรงงาน/กลุ่มอุตสาหกรรม 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889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โรงธรรม (วัด/มัสยิด/โบสถ์)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ดัชนีลูกน้ำยุงลายไม่เกิน                       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"/>
                      </a:pPr>
                      <a:r>
                        <a:rPr lang="th-TH" sz="1600" b="1" spc="-8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ชุมชน </a:t>
                      </a:r>
                      <a:r>
                        <a:rPr lang="en-US" sz="1600" b="1" spc="-8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 &lt;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"/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โรงเรียน/โรงพยาบาล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CI =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0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โรงธรรม/โรงแรม/โรงงาน/สถานที่ราชการ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CI &lt; 5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4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4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อำเภอเสี่ยงสูงมีการสำรวจลูกน้ำยุงลายในไตรมาสละ </a:t>
                      </a: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 (โดยใช้โปรแกรมทันระบาดในการเก็บข้อมูล)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มีการจัดเก็บรายงานจำนวนอำเภอเสี่ยงสูงที่ได้รับการสำรวจลูกน้ำยุงลาย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มีการจัดเก็บรายงานผลการสำรวจลูกน้ำอำเภอเสี่ยงสูงใน </a:t>
                      </a: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setting </a:t>
                      </a: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ต่างๆ 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ทุกจังหวัดมีการจัดกิจกรรมจิตอาสาพัฒนาสิ่งแวดล้อม กำจัดแหล่งเพาะพันธ์ยุงลายตามแผนของกองตรวจราชการ เดือนละ </a:t>
                      </a: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มีการจัดเก็บรายงานผลตามแบบฟอร์มของกองตรวจราชการและสำนักโรคติดต่อนำโดย</a:t>
                      </a:r>
                      <a:r>
                        <a:rPr lang="th-TH" sz="1600" b="1" spc="-4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แมลง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1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12</a:t>
            </a:fld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5022" y="80509"/>
            <a:ext cx="8761413" cy="708025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</a:t>
            </a:r>
            <a:r>
              <a:rPr lang="th-TH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 response </a:t>
            </a:r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</a:t>
            </a:r>
            <a:r>
              <a:rPr lang="th-TH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เฝ้าระวัง</a:t>
            </a:r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โรคติดต่อ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378" y="869068"/>
            <a:ext cx="1976823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โรค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ไข้เลือดออก (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4 มาตรการ)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120430"/>
              </p:ext>
            </p:extLst>
          </p:nvPr>
        </p:nvGraphicFramePr>
        <p:xfrm>
          <a:off x="271378" y="1257764"/>
          <a:ext cx="11680374" cy="4957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688"/>
                <a:gridCol w="2209800"/>
                <a:gridCol w="1883228"/>
                <a:gridCol w="631372"/>
                <a:gridCol w="772885"/>
                <a:gridCol w="620485"/>
                <a:gridCol w="3341916"/>
              </a:tblGrid>
              <a:tr h="750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ช่วงการดำเนินงาน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แนวทางการจัดเก็บข้อมูล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</a:tr>
              <a:tr h="150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(ม.ค.-เม.ย.)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ระหว่างระบาด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(พ.ค.-ส.ค.)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(ก.ย.-ธ.ค.)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56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3.จัดระบบ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การดูแลรักษา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28600" marR="0" lvl="0" indent="-1095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"/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CPG, Dengue chart </a:t>
                      </a:r>
                    </a:p>
                    <a:p>
                      <a:pPr marL="228600" marR="0" lvl="0" indent="-1095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"/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มีระบบการส่งต่อผู้ป่วย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Dead case conference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/>
                </a:tc>
                <a:tc>
                  <a:txBody>
                    <a:bodyPr/>
                    <a:lstStyle/>
                    <a:p>
                      <a:pPr marL="342900" marR="0" lvl="0" indent="-2238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"/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สถานพยาบาล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/>
                </a:tc>
                <a:tc>
                  <a:txBody>
                    <a:bodyPr/>
                    <a:lstStyle/>
                    <a:p>
                      <a:pPr marL="228600" marR="0" lvl="0" indent="-1095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"/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อัตราป่วยตายไม่เกินร้อยละ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0.10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สถานพยาบาลมีการใช้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จังหวัดมีการจัดทำทะเบียนแพทย์เชี่ยวชาญ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จังหวัดมีการจัด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dead case conference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ในผู้ป่วยเสียชีวิตทุกรายและมีการรวบรวมจัดทำฐานข้อมูลอย่างเป็นระบบ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</a:tr>
              <a:tr h="87933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4.สื่อสาร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/>
                </a:tc>
                <a:tc>
                  <a:txBody>
                    <a:bodyPr/>
                    <a:lstStyle/>
                    <a:p>
                      <a:pPr marL="342900" marR="0" lvl="0" indent="-2238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"/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กลุ่มเสี่ยงสูง โรคเรื้อรัง ตั้งครรภ์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marR="0" lvl="0" indent="-2238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"/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 ร้านยา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marR="0" lvl="0" indent="-2238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"/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 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/>
                </a:tc>
                <a:tc>
                  <a:txBody>
                    <a:bodyPr/>
                    <a:lstStyle/>
                    <a:p>
                      <a:pPr marL="223838" marR="0" lvl="0" indent="-1047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"/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อัตราป่วยลดลงไม่น้อยกว่าร้อยละ 15 จากค่ามัธยฐาน 5 ปีย้อนหลัง 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23838" marR="0" lvl="0" indent="-1047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"/>
                      </a:pPr>
                      <a:r>
                        <a:rPr lang="th-TH" sz="1600" b="1" spc="-2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อัตราป่วยตาย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ลดลงไม่เกินร้อยละ 0.10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จังหวัดมีการดำเนินกิจกรรมสื่อสารความเสี่ยง ดังนี้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 จัดทีมออกสื่อสารเชิงรุกไปยังบุคลากรทางการแพทย์ทั้งในสถานพยาบาลภาครัฐและเอกชน คลินิก ร้านขายยา 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 ใช้กลไกคลินิกโรคเรื้อรังในการสื่อสารเฉพาะกลุ่มเสี่ยงสูงต่อการป่วยรุนแรงและเสียชีวิต ได้แก่ ผู้สูงอายุ โรคอ้วน ผู้ที่มีโรคเรื้อรัง 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3) สื่อสารความเสี่ยงในกลุ่มหญิงตั้งครรภ์ที่มาฝากครรภ์ที่โรงพยาบาล เรื่องโรคติดต่อนำโดยยุงลาย ทั้งโรคไข้เลือดออกและโรคติดเชื้อไวรัสซิกา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โดยมีการจัดเก็บรายงานการดำเนินกิจกรรมสื่อสารความเสี่ยง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3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13</a:t>
            </a:fld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194" name="Picture 2" descr="à¸à¸¥à¸à¸²à¸£à¸à¹à¸à¸«à¸²à¸£à¸¹à¸à¸ à¸²à¸à¸ªà¸³à¸«à¸£à¸±à¸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1471611"/>
            <a:ext cx="4459968" cy="445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5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¸à¸¥à¸à¸²à¸£à¸à¹à¸à¸«à¸²à¸£à¸¹à¸à¸ à¸²à¸à¸ªà¸³à¸«à¸£à¸±à¸ à¸à¹à¸³à¸à¸à¸à¸µà¸¥à¸­à¸à¸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04099" cy="6858001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7" name="Group 6"/>
          <p:cNvGrpSpPr/>
          <p:nvPr/>
        </p:nvGrpSpPr>
        <p:grpSpPr>
          <a:xfrm>
            <a:off x="4790941" y="825877"/>
            <a:ext cx="3861515" cy="1320370"/>
            <a:chOff x="4790941" y="825877"/>
            <a:chExt cx="3861515" cy="1320370"/>
          </a:xfrm>
        </p:grpSpPr>
        <p:sp>
          <p:nvSpPr>
            <p:cNvPr id="15" name="TextBox 14"/>
            <p:cNvSpPr txBox="1"/>
            <p:nvPr/>
          </p:nvSpPr>
          <p:spPr>
            <a:xfrm>
              <a:off x="4790941" y="825877"/>
              <a:ext cx="1622738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r>
                <a:rPr lang="en-US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Determinant</a:t>
              </a:r>
              <a:endPara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29718" y="825877"/>
              <a:ext cx="1622738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r>
                <a:rPr lang="en-US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Risk factor</a:t>
              </a:r>
              <a:endPara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29718" y="1438361"/>
              <a:ext cx="1622738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ปัจจัยเสี่ยง</a:t>
              </a:r>
              <a:r>
                <a:rPr lang="en-US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/</a:t>
              </a: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พฤติกรรม</a:t>
              </a:r>
              <a:endPara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90941" y="1438361"/>
              <a:ext cx="1622738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Etiology cause</a:t>
              </a:r>
            </a:p>
            <a:p>
              <a:pPr algn="ctr"/>
              <a:endPara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7966" y="441157"/>
            <a:ext cx="3399490" cy="2937826"/>
            <a:chOff x="177966" y="441157"/>
            <a:chExt cx="3399490" cy="2937826"/>
          </a:xfrm>
        </p:grpSpPr>
        <p:sp>
          <p:nvSpPr>
            <p:cNvPr id="5" name="Rectangle 4"/>
            <p:cNvSpPr/>
            <p:nvPr/>
          </p:nvSpPr>
          <p:spPr>
            <a:xfrm>
              <a:off x="177966" y="441157"/>
              <a:ext cx="191036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ระบบเฝ้าระวัง </a:t>
              </a:r>
              <a:r>
                <a:rPr lang="th-TH" sz="2400" b="1" dirty="0" smtClean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 มิติ </a:t>
              </a:r>
              <a:endParaRPr lang="en-US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2400" b="1" dirty="0" smtClean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 กลุ่มโรค </a:t>
              </a:r>
              <a:endPara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24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/>
              </a:r>
              <a:br>
                <a:rPr lang="th-TH" sz="24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endParaRPr lang="en-US" sz="24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11051" y="1438361"/>
              <a:ext cx="3266405" cy="1940622"/>
              <a:chOff x="119128" y="1341032"/>
              <a:chExt cx="3266405" cy="194062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19128" y="1341032"/>
                <a:ext cx="1562635" cy="194062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b="1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CD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ATS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NCD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b="1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Env</a:t>
                </a:r>
                <a:r>
                  <a:rPr lang="en-US" sz="24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2400" b="1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Occ</a:t>
                </a:r>
                <a:endParaRPr lang="en-US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Injury</a:t>
                </a:r>
                <a:endPara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972351" y="1441505"/>
                <a:ext cx="924057" cy="245868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0419" y="1341032"/>
                <a:ext cx="1335114" cy="19389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Dengue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HFMD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Influenza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Measles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Rabies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FWB</a:t>
                </a:r>
                <a:endParaRPr lang="en-US" sz="2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647201" y="2751426"/>
            <a:ext cx="5282629" cy="1938992"/>
            <a:chOff x="5647201" y="2751426"/>
            <a:chExt cx="5282629" cy="1938992"/>
          </a:xfrm>
        </p:grpSpPr>
        <p:sp>
          <p:nvSpPr>
            <p:cNvPr id="10" name="Rectangle 9"/>
            <p:cNvSpPr/>
            <p:nvPr/>
          </p:nvSpPr>
          <p:spPr>
            <a:xfrm>
              <a:off x="8172358" y="2751426"/>
              <a:ext cx="2757472" cy="193899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40000"/>
                  <a:lumOff val="60000"/>
                </a:scheme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การตอบสนอง</a:t>
              </a:r>
              <a:endPara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สื่อสารตรงประเด็น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ปรับเปลี่ยน </a:t>
              </a:r>
              <a:r>
                <a:rPr lang="en-US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HL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ฉีดวัคซีน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รักษาทันเวลา</a:t>
              </a:r>
              <a:r>
                <a:rPr lang="en-US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2000" b="1" dirty="0" err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Oseltamivir</a:t>
              </a: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วิธีการจัดเก็บข้อมูล</a:t>
              </a:r>
              <a:endPara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47201" y="3609967"/>
              <a:ext cx="2286369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มาตรการป้องกัน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การตอบสนองและควบคุมโรค</a:t>
              </a:r>
              <a:endPara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39685" y="3086518"/>
              <a:ext cx="2101402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</a:t>
              </a:r>
              <a:r>
                <a:rPr lang="en-US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Program response</a:t>
              </a:r>
              <a:endPara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51609" y="5347159"/>
            <a:ext cx="5151548" cy="712362"/>
            <a:chOff x="4551609" y="5347159"/>
            <a:chExt cx="5151548" cy="712362"/>
          </a:xfrm>
        </p:grpSpPr>
        <p:sp>
          <p:nvSpPr>
            <p:cNvPr id="20" name="TextBox 19"/>
            <p:cNvSpPr txBox="1"/>
            <p:nvPr/>
          </p:nvSpPr>
          <p:spPr>
            <a:xfrm>
              <a:off x="4551609" y="5347159"/>
              <a:ext cx="2101402" cy="7078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4.จำนวนป่วย</a:t>
              </a:r>
              <a:r>
                <a:rPr lang="en-US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/</a:t>
              </a:r>
              <a:r>
                <a:rPr lang="th-TH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จำนวนตาย</a:t>
              </a:r>
            </a:p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อัตราป่วย</a:t>
              </a:r>
              <a:r>
                <a:rPr lang="en-US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/</a:t>
              </a:r>
              <a:r>
                <a:rPr lang="th-TH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อัตราตาย</a:t>
              </a:r>
              <a:endPara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01755" y="5351635"/>
              <a:ext cx="2101402" cy="7078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</a:t>
              </a:r>
              <a:r>
                <a:rPr lang="en-US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Outbreak</a:t>
              </a:r>
            </a:p>
            <a:p>
              <a:pPr algn="ctr"/>
              <a:r>
                <a:rPr lang="th-TH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(จำนวนครั้ง ที่ไหน อย่างไร)</a:t>
              </a:r>
              <a:endPara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3786389" y="2588654"/>
            <a:ext cx="72267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86389" y="4853189"/>
            <a:ext cx="72267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174942" y="3304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2</a:t>
            </a:fld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80174" y="220336"/>
            <a:ext cx="104427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FLU A/B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11458" y="217257"/>
            <a:ext cx="125269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ไม่ใส่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Mask</a:t>
            </a:r>
          </a:p>
        </p:txBody>
      </p:sp>
    </p:spTree>
    <p:extLst>
      <p:ext uri="{BB962C8B-B14F-4D97-AF65-F5344CB8AC3E}">
        <p14:creationId xmlns:p14="http://schemas.microsoft.com/office/powerpoint/2010/main" val="36153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8829" y="1297666"/>
            <a:ext cx="10123714" cy="502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3</a:t>
            </a:fld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6786" y="1550862"/>
            <a:ext cx="370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ระบาดวิทยาเชิงพรรณนา (การกระจาย)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4357" y="2012527"/>
            <a:ext cx="1143000" cy="127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Person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7442" y="2875580"/>
            <a:ext cx="3744685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 Response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266" name="Picture 2" descr="à¸à¸¥à¸à¸²à¸£à¸à¹à¸à¸«à¸²à¸£à¸¹à¸à¸ à¸²à¸à¸ªà¸³à¸«à¸£à¸±à¸ à¸­à¸±à¸à¸£à¸²à¸à¹à¸§à¸¢à¹à¸à¸µà¸¢à¸à¸à¸±à¸à¸à¸§à¸²à¸¡à¸à¸£à¸­à¸à¸à¸¥à¸¸à¸¡à¸§à¸±à¸à¸à¸µà¸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"/>
          <a:stretch/>
        </p:blipFill>
        <p:spPr bwMode="auto">
          <a:xfrm>
            <a:off x="3505019" y="4224138"/>
            <a:ext cx="2356938" cy="17571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22127" y="3756697"/>
            <a:ext cx="2509159" cy="830997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ระบาดวิทยาเชิงวิเคราะห์ 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(หาความสัมพันธ์)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04857" y="4312005"/>
            <a:ext cx="2461828" cy="1457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กับอัตราป่วย/ตาย</a:t>
            </a:r>
          </a:p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การระบาด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Curved Down Arrow 8"/>
          <p:cNvSpPr/>
          <p:nvPr/>
        </p:nvSpPr>
        <p:spPr>
          <a:xfrm rot="7626732">
            <a:off x="8752114" y="4702629"/>
            <a:ext cx="751115" cy="5878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2904975">
            <a:off x="4291247" y="2174785"/>
            <a:ext cx="495300" cy="3246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209119">
            <a:off x="8562709" y="3311481"/>
            <a:ext cx="495300" cy="3246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37755" y="3823152"/>
            <a:ext cx="429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ตัวอย่างความครอบคลุมการได้รับวัคซีนเทียบกับอัตราป่วยโรคคอตีบ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3286" y="4673377"/>
            <a:ext cx="2301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ความครอบคลุมวัคซีนเพิ่มขึ้น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อัตราป่วยลดลง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42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4954" y="674914"/>
            <a:ext cx="8761413" cy="1005718"/>
          </a:xfrm>
        </p:spPr>
        <p:txBody>
          <a:bodyPr/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ปัญหาของการจัดเก็บข้อมูล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 Response</a:t>
            </a:r>
            <a:b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4</a:t>
            </a:fld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5468" y="2786742"/>
            <a:ext cx="86530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ขาดการจัดเก็บข้อมูล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ขาดการประเมินประสิทธิผลของมาตรการ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ไม่มีการปรับเปลี่ยนมาตรการเพื่อบรรลุผลลัพธ์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ไม่มีข้อมูลความครอบคลุมและความถูกต้องของมาตรการ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4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4954" y="897468"/>
            <a:ext cx="8761413" cy="706964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ตารางการ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เก็บข้อมูล </a:t>
            </a:r>
            <a:r>
              <a:rPr lang="en-US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 response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5</a:t>
            </a:fld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464584"/>
              </p:ext>
            </p:extLst>
          </p:nvPr>
        </p:nvGraphicFramePr>
        <p:xfrm>
          <a:off x="2383970" y="2952276"/>
          <a:ext cx="9428099" cy="2385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6094"/>
                <a:gridCol w="1547846"/>
                <a:gridCol w="1547846"/>
                <a:gridCol w="1547846"/>
                <a:gridCol w="1605814"/>
                <a:gridCol w="1542653"/>
              </a:tblGrid>
              <a:tr h="887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0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ก่อนการระบาด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ระหว่างการระบาด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หลังการระบาด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51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51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51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51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9411" y="3135085"/>
            <a:ext cx="1915885" cy="193899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โรคหัด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โรค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พิษสุนัขบ้า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โรคไข้หวัดใหญ่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โรคไข้เลือดออก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โรคมือเท้าปาก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โรคอุจจาระร่วง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83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</a:t>
            </a:fld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5022" y="80509"/>
            <a:ext cx="8761413" cy="708025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</a:t>
            </a:r>
            <a:r>
              <a:rPr lang="th-TH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 response </a:t>
            </a:r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</a:t>
            </a:r>
            <a:r>
              <a:rPr lang="th-TH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เฝ้าระวัง</a:t>
            </a:r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โรคติดต่อ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121" y="727982"/>
            <a:ext cx="1438214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โรคหัด (5 มาตรการ)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803114"/>
              </p:ext>
            </p:extLst>
          </p:nvPr>
        </p:nvGraphicFramePr>
        <p:xfrm>
          <a:off x="498785" y="1095166"/>
          <a:ext cx="10998200" cy="5631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033"/>
                <a:gridCol w="1445525"/>
                <a:gridCol w="1741714"/>
                <a:gridCol w="2264229"/>
                <a:gridCol w="1828800"/>
                <a:gridCol w="1884899"/>
              </a:tblGrid>
              <a:tr h="270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มาตรการ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กลุ่มเป้าหมาย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พื้นที่เป้าหมาย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ก่อนการระบาด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ระหว่างการระบาด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หลังการระบาด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12612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เพิ่มและรักษาระดับความครอบคลุมการได้รับวัคซีน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เด็กอายุครบ 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 ปี</a:t>
                      </a: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เด็กอายุครบ 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3 ปี</a:t>
                      </a: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เด็กนักเรียนชั้น ป. 1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รายพื้นที่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(ตำบล / อำเภอ / จังหวัด /โรงเรียน) 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ตรวจสอบความครอบคลุมการได้รับวัคซีน </a:t>
                      </a:r>
                      <a:r>
                        <a:rPr lang="en-GB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MMR </a:t>
                      </a: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ครั้งที่ 1 และครั้งที่ 2 ไม่ต่ำกว่าร้อยละ 95 ในทุกระดับทุกพื้นที่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เก็บตกเด็กที่ยังได้รับวัคซีนไม่ครบตามเกณฑ์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รายงานผลการเก็บตกเด็กที่ได้รับวัคซีนในช่วงเหตุการณ์การระบาด และการประเมินความครอบคลุมหลังเก็บตก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12612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เร่งรัดการเฝ้าระวังโรคและการตรวจยืนยันทางห้องปฏิบัติการ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ทุกกลุ่มอายุ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รายจังหวัด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  <a:tabLst>
                          <a:tab pos="119063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เฝ้าระวังผู้ป่วยไข้ออกผื่นหรือผู้ป่วยสงสัยโรคหัดหรือโรคหัดเยอรมันอย่างน้อย 2 ต่อแสนประชากรทุกกลุ่มอายุ 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  <a:tabLst>
                          <a:tab pos="119063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เก็บตัวอย่างส่งตรวจยืนยันผู้ป่วยอย่างน้อยร้อยละ 80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เก็บ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ตัวอย่างส่งตรวจยืนยันสายพันธุ์โรคหัดอย่างน้อยร้อยละ 80 ชอง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เหตุการณ์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-"/>
                        <a:tabLst>
                          <a:tab pos="106045" algn="l"/>
                        </a:tabLs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972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เสริมสร้างความเข้มแข็งของการสอบสวนและควบคุมโรค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ทุกกลุ่มอายุ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รายจังหวัด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รายผู้ป่วยไข้ออกผื่นหรือสงสัยโรคหัด/หัดเยอรมันภายใน 48 ชั่วโมง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รายเหตุการณ์การระบาดของโรคหัดภายใน 48 ชั่วโมง และ ควบคุมโรคภายใน 72 ชั่วโมง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5457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การรณรงค์ให้วัคซีนโรคหัดเสริม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ประชากรกลุ่มเสี่ยง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รายจังหวัด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เตรียมความพร้อมและรณรงค์ให้วัคซีน </a:t>
                      </a:r>
                      <a:r>
                        <a:rPr lang="en-GB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MR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MMR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ในกลุ่มเสี่ยง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9735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การตอบโต้การระบาดของโรคหัดอย่างเต็มที่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ผู้สัมผัสโรค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รายจังหวัด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เหตุการณ์การระบาด</a:t>
                      </a:r>
                      <a:r>
                        <a:rPr lang="en-GB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ให้วัคซีนเพื่อควบคุมโรคแก่ผู้สัมผัสโรคที่ไม่เคยได้รับวัคซีน </a:t>
                      </a:r>
                      <a:r>
                        <a:rPr lang="en-GB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MR/MMR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มาก่อน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รายงานผลการให้วัคซีนเพื่อควบคุมโรค 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9972979" y="6423354"/>
            <a:ext cx="2078601" cy="369332"/>
            <a:chOff x="9940321" y="6378059"/>
            <a:chExt cx="2078601" cy="369332"/>
          </a:xfrm>
        </p:grpSpPr>
        <p:sp>
          <p:nvSpPr>
            <p:cNvPr id="9" name="Rectangle 8"/>
            <p:cNvSpPr/>
            <p:nvPr/>
          </p:nvSpPr>
          <p:spPr>
            <a:xfrm>
              <a:off x="9940321" y="6378059"/>
              <a:ext cx="16626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Check sheet 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1523622" y="6400389"/>
              <a:ext cx="495300" cy="32467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68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7</a:t>
            </a:fld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gray">
          <a:xfrm>
            <a:off x="1405022" y="80509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การจัดเก็บข้อมูล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 response </a:t>
            </a:r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ของระบบเฝ้าระวังโรคติดต่อ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175" y="717097"/>
            <a:ext cx="190148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โรคพิษสุนัขบ้า (2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มาตรการ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685446"/>
              </p:ext>
            </p:extLst>
          </p:nvPr>
        </p:nvGraphicFramePr>
        <p:xfrm>
          <a:off x="268175" y="1123015"/>
          <a:ext cx="11604937" cy="5481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088"/>
                <a:gridCol w="1918278"/>
                <a:gridCol w="1142655"/>
                <a:gridCol w="4248757"/>
                <a:gridCol w="929607"/>
                <a:gridCol w="863552"/>
              </a:tblGrid>
              <a:tr h="33839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ช่วงการดำเนินงาน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6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ระหว่าง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มาตรการป้องกันโรค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858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จัดทำแผนโครงการสัตว์ปลอดโรคฯ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คกก ระบบสุขภาพอำเภอ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พื้นที่เฝ้าระวัง (สีฟ้า)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มีแผนพัฒนาพื้นที่ปลอด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โรค</a:t>
                      </a:r>
                      <a:r>
                        <a:rPr lang="th-TH" sz="14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                             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ดำเนินการตามแผนฯ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2830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คกก ระบบสุขภาพอำเภอ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พื้นที่เสี่ยง (สีเหลือง)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9975" algn="l"/>
                        </a:tabLs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มีแผนบูรณาการป้องกันควบคุมโรคพิษสุนัข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</a:t>
                      </a:r>
                      <a:r>
                        <a:rPr lang="th-TH" sz="14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ดำเนินการตามแผนฯ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2939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คกก ระบบสุขภาพอำเภอ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พื้นที่เสี่ยงสูง (สีแดง)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9975" algn="l"/>
                        </a:tabLs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มีแผนบูรณาการป้องกันควบคุมโรคพิษสุนัข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</a:t>
                      </a:r>
                      <a:r>
                        <a:rPr lang="th-TH" sz="14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ดำเนินการตามแผนฯ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7511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ติดตามสถานการณ์โรคในสัตว์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สสอ/ รพช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ทุกอำเภอ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ติดตามสถานการณ์สัตว์ติดเชื้อในฐานข้อมูล </a:t>
                      </a: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ww.thairabies.net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ติดตามปริมาณเบิกจ่ายวัคซีนป้องกันโรคพิษสุนัขบ้าในคนของสถานบริการในพื้นที่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วิเคราะห์ความเสี่ยงของพื้นที่ชี้เป้าเตือนภัย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2966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สื่อสารความเสี่ยง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ปชช.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ทุกอำเภอ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9975" algn="l"/>
                        </a:tabLs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ปชสพ.สื่อสารอย่าง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ต่อเนื่อง</a:t>
                      </a:r>
                      <a:r>
                        <a:rPr lang="th-TH" sz="14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                              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สำรวจความรู้ ปชช.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ติดตามผู้สัมผัสโดย อสม. เคาะประตูบ้าน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อสม.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ทุกอำเภอ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ค้นหาผู้สัมผัสสัตว์ติดเชื้อ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 การสำรวจและขึ้นทะเบียนสุนัขและแมว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ท้องถิ่นจังหวัด และ อปท.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อปท.ทุกแห่ง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ท้องถิ่นจังหวัด กำกับติดตามให้มีการสำรวจและขึ้นทะเบียนสุนัขและแมวในพื้นที่ อปท.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6. รณรงค์ฉีดวัคซีนป้องกันโรคพิษสุนัขบ้า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spc="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ปศุสัตว์จังหวัด ร่วมกับ ท้องถิ่นจังหวัด </a:t>
                      </a: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และสสจ.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จังหวัด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ปศุสัตว์จังหวัด ร่วมกับ ท้องถิ่นจังหวัด และ สสจ.สนับสนุน กำกับ ติดตาม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6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7. รณรงค์ทำหมันตามเป้าหมายของกรมปศุสัตว์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ปศุสัตว์อำเภอและ อปท.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อปท.ทุกแห่ง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ปศุสัตว์จังหวัด ร่วมกับ ท้องถิ่นจังหวัด สนับสนุน กำกับ ติดตาม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8. การออกข้อบัญญัติท้องถิ่นเพื่อการควบคุมการเลี้ยงและปล่อยสัตว์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ท้องถิ่นจังหวัด และ อปท.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อปท.ทุกแห่ง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ท้องถิ่นจังหวัด สนับสนุนให้ อปท. ที่มีความพร้อมออกข้อบัญญัติ/ เทศบัญญัติท้องถิ่น เรื่องการควบคุมการเลี้ยง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ปล่อย</a:t>
                      </a: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สัตว์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9. การสนับสนุนวิชาการด้านการบริหารจัดการวัคซีนป้องกันโรคพิษสุนัขบ้าในสัตว์ สำหรับองค์กรปกครองส่วนท้องถิ่น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สสจ. ร่วมกับ ปศุสัตว์จังหวัด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อปท. ที่มีความพร้อม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สสจ. ร่วมกับ ปศุสัตว์จังหวัด สนับสนุนวิชาการด้านการบริหารจัดการวัคซีนป้องกันโรคพิษสุนัขบ้าในสัตว์สำหรับองค์กรปกครองส่วนท้องถิ่น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2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8</a:t>
            </a:fld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822624"/>
              </p:ext>
            </p:extLst>
          </p:nvPr>
        </p:nvGraphicFramePr>
        <p:xfrm>
          <a:off x="268175" y="1580242"/>
          <a:ext cx="11604937" cy="455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871"/>
                <a:gridCol w="1132114"/>
                <a:gridCol w="1045029"/>
                <a:gridCol w="968828"/>
                <a:gridCol w="5757543"/>
                <a:gridCol w="863552"/>
              </a:tblGrid>
              <a:tr h="33839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 gridSpan="3">
                  <a:txBody>
                    <a:bodyPr/>
                    <a:lstStyle/>
                    <a:p>
                      <a:endParaRPr lang="en-US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6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ระหว่าง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มาตรการควบคุมโรค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2858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พบสัตว์ติดเชื้อ 1 ตัว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ผู้สัมผัสสัตว์ติดเชื้อ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ตำบล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ทีมสอบสวนโรค (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SRRT)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ค้นหาผู้สัมผัสโรคให้มารับวัคซีนเข็มแรก ภายใน 2 วัน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จัดทำทะเบียนรายชื่อติดตามผู้สัมผัสโรคมารับวัคซีนต่อเนื่องตามแนวทางเวชปฏิบัติ (แบบ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Rabies-1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ส่งให้ สสจ.ทุกเดือน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ประสานปศุสัตว์อำเภอ/ อปท. ฉีดวัคซีนรอบจุดเกิดโรค รัศมี 5 กิโลเมตร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2830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พบสัตว์ติดเชื้อตัวที่ 2 </a:t>
                      </a:r>
                      <a:endParaRPr lang="th-TH" sz="16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ภายใน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 เดือน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ผู้สัมผัสสัตว์ติดเชื้อ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อำเภอ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ทีมสอบสวนโรค (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SRRT)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ค้นหาผู้สัมผัสโรคให้มารับวัคซีนเข็มแรก ภายใน 2 วัน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จัดทำทะเบียนรายชื่อติดตามผู้สัมผัสโรคมารับวัคซีนต่อเนื่องตามแนวทางเวชปฏิบัติ (แบบ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Rabies-1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ส่งให้ สสจ. ทุกเดือน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ประสานปศุสัตว์อำเภอ/ อปท. ฉีดวัคซีนรอบจุดเกิดโรค รัศมี 5 กิโลเมตร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2939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พบผู้เสียชีวิต 1 ราย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สสจ. ปศุสัตว์จังหวัด ท้องถิ่นจังหวัด และหน่วยงานระดับจังหวัด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จังหวัด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สสจ.ประสานงานหน่วยงานที่เกี่ยวข้อง เช่น ปศุสัตว์จังหวัด ปศข./สคร. ร่วมกันสอบสวนควบคุมโรค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มีการประชุมและมีข้อสั่งการเพื่อป้องกันควบคุมโรค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สนับสนุน/ กำกับ/ ติดตามผลการรับวัคซีนของผู้สัมผัสโรค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จัดทำรายงานผลการรับวัคซีนระดับจังหวัด (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Rabies-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2) ส่งให้ สคร. ทุกเดือน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นิเทศ ติดตาม ประเมินผล การให้บริการวัคซีนป้องกันโรคพิษสุนัขบ้าของสถานบริการในพื้นที่รับผิดชอบ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gray">
          <a:xfrm>
            <a:off x="1405022" y="80509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การจัดเก็บข้อมูล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 response </a:t>
            </a:r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ของระบบเฝ้าระวังโรคติดต่อ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175" y="1111721"/>
            <a:ext cx="190148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โรคพิษสุนัขบ้า (2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มาตรการ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40321" y="6378059"/>
            <a:ext cx="2078601" cy="369332"/>
            <a:chOff x="9940321" y="6378059"/>
            <a:chExt cx="2078601" cy="369332"/>
          </a:xfrm>
        </p:grpSpPr>
        <p:sp>
          <p:nvSpPr>
            <p:cNvPr id="7" name="Rectangle 6"/>
            <p:cNvSpPr/>
            <p:nvPr/>
          </p:nvSpPr>
          <p:spPr>
            <a:xfrm>
              <a:off x="9940321" y="6378059"/>
              <a:ext cx="16626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Check sheet 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1523622" y="6400389"/>
              <a:ext cx="495300" cy="32467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58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9</a:t>
            </a:fld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397" y="706106"/>
            <a:ext cx="193514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โรคไข้หวัดใหญ่ (6 มาตรการ)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405022" y="80509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การจัดเก็บข้อมูล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 response </a:t>
            </a:r>
            <a:r>
              <a:rPr lang="th-TH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ของระบบเฝ้าระวังโรคติดต่อ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682975"/>
              </p:ext>
            </p:extLst>
          </p:nvPr>
        </p:nvGraphicFramePr>
        <p:xfrm>
          <a:off x="360201" y="1060149"/>
          <a:ext cx="9992339" cy="223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403"/>
                <a:gridCol w="1209687"/>
                <a:gridCol w="862322"/>
                <a:gridCol w="1668405"/>
                <a:gridCol w="1649657"/>
                <a:gridCol w="2447865"/>
              </a:tblGrid>
              <a:tr h="37599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ช่วงการดำเนินงาน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9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ระหว่าง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ระบาด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</a:tr>
              <a:tr h="11596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1.การเฝ้าระวังติดตามสถานการณ์โรค วิเคราะห์และประเมินความเสี่ยงสถานการณ์โรคเป็นระยะ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ทุกกลุ่มอายุ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รายอำเภอ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รายสัปดาห์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วิเคราะห์ราย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สัปดาห์                                 </a:t>
                      </a:r>
                      <a:b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มี  ............... ครั้ง        </a:t>
                      </a:r>
                      <a:b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ไม่มี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รายวัน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วิเคราะห์ราย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สัปดาห์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 มี  ............... ครั้ง        </a:t>
                      </a:r>
                      <a:b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 ไม่มี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รายสัปดาห์/วิเคราะห์รายเดือน</a:t>
                      </a:r>
                      <a:r>
                        <a:rPr lang="en-AU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น่าจะเป็นรายสัปดาห์</a:t>
                      </a:r>
                      <a:r>
                        <a:rPr lang="en-AU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th-TH" sz="16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  มี  ............... ครั้ง        </a:t>
                      </a:r>
                      <a:b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  ไม่มี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659087" y="2296107"/>
            <a:ext cx="217714" cy="2503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59087" y="2731197"/>
            <a:ext cx="217714" cy="2503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280394"/>
              </p:ext>
            </p:extLst>
          </p:nvPr>
        </p:nvGraphicFramePr>
        <p:xfrm>
          <a:off x="251344" y="3329614"/>
          <a:ext cx="11439913" cy="3362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228"/>
                <a:gridCol w="4365172"/>
                <a:gridCol w="3570513"/>
              </a:tblGrid>
              <a:tr h="318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มาตรการ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0064" marR="30064" marT="15032" marB="15032" anchor="ctr"/>
                </a:tc>
              </a:tr>
              <a:tr h="6237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2.การเตรียมความพร้อมเฝ้าระวัง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การติดตามสถานการณ์ระบาดของโรคไข้หวัดใหญ่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มีโรคไข้หวัดใหญ่ระบาด         จำนวน ...................เหตุการณ์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สอบสวนโรคภายใน 48 ชั่วโมง จำนวน ...................เหตุการณ์</a:t>
                      </a:r>
                      <a:endParaRPr lang="en-US" sz="16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334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3.เตรียมพร้อมด้านการรักษาพยาบาล และป้องกัน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การติดเชื้อในโรงพยาบาล </a:t>
                      </a:r>
                      <a:endParaRPr lang="en-US" sz="14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มีการฝึกซ้อมการใส่</a:t>
                      </a:r>
                      <a:r>
                        <a:rPr lang="th-TH" sz="16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PPE </a:t>
                      </a:r>
                      <a:r>
                        <a:rPr lang="th-TH" sz="16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ในรอบ 12 เดือนที่ผ่านมา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มี  ............... ครั้ง</a:t>
                      </a:r>
                      <a:r>
                        <a:rPr lang="th-TH" sz="16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               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ไม่มี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334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2.มีห้องการตรวจแยกเฉพาะผู้ป่วยโรคทางเดินหายใจ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มี  ............... ครั้ง</a:t>
                      </a:r>
                      <a:r>
                        <a:rPr lang="th-TH" sz="16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               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ไม่มี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334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4.เตรียมสำรองวัสดุอุปกรณ์ในการป้องกัน และควบคุมโรค ได้แก่  ยาต้านไวรัส ชุดป้องกันร่างกายส่วนบุคคล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1.โรงพยาบาลมียา </a:t>
                      </a:r>
                      <a:r>
                        <a:rPr lang="en-US" sz="1600" b="1" dirty="0" err="1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Oseltamivir</a:t>
                      </a:r>
                      <a:r>
                        <a:rPr lang="en-US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สำหรับรักษาผู้ป่วยไข้หวัดใหญ่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มี             เพียงพอ                      ไม่เพียงพอ </a:t>
                      </a:r>
                      <a:endParaRPr lang="th-TH" sz="1600" b="1" baseline="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600" b="1" baseline="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ไม่มี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334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2.โรงพยาบาลมี </a:t>
                      </a:r>
                      <a:r>
                        <a:rPr lang="th-TH" sz="16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PPE </a:t>
                      </a:r>
                      <a:r>
                        <a:rPr lang="th-TH" sz="16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เพียงพอ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มี             เพียงพอ                      ไม่เพียงพอ </a:t>
                      </a:r>
                      <a:endParaRPr lang="th-TH" sz="1600" b="1" baseline="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600" b="1" baseline="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ไม่มี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539" y="4300256"/>
            <a:ext cx="237765" cy="2682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859" y="4318534"/>
            <a:ext cx="237765" cy="268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539" y="4797690"/>
            <a:ext cx="237765" cy="268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886" y="4797690"/>
            <a:ext cx="237765" cy="2682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887" y="5174604"/>
            <a:ext cx="237765" cy="2682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575" y="5167799"/>
            <a:ext cx="237765" cy="2682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539" y="5174604"/>
            <a:ext cx="237765" cy="2682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886" y="5980528"/>
            <a:ext cx="237765" cy="2682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627" y="6372410"/>
            <a:ext cx="237765" cy="2682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575" y="5980527"/>
            <a:ext cx="237765" cy="2682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331" y="5980526"/>
            <a:ext cx="237765" cy="26824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487887" y="2235899"/>
            <a:ext cx="217714" cy="2503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87887" y="2664770"/>
            <a:ext cx="217714" cy="2503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176028" y="2235899"/>
            <a:ext cx="217714" cy="2503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176028" y="2714656"/>
            <a:ext cx="217714" cy="2503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886" y="5577566"/>
            <a:ext cx="237765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873</TotalTime>
  <Words>2217</Words>
  <Application>Microsoft Office PowerPoint</Application>
  <PresentationFormat>Widescreen</PresentationFormat>
  <Paragraphs>415</Paragraphs>
  <Slides>13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Cordia New</vt:lpstr>
      <vt:lpstr>TH SarabunPSK</vt:lpstr>
      <vt:lpstr>Wingdings</vt:lpstr>
      <vt:lpstr>Wingdings 3</vt:lpstr>
      <vt:lpstr>Ion Boardroom</vt:lpstr>
      <vt:lpstr>ระบบเฝ้าระวัง 5 ระบบ 5 มิติ ระบบเฝ้าระวังโรคติดต่อ</vt:lpstr>
      <vt:lpstr>PowerPoint Presentation</vt:lpstr>
      <vt:lpstr>PowerPoint Presentation</vt:lpstr>
      <vt:lpstr> ปัญหาของการจัดเก็บข้อมูล Program Response </vt:lpstr>
      <vt:lpstr>ตารางการเก็บข้อมูล Program response</vt:lpstr>
      <vt:lpstr>การจัดเก็บข้อมูล Program response ของระบบเฝ้าระวังโรคติดต่อ</vt:lpstr>
      <vt:lpstr>PowerPoint Presentation</vt:lpstr>
      <vt:lpstr>PowerPoint Presentation</vt:lpstr>
      <vt:lpstr>PowerPoint Presentation</vt:lpstr>
      <vt:lpstr>PowerPoint Presentation</vt:lpstr>
      <vt:lpstr>การจัดเก็บข้อมูล Program response ของระบบเฝ้าระวังโรคติดต่อ</vt:lpstr>
      <vt:lpstr>การจัดเก็บข้อมูล Program response ของระบบเฝ้าระวังโรคติดต่อ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ระบบเฝ้าระวัง 5 ระบบ 5 มิติ ระบบเฝ้าระวังโรคติดต่อ</dc:title>
  <dc:creator>Chai Acoustic</dc:creator>
  <cp:lastModifiedBy>Paphanij</cp:lastModifiedBy>
  <cp:revision>101</cp:revision>
  <cp:lastPrinted>2019-03-20T11:05:15Z</cp:lastPrinted>
  <dcterms:created xsi:type="dcterms:W3CDTF">2019-03-16T15:57:57Z</dcterms:created>
  <dcterms:modified xsi:type="dcterms:W3CDTF">2019-03-21T09:09:37Z</dcterms:modified>
</cp:coreProperties>
</file>