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448" r:id="rId4"/>
    <p:sldId id="421" r:id="rId5"/>
    <p:sldId id="422" r:id="rId6"/>
    <p:sldId id="423" r:id="rId7"/>
    <p:sldId id="431" r:id="rId8"/>
    <p:sldId id="454" r:id="rId9"/>
    <p:sldId id="398" r:id="rId10"/>
    <p:sldId id="399" r:id="rId11"/>
    <p:sldId id="400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09" r:id="rId20"/>
    <p:sldId id="410" r:id="rId21"/>
    <p:sldId id="412" r:id="rId22"/>
    <p:sldId id="413" r:id="rId23"/>
    <p:sldId id="414" r:id="rId24"/>
    <p:sldId id="415" r:id="rId25"/>
    <p:sldId id="446" r:id="rId26"/>
    <p:sldId id="258" r:id="rId27"/>
    <p:sldId id="257" r:id="rId28"/>
    <p:sldId id="259" r:id="rId29"/>
    <p:sldId id="260" r:id="rId30"/>
    <p:sldId id="261" r:id="rId31"/>
    <p:sldId id="447" r:id="rId32"/>
    <p:sldId id="449" r:id="rId33"/>
    <p:sldId id="451" r:id="rId34"/>
    <p:sldId id="452" r:id="rId35"/>
    <p:sldId id="450" r:id="rId36"/>
    <p:sldId id="45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8" autoAdjust="0"/>
    <p:restoredTop sz="94660"/>
  </p:normalViewPr>
  <p:slideViewPr>
    <p:cSldViewPr snapToGrid="0">
      <p:cViewPr varScale="1">
        <p:scale>
          <a:sx n="68" d="100"/>
          <a:sy n="68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AE4D-D693-4ED0-9C51-9332E5B96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CFE54-0238-4C85-86F6-AD60B6CC8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1A19B-8FC2-4E67-9039-381777FA0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BF9D-D3C8-4AB3-908B-73EDAF4EE39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FD8FA-13B7-4D4C-8D10-F859104CE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8DD95-4CA3-43F8-9782-4A1385C7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C6EA-F38B-45F0-8A4B-AD8276581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45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B989-CED1-4F84-BFEE-24AF2023B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8AC470-5894-40BC-A55D-8E78600F3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AA111-1737-406A-B222-03D5815DE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BF9D-D3C8-4AB3-908B-73EDAF4EE39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18087-0BD4-4187-ADB8-19446D784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EC933-EABC-4B39-8CB0-FD101495C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C6EA-F38B-45F0-8A4B-AD8276581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4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2CFCBD-CCC3-4E2F-A7EF-0D0FCBA92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46D2C-793A-447E-884A-C80E4314F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A396C-145C-46C2-B993-E172342F5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BF9D-D3C8-4AB3-908B-73EDAF4EE39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C7892-E8F5-4689-BE74-A0E0A5E0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A050B-6F92-42D1-9312-DC48FF3A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C6EA-F38B-45F0-8A4B-AD8276581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76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A1B4-BFA2-4F2E-8D8D-72DBBBF35374}" type="datetimeFigureOut">
              <a:rPr lang="th-TH" smtClean="0"/>
              <a:pPr/>
              <a:t>26/02/62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8B88-5F88-4F15-932B-F3D39E42FC6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5304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A1B4-BFA2-4F2E-8D8D-72DBBBF35374}" type="datetimeFigureOut">
              <a:rPr lang="th-TH" smtClean="0"/>
              <a:pPr/>
              <a:t>26/02/62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8B88-5F88-4F15-932B-F3D39E42FC6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0187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A1B4-BFA2-4F2E-8D8D-72DBBBF35374}" type="datetimeFigureOut">
              <a:rPr lang="th-TH" smtClean="0"/>
              <a:pPr/>
              <a:t>26/02/62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8B88-5F88-4F15-932B-F3D39E42FC6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7053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A1B4-BFA2-4F2E-8D8D-72DBBBF35374}" type="datetimeFigureOut">
              <a:rPr lang="th-TH" smtClean="0"/>
              <a:pPr/>
              <a:t>26/02/62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8B88-5F88-4F15-932B-F3D39E42FC6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8603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A1B4-BFA2-4F2E-8D8D-72DBBBF35374}" type="datetimeFigureOut">
              <a:rPr lang="th-TH" smtClean="0"/>
              <a:pPr/>
              <a:t>26/02/62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8B88-5F88-4F15-932B-F3D39E42FC6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282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A1B4-BFA2-4F2E-8D8D-72DBBBF35374}" type="datetimeFigureOut">
              <a:rPr lang="th-TH" smtClean="0"/>
              <a:pPr/>
              <a:t>26/02/62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8B88-5F88-4F15-932B-F3D39E42FC6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6244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A1B4-BFA2-4F2E-8D8D-72DBBBF35374}" type="datetimeFigureOut">
              <a:rPr lang="th-TH" smtClean="0"/>
              <a:pPr/>
              <a:t>26/02/62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8B88-5F88-4F15-932B-F3D39E42FC6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3612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A1B4-BFA2-4F2E-8D8D-72DBBBF35374}" type="datetimeFigureOut">
              <a:rPr lang="th-TH" smtClean="0"/>
              <a:pPr/>
              <a:t>26/02/62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8B88-5F88-4F15-932B-F3D39E42FC6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259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8EE96-52E8-4A07-8963-7DDD315F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F3067-1681-47CC-8D3C-486B98F9F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8DE60-3811-4A0C-8C50-1C5BCE00F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BF9D-D3C8-4AB3-908B-73EDAF4EE39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D456E-4D6E-474C-901E-04DEEC96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C89A9-DD0A-4EA2-8DC7-0F6AEBC9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C6EA-F38B-45F0-8A4B-AD8276581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47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A1B4-BFA2-4F2E-8D8D-72DBBBF35374}" type="datetimeFigureOut">
              <a:rPr lang="th-TH" smtClean="0"/>
              <a:pPr/>
              <a:t>26/02/62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8B88-5F88-4F15-932B-F3D39E42FC6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4346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A1B4-BFA2-4F2E-8D8D-72DBBBF35374}" type="datetimeFigureOut">
              <a:rPr lang="th-TH" smtClean="0"/>
              <a:pPr/>
              <a:t>26/02/62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8B88-5F88-4F15-932B-F3D39E42FC6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5915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A1B4-BFA2-4F2E-8D8D-72DBBBF35374}" type="datetimeFigureOut">
              <a:rPr lang="th-TH" smtClean="0"/>
              <a:pPr/>
              <a:t>26/02/62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8B88-5F88-4F15-932B-F3D39E42FC6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25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D43E-1A70-4382-A7EA-3C46AF12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09AE0-00D5-465E-BE96-D168FD766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5B4FC-0057-45FD-B52A-00652A979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BF9D-D3C8-4AB3-908B-73EDAF4EE39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C7E01-A774-4F41-A80C-CFF606B2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8C81A-66BF-4937-ADA3-1AC3266F7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C6EA-F38B-45F0-8A4B-AD8276581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3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C17E8-B054-45DA-AFF4-218AFC5F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603A1-7593-4D61-8518-CE235FFD6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53DC5-15F8-4462-B28D-C9134F091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1A27F-4BBC-4FCE-B861-9179986C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BF9D-D3C8-4AB3-908B-73EDAF4EE39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AEBDF-351A-46E9-A694-A479E6300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4E7FD-67DB-4E14-8094-C409F1DBF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C6EA-F38B-45F0-8A4B-AD8276581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3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F5B25-7D45-43F1-9E5A-FAF1261B6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4BEB0-7C45-459E-97B8-D820A1A83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148401-8D7E-4C0A-8939-30847DD04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33E4F-8303-4859-95A2-1BD337A2D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1EDCC8-5511-4A4B-9858-42A156912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C83445-9B71-4DB8-9203-DB4BB2F1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BF9D-D3C8-4AB3-908B-73EDAF4EE39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D883A-2F6C-4609-B508-378A28C6C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34799-9884-4D5B-B153-AB039901B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C6EA-F38B-45F0-8A4B-AD8276581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5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D13FD-72FB-4248-AC51-DD0D8D1A7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651831-4F49-492F-8AD4-20D79933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BF9D-D3C8-4AB3-908B-73EDAF4EE39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11E707-6018-4717-8D75-44ACF2A66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0E1C16-0095-4D53-85AF-7DF83E25E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C6EA-F38B-45F0-8A4B-AD8276581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4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F050B5-DC48-480E-8A0C-4641B41C9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BF9D-D3C8-4AB3-908B-73EDAF4EE39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26C83C-27E8-421B-8D93-96D77B68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94C33-5FE0-4E38-8FD4-76B150110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C6EA-F38B-45F0-8A4B-AD8276581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3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34D2C-CF8F-43F2-94E9-7313CF609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789C2-7865-454A-B4C7-8334CCC2C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FBC407-C707-4B3D-946E-4404F344F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A918BD-603C-443E-9166-3D966912E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BF9D-D3C8-4AB3-908B-73EDAF4EE39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6DC88-8C99-48A6-BD09-8F84039C4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8FC2C-2496-4702-B8EB-D9EEDDA4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C6EA-F38B-45F0-8A4B-AD8276581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D50A2-85B2-40BB-A3DE-B3F4D2A82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03209F-FEE9-4DBB-9E61-CDFE7A314B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77185-8089-4603-A977-3FFC030E3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1BD5C-BE02-4C73-AD18-F023BC293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EBF9D-D3C8-4AB3-908B-73EDAF4EE39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A2FB4-627F-4344-A260-14A7891D1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07971-C442-4E80-8381-A0243E9E0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CC6EA-F38B-45F0-8A4B-AD8276581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2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2B6D7-F701-4E2F-88EA-161A5F515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1DEC9-EA5D-4DCF-ABF8-9ADF8A2C8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42104-B0B2-4FAC-94E2-E3A63D4022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EBF9D-D3C8-4AB3-908B-73EDAF4EE39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38D74-5CC4-4A2F-B31E-C9FC77AF3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804F4-4450-42EA-8505-9A367C43A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CC6EA-F38B-45F0-8A4B-AD8276581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0A1B4-BFA2-4F2E-8D8D-72DBBBF35374}" type="datetimeFigureOut">
              <a:rPr lang="th-TH" smtClean="0"/>
              <a:pPr/>
              <a:t>26/02/62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88B88-5F88-4F15-932B-F3D39E42FC6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086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2.docx"/><Relationship Id="rId5" Type="http://schemas.openxmlformats.org/officeDocument/2006/relationships/image" Target="../media/image8.emf"/><Relationship Id="rId4" Type="http://schemas.openxmlformats.org/officeDocument/2006/relationships/package" Target="../embeddings/Microsoft_Word_Document1.docx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B01B8-3D34-43E2-9DA0-ECD065AAB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1883508"/>
            <a:ext cx="11887198" cy="2387600"/>
          </a:xfrm>
        </p:spPr>
        <p:txBody>
          <a:bodyPr>
            <a:normAutofit/>
          </a:bodyPr>
          <a:lstStyle/>
          <a:p>
            <a:r>
              <a:rPr lang="th-TH" dirty="0"/>
              <a:t>กรอบแนวคิดการพัฒนาหน่วยงานให้ เป็น </a:t>
            </a:r>
            <a:r>
              <a:rPr lang="en-US" dirty="0"/>
              <a:t>HLO</a:t>
            </a:r>
            <a:br>
              <a:rPr lang="th-TH" dirty="0"/>
            </a:br>
            <a:r>
              <a:rPr lang="th-TH" sz="5400" dirty="0"/>
              <a:t>กรณีตัวอย่าง</a:t>
            </a:r>
            <a:r>
              <a:rPr lang="en-US" sz="5400" dirty="0"/>
              <a:t>:</a:t>
            </a:r>
            <a:r>
              <a:rPr lang="th-TH" sz="5400" dirty="0"/>
              <a:t>คณะสาธารณสุขศาสตร์ รอบรู้สุขภาพ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4DA8BC-4E9E-4DD5-BBB7-535967FB3B37}"/>
              </a:ext>
            </a:extLst>
          </p:cNvPr>
          <p:cNvSpPr txBox="1">
            <a:spLocks/>
          </p:cNvSpPr>
          <p:nvPr/>
        </p:nvSpPr>
        <p:spPr>
          <a:xfrm>
            <a:off x="1064301" y="931213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A69F9E-2B9D-45D6-8112-63AF6654F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264" y="429729"/>
            <a:ext cx="1805471" cy="18054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A69E19-84D3-4D14-8ED0-50CA98C1C0A8}"/>
              </a:ext>
            </a:extLst>
          </p:cNvPr>
          <p:cNvSpPr txBox="1"/>
          <p:nvPr/>
        </p:nvSpPr>
        <p:spPr>
          <a:xfrm>
            <a:off x="2176072" y="4357127"/>
            <a:ext cx="7839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err="1"/>
              <a:t>รศ</a:t>
            </a:r>
            <a:r>
              <a:rPr lang="th-TH" sz="3200" b="1" dirty="0"/>
              <a:t> ดร ชะนวนทอง </a:t>
            </a:r>
            <a:r>
              <a:rPr lang="th-TH" sz="3200" b="1" dirty="0" err="1"/>
              <a:t>ธนสุ</a:t>
            </a:r>
            <a:r>
              <a:rPr lang="th-TH" sz="3200" b="1" dirty="0"/>
              <a:t>กาญจน์</a:t>
            </a:r>
          </a:p>
          <a:p>
            <a:pPr algn="ctr"/>
            <a:r>
              <a:rPr lang="th-TH" sz="3200" b="1" dirty="0"/>
              <a:t>คณบดี คณะสาธารณสุขศาสตร์ มหาวิทยาลัย มหิดล</a:t>
            </a:r>
          </a:p>
          <a:p>
            <a:pPr algn="ctr"/>
            <a:r>
              <a:rPr lang="th-TH" sz="3200" b="1" dirty="0"/>
              <a:t>วันที่ </a:t>
            </a:r>
            <a:r>
              <a:rPr lang="en-US" sz="3200" b="1" dirty="0"/>
              <a:t>26 </a:t>
            </a:r>
            <a:r>
              <a:rPr lang="th-TH" sz="3200" b="1" dirty="0"/>
              <a:t>กุมภาพันธ์ </a:t>
            </a:r>
            <a:r>
              <a:rPr lang="en-US" sz="3200" b="1" dirty="0"/>
              <a:t>2562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72180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ตามแนวคิดนี้ คุณลักษณะสำคัญแจกแจงออกเป็น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dirty="0"/>
              <a:t>มี</a:t>
            </a:r>
            <a:r>
              <a:rPr lang="th-TH" dirty="0">
                <a:solidFill>
                  <a:srgbClr val="FF0000"/>
                </a:solidFill>
              </a:rPr>
              <a:t>จุดเน้นสำคัญของทุกคนในองค์กรในเรื่องการสื่อสารที่ชัดเจน </a:t>
            </a:r>
            <a:r>
              <a:rPr lang="th-TH" dirty="0"/>
              <a:t>เข้าใจง่าย  มีการผนวกการสื่อสารเป็นเรื่องสำคัญอยู่ในการ</a:t>
            </a:r>
            <a:r>
              <a:rPr lang="th-TH" dirty="0">
                <a:solidFill>
                  <a:srgbClr val="FF0000"/>
                </a:solidFill>
              </a:rPr>
              <a:t>แผนปฏิบัติการแผนยุทธศาสตร์ คุณสมบัติ ศักยภาพ และการประเมินบุคคลากร  และการจัดสรรงบประมาณ</a:t>
            </a:r>
            <a:r>
              <a:rPr lang="th-TH" dirty="0"/>
              <a:t>  นอกจากนี้ ยังมีการระบุกิจกรรมที่เน้นการสร้างความรอบรู้ในกิจกรรมที่จัดทำขององค์กร </a:t>
            </a:r>
          </a:p>
          <a:p>
            <a:r>
              <a:rPr lang="th-TH" dirty="0"/>
              <a:t>มีแบบแผนในการใช้คำถาม การเป็นหุ้นส่วนในการพัฒนานวัตกรรม และลงทุนในการประเมินผลการปฏิบัติและการพัฒนากิจกรรม นวัตกรรม กลยุทธ์ โครงการ  ตลอดจนผลลัพธ์หรือการเปลี่ยนแปลงที่เกิดขึ้น</a:t>
            </a:r>
          </a:p>
        </p:txBody>
      </p:sp>
      <p:pic>
        <p:nvPicPr>
          <p:cNvPr id="4" name="Picture 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137" y="84136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531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ตามแนวคิดนี้ คุณลักษณะสำคัญแจกแจงออกเป็น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600" dirty="0"/>
              <a:t>มีการวัดและประเมิน</a:t>
            </a:r>
            <a:r>
              <a:rPr lang="th-TH" sz="3600" dirty="0">
                <a:solidFill>
                  <a:srgbClr val="FF0000"/>
                </a:solidFill>
              </a:rPr>
              <a:t>สิ่งแวดล้อมในมิติของการสื่อสาร </a:t>
            </a:r>
            <a:r>
              <a:rPr lang="th-TH" sz="3600" dirty="0"/>
              <a:t>เช่น แต่ละจุดบริการ มีข้อมูลอะไรที่ควรให้กับผู้ใช้บริการ และกิจกรรม กระบวนการที่ใช้ในการให้ข้อมูลเป็นอย่างไร มีการบันทึก ประเมินกระบวนการ หรือ ผลลัพธ์การให้ข้อมูลในแต่ละจุดอย่างไรบ้าง</a:t>
            </a:r>
          </a:p>
          <a:p>
            <a:r>
              <a:rPr lang="th-TH" sz="3600" dirty="0"/>
              <a:t>มี</a:t>
            </a:r>
            <a:r>
              <a:rPr lang="th-TH" sz="3600" dirty="0">
                <a:solidFill>
                  <a:schemeClr val="accent6">
                    <a:lumMod val="75000"/>
                  </a:schemeClr>
                </a:solidFill>
              </a:rPr>
              <a:t>การพัฒนาสื่อและจัดทำอย่างถูกต้องตามกระบวนการผลิตสื่อที่เหมาะสม กับกลุ่มเป้าหมายที่มีความแตกต่างกัน</a:t>
            </a:r>
            <a:endParaRPr lang="th-TH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300" y="84136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700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ตามแนวคิดนี้ คุณลักษณะสำคัญแจกแจงออกเป็น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solidFill>
                  <a:schemeClr val="accent6">
                    <a:lumMod val="75000"/>
                  </a:schemeClr>
                </a:solidFill>
              </a:rPr>
              <a:t>มีการใช้เทคโนโลยีในการให้ข้อมูลข่าวสาร </a:t>
            </a:r>
            <a:r>
              <a:rPr lang="th-TH" dirty="0"/>
              <a:t>แก่กลุ่มเป้าหมาย</a:t>
            </a:r>
            <a:r>
              <a:rPr lang="th-TH" dirty="0" err="1"/>
              <a:t>ต่างๆ</a:t>
            </a:r>
            <a:r>
              <a:rPr lang="th-TH" dirty="0"/>
              <a:t> ที่เหมาะสม  มีระบบสนับสนุนที่ทำให้เกิดการเข้าถึง เข้าใจ มีการกระตุ้นการเรียนรู้ ถามคำถาม และตัดสินใจวางแผนการนำไปใช้</a:t>
            </a:r>
          </a:p>
          <a:p>
            <a:r>
              <a:rPr lang="th-TH" dirty="0"/>
              <a:t>มีการพัฒนาทักษะการใช้เทคโนโลยี  ทักษะการแสวงหาข้อมูล</a:t>
            </a:r>
          </a:p>
          <a:p>
            <a:r>
              <a:rPr lang="th-TH" dirty="0"/>
              <a:t>มีการพัฒนาบุคคลากรให้เข้าใจและมีทักษะการสื่อสารและการสร้างความรอบรู้ด้านสุขภาพด้วยกิจกรรมกลวิธีการเปลี่ยนพฤติกรรม</a:t>
            </a:r>
            <a:r>
              <a:rPr lang="th-TH" dirty="0" err="1"/>
              <a:t>ต่างๆ</a:t>
            </a:r>
            <a:r>
              <a:rPr lang="th-TH" dirty="0"/>
              <a:t>ที่เหมาะสม ถูกต้อง</a:t>
            </a:r>
          </a:p>
          <a:p>
            <a:endParaRPr lang="th-TH" dirty="0"/>
          </a:p>
        </p:txBody>
      </p:sp>
      <p:pic>
        <p:nvPicPr>
          <p:cNvPr id="4" name="Picture 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300" y="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931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ตามแนวคิดนี้ คุณลักษณะสำคัญแจกแจงออกเป็น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25415" y="1417639"/>
            <a:ext cx="9542585" cy="5035698"/>
          </a:xfrm>
        </p:spPr>
        <p:txBody>
          <a:bodyPr>
            <a:normAutofit/>
          </a:bodyPr>
          <a:lstStyle/>
          <a:p>
            <a:r>
              <a:rPr lang="th-TH" sz="2800" dirty="0"/>
              <a:t>การกระจายทรัพยากรเพื่อตอบสนองความต้องการและความสามารถในการเรียนรู้ของกลุ่มเป้าหมาย</a:t>
            </a:r>
          </a:p>
          <a:p>
            <a:r>
              <a:rPr lang="th-TH" sz="2800" dirty="0"/>
              <a:t>มีการพัฒนา ตั้งมาตรฐานในการทำงานด้านข้อมูลข่าวสารของระบบบริการ ที่มีผลต่อการตัดสินใจของกลุ่มเป้าหมาย 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th-TH" sz="2800" dirty="0"/>
              <a:t>การระบุประเด็นและ /หรือ จุดบริการที่ผู้รับบริการอาจเข้าใจผิด 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th-TH" sz="2800" dirty="0"/>
              <a:t>การระบุประเด็นและ /หรือ จุดบริการที่ผู้รับบริการอาจเข้าใจยาก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th-TH" sz="2800" dirty="0"/>
              <a:t>การร่างกระบวนการ ขั้นตอน กิจกรรม เพื่อส่งเสริมการตั้งคำถาม การสร้างความชัดเจนของข้อมูลที่สอดคล้องกับความสามารถของกลุ่มเป้าหมาย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th-TH" sz="2800" dirty="0"/>
              <a:t>การแยกแยะความสามารถกลุ่มเป้าหมายตามระดับ ความรอบรู้ด้านสุขภาพ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th-TH" sz="2800" dirty="0"/>
              <a:t>การระบุ ภาษาปาก ที่ควรใช้ ภาษาเข้าใจยาก ที่ควรระวัง</a:t>
            </a:r>
          </a:p>
          <a:p>
            <a:endParaRPr lang="th-TH" sz="2800" dirty="0"/>
          </a:p>
        </p:txBody>
      </p:sp>
      <p:pic>
        <p:nvPicPr>
          <p:cNvPr id="4" name="Picture 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996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ตามแนวคิดนี้ คุณลักษณะสำคัญแจกแจงออกเป็น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dirty="0"/>
              <a:t>มีการจัดลำดับความสำคัญของข้อมูลที่ผู้รับบริการควรได้รับ เข้าใจ และนำไปใช้</a:t>
            </a:r>
          </a:p>
          <a:p>
            <a:r>
              <a:rPr lang="th-TH" dirty="0"/>
              <a:t>มีการสร้างความชัดเจนที่เกี่ยวข้องกับสุขภาพที่จำเป็นในการวางแผนประกันสุขภาพ ระบบการเรียนรู้ผลิตภัณฑ์สุขภาพ และบริการสุขภาพ</a:t>
            </a:r>
          </a:p>
          <a:p>
            <a:r>
              <a:rPr lang="th-TH" dirty="0"/>
              <a:t>มีระบบให้ผู้รับบริการ และ บุคลากรรู้และใช้ระบบ</a:t>
            </a:r>
            <a:r>
              <a:rPr lang="th-TH" dirty="0" err="1"/>
              <a:t>ต่างๆ</a:t>
            </a:r>
            <a:r>
              <a:rPr lang="th-TH" dirty="0"/>
              <a:t>ขององค์กรได้ถูกต้อง</a:t>
            </a:r>
          </a:p>
          <a:p>
            <a:r>
              <a:rPr lang="th-TH" dirty="0"/>
              <a:t>มีระบบที่ตระหนักถึงความต้องการด้านสังคม สวัสดิการและสุขภาพ ตลอดจนการเชื่อมต่อกับชุมชน และ สังคม</a:t>
            </a:r>
          </a:p>
          <a:p>
            <a:r>
              <a:rPr lang="th-TH" dirty="0"/>
              <a:t>มีการสร้างบรรยากาศของการถามคำถาม การตอบคำถาม ได้</a:t>
            </a:r>
          </a:p>
          <a:p>
            <a:endParaRPr lang="th-TH" dirty="0"/>
          </a:p>
        </p:txBody>
      </p:sp>
      <p:pic>
        <p:nvPicPr>
          <p:cNvPr id="4" name="Picture 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97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ตามแนวคิดนี้ คุณลักษณะสำคัญแจกแจงออกเป็น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3600" dirty="0"/>
              <a:t>มีการพัฒนาบุคลากรให้มีความสามารถต่อไปนี้</a:t>
            </a:r>
          </a:p>
          <a:p>
            <a:pPr marL="0" indent="0">
              <a:buNone/>
            </a:pPr>
            <a:r>
              <a:rPr lang="th-TH" sz="3600" dirty="0"/>
              <a:t>4.1	ระบุประเด็นที่ต้องใช้สื่อสาร</a:t>
            </a:r>
          </a:p>
          <a:p>
            <a:pPr marL="0" indent="0">
              <a:buNone/>
            </a:pPr>
            <a:r>
              <a:rPr lang="th-TH" sz="3600" dirty="0"/>
              <a:t>4.2	ระบุความสามารถในการเรียนรู้ของกลุ่มเป้าหมาย</a:t>
            </a:r>
          </a:p>
          <a:p>
            <a:pPr marL="0" indent="0">
              <a:buNone/>
            </a:pPr>
            <a:r>
              <a:rPr lang="th-TH" sz="3600" dirty="0"/>
              <a:t>4.3 เลือกกิจกรรมการเรียนรู้ สื่อ วิธีการ ขั้นตอนที่ควรใช้</a:t>
            </a:r>
          </a:p>
          <a:p>
            <a:pPr marL="0" indent="0">
              <a:buNone/>
            </a:pPr>
            <a:r>
              <a:rPr lang="th-TH" sz="3600" dirty="0"/>
              <a:t>4.4	จัดกิจกรรมที่สอดคล้องกับความเชื่อ ค่านิยม วัฒนธรรม การรับรู้ ทัศนคติ ของกลุ่มเป้าหมายได้</a:t>
            </a:r>
          </a:p>
          <a:p>
            <a:pPr marL="0" indent="0">
              <a:buNone/>
            </a:pPr>
            <a:r>
              <a:rPr lang="th-TH" sz="3600" dirty="0"/>
              <a:t>4.5	ประเมิน ตรวจสอบผลความเข้าใจ</a:t>
            </a:r>
          </a:p>
          <a:p>
            <a:endParaRPr lang="th-TH" dirty="0"/>
          </a:p>
        </p:txBody>
      </p:sp>
      <p:pic>
        <p:nvPicPr>
          <p:cNvPr id="4" name="Picture 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300" y="84136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836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ตามแนวคิดนี้ คุณลักษณะสำคัญแจกแจงออกเป็น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4000" dirty="0"/>
              <a:t>มีระบบการประเมินหรือตรวจสอบความเข้าใจ ทักษะ และการจัดการปัญหา ที่ผู้รับบริการเผชิญอยู่ได้</a:t>
            </a:r>
          </a:p>
          <a:p>
            <a:r>
              <a:rPr lang="th-TH" sz="4000" dirty="0"/>
              <a:t>มีระบบการระบุปัญหาที่เป็นอุปสรรค ต่อการเข้าถึง เข้าใจ ซักถาม ตัดสินใจ ประยุกต์ใช้ และ บอกต่อ ได้ </a:t>
            </a:r>
          </a:p>
        </p:txBody>
      </p:sp>
      <p:pic>
        <p:nvPicPr>
          <p:cNvPr id="4" name="Picture 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550" y="177654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345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dirty="0"/>
              <a:t>2.	กรอบแนวคิดของ </a:t>
            </a:r>
            <a:r>
              <a:rPr lang="en-US" sz="2325" dirty="0"/>
              <a:t>Brach C.et al. Ten attributes of health care organizations. Institute of Medicine. 2012. </a:t>
            </a:r>
            <a:endParaRPr lang="th-TH" dirty="0"/>
          </a:p>
        </p:txBody>
      </p:sp>
      <p:pic>
        <p:nvPicPr>
          <p:cNvPr id="4" name="Picture 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300" y="121384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6FA9A5-6E40-44CB-B1A5-599F62CF0104}"/>
              </a:ext>
            </a:extLst>
          </p:cNvPr>
          <p:cNvSpPr txBox="1"/>
          <p:nvPr/>
        </p:nvSpPr>
        <p:spPr>
          <a:xfrm>
            <a:off x="773722" y="1407858"/>
            <a:ext cx="2460930" cy="3046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th-TH" sz="2400" dirty="0"/>
              <a:t>องค์ประกอบหลัก</a:t>
            </a:r>
            <a:endParaRPr lang="en-US" sz="2400" dirty="0"/>
          </a:p>
          <a:p>
            <a:endParaRPr lang="en-US" sz="2400" dirty="0"/>
          </a:p>
          <a:p>
            <a:r>
              <a:rPr lang="th-TH" sz="2400" dirty="0"/>
              <a:t>ผู้นำและการนำองค์กร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th-TH" sz="2400" dirty="0"/>
              <a:t>การวางแผนและประเมินผล</a:t>
            </a:r>
          </a:p>
          <a:p>
            <a:endParaRPr lang="en-US" sz="2400" dirty="0"/>
          </a:p>
          <a:p>
            <a:r>
              <a:rPr lang="th-TH" sz="2400" dirty="0"/>
              <a:t>การพัฒนาบุคคลากร</a:t>
            </a:r>
            <a:endParaRPr lang="en-US" sz="2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5CE5E-6790-4134-A780-E8225AE3E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479409"/>
              </p:ext>
            </p:extLst>
          </p:nvPr>
        </p:nvGraphicFramePr>
        <p:xfrm>
          <a:off x="4773636" y="1407858"/>
          <a:ext cx="6642861" cy="3236976"/>
        </p:xfrm>
        <a:graphic>
          <a:graphicData uri="http://schemas.openxmlformats.org/drawingml/2006/table">
            <a:tbl>
              <a:tblPr firstRow="1" firstCol="1" bandRow="1"/>
              <a:tblGrid>
                <a:gridCol w="6642861">
                  <a:extLst>
                    <a:ext uri="{9D8B030D-6E8A-4147-A177-3AD203B41FA5}">
                      <a16:colId xmlns:a16="http://schemas.microsoft.com/office/drawing/2014/main" val="88196698"/>
                    </a:ext>
                  </a:extLst>
                </a:gridCol>
              </a:tblGrid>
              <a:tr h="348678">
                <a:tc>
                  <a:txBody>
                    <a:bodyPr/>
                    <a:lstStyle/>
                    <a:p>
                      <a:pPr marL="20828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rowallia New" panose="020B0604020202020204" pitchFamily="34" charset="-34"/>
                        </a:rPr>
                        <a:t>คำถามในการประเมินตนเอง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1869" marR="51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683764"/>
                  </a:ext>
                </a:extLst>
              </a:tr>
              <a:tr h="72905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rowallia New" panose="020B0604020202020204" pitchFamily="34" charset="-34"/>
                        </a:rPr>
                        <a:t>ผู้บริหารมีการผนวกเรื่องความรอบรู้สุขภาพลงไปในพันธกิจ  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rowallia New" panose="020B0604020202020204" pitchFamily="34" charset="-34"/>
                        </a:rPr>
                        <a:t>โครงสร้าง และ การจัดบริการขององค์กร และ หน่วยงานย่อยหรือไม่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1869" marR="51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868797"/>
                  </a:ext>
                </a:extLst>
              </a:tr>
              <a:tr h="5832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มีการระบุความรอบรู้ด้านสุขภาพในแผน ยุทธศาสตร์ กิจกรรม 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การประเมินผล และผลลัพธ์ขององค์กรหรือไม่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1869" marR="51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123553"/>
                  </a:ext>
                </a:extLst>
              </a:tr>
              <a:tr h="5832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มีการเตรียมพัฒนา ทักษะ และ กำกับติดตามการทำงานของบุคลากร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ใรการสร้างความรอบรู้ด้านสุขภาพหรือไม่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51869" marR="51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458866"/>
                  </a:ext>
                </a:extLst>
              </a:tr>
            </a:tbl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73118589-EACD-4A58-A049-1C1AA0C2C7D4}"/>
              </a:ext>
            </a:extLst>
          </p:cNvPr>
          <p:cNvSpPr/>
          <p:nvPr/>
        </p:nvSpPr>
        <p:spPr>
          <a:xfrm>
            <a:off x="3400555" y="3024554"/>
            <a:ext cx="1208959" cy="63304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88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วัตถุ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861230"/>
              </p:ext>
            </p:extLst>
          </p:nvPr>
        </p:nvGraphicFramePr>
        <p:xfrm>
          <a:off x="900332" y="1137049"/>
          <a:ext cx="9439421" cy="5374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Document" r:id="rId3" imgW="7812849" imgH="5917133" progId="Word.Document.12">
                  <p:embed/>
                </p:oleObj>
              </mc:Choice>
              <mc:Fallback>
                <p:oleObj name="Document" r:id="rId3" imgW="7812849" imgH="5917133" progId="Word.Document.12">
                  <p:embed/>
                  <p:pic>
                    <p:nvPicPr>
                      <p:cNvPr id="5" name="วัตถุ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332" y="1137049"/>
                        <a:ext cx="9439421" cy="537448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4" descr="Untitled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595" y="112542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132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titled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60" y="98474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D0A3BF8-F2FE-41FC-AD04-5D90A0CEAB4B}"/>
              </a:ext>
            </a:extLst>
          </p:cNvPr>
          <p:cNvGrpSpPr/>
          <p:nvPr/>
        </p:nvGrpSpPr>
        <p:grpSpPr>
          <a:xfrm>
            <a:off x="1111347" y="278608"/>
            <a:ext cx="8712061" cy="7477913"/>
            <a:chOff x="1111347" y="278608"/>
            <a:chExt cx="8712061" cy="7477913"/>
          </a:xfrm>
        </p:grpSpPr>
        <p:graphicFrame>
          <p:nvGraphicFramePr>
            <p:cNvPr id="4" name="วัตถุ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3792513"/>
                </p:ext>
              </p:extLst>
            </p:nvPr>
          </p:nvGraphicFramePr>
          <p:xfrm>
            <a:off x="1111347" y="278608"/>
            <a:ext cx="8712061" cy="60799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3" name="Document" r:id="rId4" imgW="9528658" imgH="8019481" progId="Word.Document.12">
                    <p:embed/>
                  </p:oleObj>
                </mc:Choice>
                <mc:Fallback>
                  <p:oleObj name="Document" r:id="rId4" imgW="9528658" imgH="8019481" progId="Word.Document.12">
                    <p:embed/>
                    <p:pic>
                      <p:nvPicPr>
                        <p:cNvPr id="4" name="วัตถุ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347" y="278608"/>
                          <a:ext cx="8712061" cy="6079989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วัตถุ 3">
              <a:extLst>
                <a:ext uri="{FF2B5EF4-FFF2-40B4-BE49-F238E27FC236}">
                  <a16:creationId xmlns:a16="http://schemas.microsoft.com/office/drawing/2014/main" id="{F37532F7-950B-4CCF-9D3F-A117FEF7F73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3394538"/>
                </p:ext>
              </p:extLst>
            </p:nvPr>
          </p:nvGraphicFramePr>
          <p:xfrm>
            <a:off x="1111347" y="4341808"/>
            <a:ext cx="8468751" cy="3414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" name="Document" r:id="rId6" imgW="7675642" imgH="4659112" progId="Word.Document.12">
                    <p:embed/>
                  </p:oleObj>
                </mc:Choice>
                <mc:Fallback>
                  <p:oleObj name="Document" r:id="rId6" imgW="7675642" imgH="4659112" progId="Word.Document.12">
                    <p:embed/>
                    <p:pic>
                      <p:nvPicPr>
                        <p:cNvPr id="4" name="วัตถุ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347" y="4341808"/>
                          <a:ext cx="8468751" cy="3414713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8F094E-1175-4002-8E77-B8BC056D3BE1}"/>
              </a:ext>
            </a:extLst>
          </p:cNvPr>
          <p:cNvCxnSpPr/>
          <p:nvPr/>
        </p:nvCxnSpPr>
        <p:spPr>
          <a:xfrm>
            <a:off x="1280160" y="6358597"/>
            <a:ext cx="7891975" cy="984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528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D0DA96-63F2-41CD-9637-F4CAACCD8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48" y="269823"/>
            <a:ext cx="11210979" cy="63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64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กรอบ 6ด้านของนิวซีแลนด์ 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dirty="0"/>
              <a:t>เป็นกรอบที่พัฒนามาจาก </a:t>
            </a:r>
            <a:r>
              <a:rPr lang="en-US" sz="2800" dirty="0"/>
              <a:t>Ten attributes </a:t>
            </a:r>
            <a:r>
              <a:rPr lang="th-TH" sz="2800" dirty="0"/>
              <a:t>ของ </a:t>
            </a:r>
            <a:r>
              <a:rPr lang="en-US" sz="2800" dirty="0"/>
              <a:t>Brach C.et al. </a:t>
            </a:r>
            <a:r>
              <a:rPr lang="th-TH" sz="2800" dirty="0"/>
              <a:t>แต่มีการควบรวม และ ตัดทิ้ง ในด้านที่ไม่เกี่ยวข้องกับระบบสาธารณสุขของประเทศนิวซีแลนด์  กรอบ 6 ด้าน มีคุณลักษณะ ดังต่อไปนี้</a:t>
            </a:r>
          </a:p>
          <a:p>
            <a:pPr marL="0" indent="263525">
              <a:buNone/>
            </a:pPr>
            <a:r>
              <a:rPr lang="th-TH" sz="2800" dirty="0"/>
              <a:t>1.	การนำและการจัดการ</a:t>
            </a:r>
          </a:p>
          <a:p>
            <a:pPr marL="0" indent="263525">
              <a:buNone/>
            </a:pPr>
            <a:r>
              <a:rPr lang="th-TH" sz="2800" dirty="0"/>
              <a:t>2.	การมีส่วนร่วมของผู้ใช้บริการ</a:t>
            </a:r>
          </a:p>
          <a:p>
            <a:pPr marL="0" indent="263525">
              <a:buNone/>
            </a:pPr>
            <a:r>
              <a:rPr lang="th-TH" sz="2800" dirty="0"/>
              <a:t>3.	การพัฒนาบุคลากร</a:t>
            </a:r>
          </a:p>
          <a:p>
            <a:pPr marL="0" indent="263525">
              <a:buNone/>
            </a:pPr>
            <a:r>
              <a:rPr lang="th-TH" sz="2800" dirty="0"/>
              <a:t>4.	กาตอบสนองความต้องการของผู้ใช้บริการ</a:t>
            </a:r>
          </a:p>
          <a:p>
            <a:pPr marL="0" indent="263525">
              <a:buNone/>
            </a:pPr>
            <a:r>
              <a:rPr lang="th-TH" sz="2800" dirty="0"/>
              <a:t>5.	การเข้าถึงและการใช้บริการ</a:t>
            </a:r>
          </a:p>
          <a:p>
            <a:pPr marL="0" indent="263525">
              <a:buNone/>
            </a:pPr>
            <a:r>
              <a:rPr lang="th-TH" sz="2800" dirty="0"/>
              <a:t>6.	การสื่อสาร</a:t>
            </a:r>
          </a:p>
          <a:p>
            <a:endParaRPr lang="th-TH" dirty="0"/>
          </a:p>
        </p:txBody>
      </p:sp>
      <p:pic>
        <p:nvPicPr>
          <p:cNvPr id="4" name="Picture 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002" y="84136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450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นิยามองค์กรรอบรู้สุขภาพ 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dirty="0"/>
              <a:t>องค์กรรอบรู้สุขภาพ  หมายถึง องค์กรที่ถือว่า </a:t>
            </a:r>
            <a:r>
              <a:rPr lang="th-TH" dirty="0">
                <a:solidFill>
                  <a:schemeClr val="accent6">
                    <a:lumMod val="75000"/>
                  </a:schemeClr>
                </a:solidFill>
              </a:rPr>
              <a:t>การรอบรู้ด้านสุขภาพเป็นเรื่องของทุกคนในองค์กร การจัดระบบ กระบวนการ และ บริการให้ความสำคัญกับเรื่องข้อมูลและการสื่อสาร </a:t>
            </a:r>
            <a:r>
              <a:rPr lang="th-TH" dirty="0"/>
              <a:t>และเอื้อให้ บุคลากรทุกคนมีความสามารถในการสื่อสาร การให้ข้อมูลสุขภาพ </a:t>
            </a:r>
            <a:r>
              <a:rPr lang="th-TH" dirty="0">
                <a:highlight>
                  <a:srgbClr val="FFFF00"/>
                </a:highlight>
              </a:rPr>
              <a:t>จนทำให้ผู้รับบริการ</a:t>
            </a:r>
            <a:r>
              <a:rPr lang="th-TH" dirty="0"/>
              <a:t>เกิดการเข้าถึงเข้าใจ นำข้อมูลไปใช้ในชีวิตได้ไม่ว่าผู้รับบริการ จะเป็นใครและมีลักษณะประชากรเป็นอย่างไร</a:t>
            </a:r>
          </a:p>
        </p:txBody>
      </p:sp>
      <p:pic>
        <p:nvPicPr>
          <p:cNvPr id="4" name="Picture 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300" y="92075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07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524000" y="857232"/>
            <a:ext cx="9499716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th-TH" sz="1600" dirty="0">
              <a:solidFill>
                <a:prstClr val="black"/>
              </a:solidFill>
              <a:latin typeface="Browallia New" pitchFamily="34" charset="-34"/>
              <a:ea typeface="Calibri" pitchFamily="34" charset="0"/>
              <a:cs typeface="Browallia New" pitchFamily="34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องค์กรมีการพัฒนา ตั้งมาตรฐานในการทำงานด้านข้อมูลข่าวสารของระบบบริการ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ที่มีผลต่อการตัดสินใจของกลุ่มเป้าหมาย 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ngsana New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4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1	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การระบุประเด็นและ /หรือ จุดบริการที่ผู้รับบริการอาจเข้าใจผิด 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ngsana New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4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2	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การระบุประเด็นและ /หรือ จุดบริการที่ผู้รับบริการอาจเข้าใจยาก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ngsana New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4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3	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การร่างกระบวนการ ขั้นตอน กิจกรรม เพื่อส่งเสริมการตั้งคำถาม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การสร้างความชัดเจนของข้อมูลที่สอดคล้องกับความสามารถของกลุ่มเป้าหมาย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ngsana New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4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4	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การแยกแยะความสามารถกลุ่มเป้าหมายตามระดับความรอบรู้ด้านสุขภาพ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ngsana New" pitchFamily="18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4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5	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การระบุ ภาษาปาก ที่ควรใช้ ภาษาเข้าใจยาก ที่ควรระวัง</a:t>
            </a:r>
            <a:endParaRPr lang="th-TH" sz="4800" dirty="0">
              <a:solidFill>
                <a:prstClr val="black"/>
              </a:solidFill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5" name="Picture 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300" y="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752802"/>
              </p:ext>
            </p:extLst>
          </p:nvPr>
        </p:nvGraphicFramePr>
        <p:xfrm>
          <a:off x="928467" y="285730"/>
          <a:ext cx="10438227" cy="6357981"/>
        </p:xfrm>
        <a:graphic>
          <a:graphicData uri="http://schemas.openxmlformats.org/drawingml/2006/table">
            <a:tbl>
              <a:tblPr/>
              <a:tblGrid>
                <a:gridCol w="3001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77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Calibri"/>
                          <a:ea typeface="Calibri"/>
                          <a:cs typeface="TH SarabunPSK"/>
                        </a:rPr>
                        <a:t>องค์ประกอบหลักของคุณลักษณะสำคัญ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latin typeface="Calibri"/>
                          <a:ea typeface="Calibri"/>
                          <a:cs typeface="TH SarabunPSK"/>
                        </a:rPr>
                        <a:t>ประเด็น ขอบเขต ของคุณลักษณะในแต่ละองค์ประกอบ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93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latin typeface="Calibri"/>
                          <a:ea typeface="Calibri"/>
                          <a:cs typeface="TH SarabunPSK"/>
                        </a:rPr>
                        <a:t>๑. ผู้นำและการนำองค์กร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latin typeface="Calibri"/>
                          <a:ea typeface="Calibri"/>
                          <a:cs typeface="TH SarabunPSK"/>
                        </a:rPr>
                        <a:t>เป็นผู้ที่ทำหน้าที่สนับสนุน ส่งเสริมให้องค์กรเป็นองค์กรแห่งความรอบรู้แตกฉานด้านสุขภาพโดยระบุเรื่องการส่งเสริม </a:t>
                      </a:r>
                      <a:r>
                        <a:rPr lang="en-US" sz="2400" dirty="0">
                          <a:latin typeface="TH SarabunPSK"/>
                          <a:ea typeface="Calibri"/>
                          <a:cs typeface="Cordia New"/>
                        </a:rPr>
                        <a:t>HL </a:t>
                      </a:r>
                      <a:r>
                        <a:rPr lang="th-TH" sz="2400" dirty="0">
                          <a:latin typeface="TH SarabunPSK"/>
                          <a:ea typeface="Calibri"/>
                          <a:cs typeface="Cordia New"/>
                        </a:rPr>
                        <a:t>ของผู้ป่วย ไว้ในแผนขององค์กร มีการจัดสรรงบประมาณ และส่งเสริมให้บุคลากรเข้าใจและนำลงสู่การปฏิบัติ ตลอดจนมีการวางแผน ประเมินผล และพัฒนาระบบบริการเพื่อสร้างความแตกฉานด้านสุขภาพแก่ผู้ป่วยอย่างต่อเนื่อง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9327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latin typeface="Calibri"/>
                          <a:ea typeface="Calibri"/>
                          <a:cs typeface="TH SarabunPSK"/>
                        </a:rPr>
                        <a:t>๒. เจ้าหน้าที่ ผู้ให้บริการผู้ป่วยโดยตรง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latin typeface="Calibri"/>
                          <a:ea typeface="Calibri"/>
                          <a:cs typeface="TH SarabunPSK"/>
                        </a:rPr>
                        <a:t>เป็นผู้ที่ได้รับการส่งเสริมความเข้าใจและ/หรือได้รับการอบรมเรื่อง </a:t>
                      </a:r>
                      <a:r>
                        <a:rPr lang="en-US" sz="2400" dirty="0">
                          <a:latin typeface="TH SarabunPSK"/>
                          <a:ea typeface="Calibri"/>
                          <a:cs typeface="Cordia New"/>
                        </a:rPr>
                        <a:t>HL </a:t>
                      </a:r>
                      <a:r>
                        <a:rPr lang="th-TH" sz="2400" dirty="0">
                          <a:latin typeface="TH SarabunPSK"/>
                          <a:ea typeface="Calibri"/>
                          <a:cs typeface="Cordia New"/>
                        </a:rPr>
                        <a:t>เพื่อให้เกิดความตระหนักและสร้างวัฒนธรรมในการสื่อสารกับผู้ป่วยอย่างมีประสิทธิภาพ ทั้งการสื่อสารด้วยวาจา และการสื่อสารด้วยสื่อต่างๆ ด้วยภาษาที่บุคคลทั่วไปสามารถเข้าใจในข้อมูลสุขภาพได้ และมีการทวนสอบความเข้าใจของผู้ป่วยทุกครั้ง ตลอดระบบบริการ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1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latin typeface="Calibri"/>
                          <a:ea typeface="Calibri"/>
                          <a:cs typeface="TH SarabunPSK"/>
                        </a:rPr>
                        <a:t>๓. สิ่งแวดล้อมภายในองค์กร</a:t>
                      </a:r>
                      <a:endParaRPr lang="en-US" sz="180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latin typeface="Calibri"/>
                          <a:ea typeface="Calibri"/>
                          <a:cs typeface="TH SarabunPSK"/>
                        </a:rPr>
                        <a:t>เป็นการทำกิจกรรม ปรับปรุง ป้ายสัญลักษณ์ป้ายบอกเส้นทาง เอกสารสิ่งพิมพ์ หรือช่องทางการสื่อสารต่างๆ เพื่อให้ผู้ป่วยเกิดความเข้าใจและใช้บริการได้ โดยให้ผู้ป่วยมีส่วนร่วมในการออกแบบหรือตรวจสอบความเข้าใจ ในสื่อต่างๆ </a:t>
                      </a:r>
                      <a:endParaRPr lang="en-US" sz="1800" dirty="0"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300" y="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ตัวยึดเนื้อหา 7" descr="sahldo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785795"/>
            <a:ext cx="9047378" cy="5768997"/>
          </a:xfrm>
        </p:spPr>
      </p:pic>
      <p:sp>
        <p:nvSpPr>
          <p:cNvPr id="3" name="สี่เหลี่ยมผืนผ้า 2"/>
          <p:cNvSpPr/>
          <p:nvPr/>
        </p:nvSpPr>
        <p:spPr>
          <a:xfrm>
            <a:off x="2309786" y="0"/>
            <a:ext cx="764386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t>นวัตกรรม </a:t>
            </a: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3: HLO</a:t>
            </a:r>
            <a:endParaRPr kumimoji="0" lang="th-TH" sz="54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4" name="Picture 4" descr="Untitled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697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79B39C6-B5D5-4A63-BD15-8F132BBFE8AA}"/>
              </a:ext>
            </a:extLst>
          </p:cNvPr>
          <p:cNvSpPr txBox="1"/>
          <p:nvPr/>
        </p:nvSpPr>
        <p:spPr>
          <a:xfrm>
            <a:off x="6693842" y="5006397"/>
            <a:ext cx="3820277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chemeClr val="accent1"/>
                </a:solidFill>
              </a:rPr>
              <a:t>ภาคี สำนักอนามัย </a:t>
            </a:r>
            <a:r>
              <a:rPr lang="th-TH" b="1" dirty="0" err="1">
                <a:solidFill>
                  <a:schemeClr val="accent1"/>
                </a:solidFill>
              </a:rPr>
              <a:t>กทม</a:t>
            </a:r>
            <a:r>
              <a:rPr lang="en-US" b="1" dirty="0">
                <a:solidFill>
                  <a:schemeClr val="accent1"/>
                </a:solidFill>
              </a:rPr>
              <a:t>, </a:t>
            </a:r>
            <a:r>
              <a:rPr lang="th-TH" b="1" dirty="0">
                <a:solidFill>
                  <a:schemeClr val="accent1"/>
                </a:solidFill>
              </a:rPr>
              <a:t>ภาคี ภาคเอกชน</a:t>
            </a:r>
            <a:r>
              <a:rPr lang="th-TH" b="1" dirty="0" err="1">
                <a:solidFill>
                  <a:schemeClr val="accent1"/>
                </a:solidFill>
              </a:rPr>
              <a:t>ต่างๆ</a:t>
            </a:r>
            <a:r>
              <a:rPr lang="th-TH" b="1" dirty="0">
                <a:solidFill>
                  <a:schemeClr val="accent1"/>
                </a:solidFill>
              </a:rPr>
              <a:t> และ </a:t>
            </a:r>
          </a:p>
          <a:p>
            <a:r>
              <a:rPr lang="th-TH" b="1" dirty="0">
                <a:solidFill>
                  <a:schemeClr val="accent1"/>
                </a:solidFill>
              </a:rPr>
              <a:t>เ</a:t>
            </a:r>
            <a:r>
              <a:rPr lang="th-TH" b="1" dirty="0" err="1">
                <a:solidFill>
                  <a:schemeClr val="accent1"/>
                </a:solidFill>
              </a:rPr>
              <a:t>คร</a:t>
            </a:r>
            <a:r>
              <a:rPr lang="th-TH" b="1" dirty="0">
                <a:solidFill>
                  <a:schemeClr val="accent1"/>
                </a:solidFill>
              </a:rPr>
              <a:t>ื</a:t>
            </a:r>
            <a:r>
              <a:rPr lang="th-TH" b="1" dirty="0" err="1">
                <a:solidFill>
                  <a:schemeClr val="accent1"/>
                </a:solidFill>
              </a:rPr>
              <a:t>อช่าย</a:t>
            </a:r>
            <a:r>
              <a:rPr lang="th-TH" b="1" dirty="0">
                <a:solidFill>
                  <a:schemeClr val="accent1"/>
                </a:solidFill>
              </a:rPr>
              <a:t>สถาบันการศึกษา</a:t>
            </a:r>
          </a:p>
          <a:p>
            <a:r>
              <a:rPr lang="th-TH" b="1" dirty="0">
                <a:solidFill>
                  <a:schemeClr val="accent1"/>
                </a:solidFill>
              </a:rPr>
              <a:t>ที่มีความร่วมมือกับคณะสาธารณสุขศาสตร์ มหิดล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E919EE-39C8-4047-B631-36199BF79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65" y="-39360"/>
            <a:ext cx="10766469" cy="132294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C132DC5-8088-434F-9E9B-A0C7EACD005D}"/>
              </a:ext>
            </a:extLst>
          </p:cNvPr>
          <p:cNvGrpSpPr/>
          <p:nvPr/>
        </p:nvGrpSpPr>
        <p:grpSpPr>
          <a:xfrm>
            <a:off x="471879" y="708716"/>
            <a:ext cx="11248239" cy="5987421"/>
            <a:chOff x="471879" y="708716"/>
            <a:chExt cx="11248239" cy="59874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6C86A3-C7D7-41A8-8A9D-970959E4C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48" t="51415" r="62605" b="9733"/>
            <a:stretch/>
          </p:blipFill>
          <p:spPr>
            <a:xfrm>
              <a:off x="1173065" y="1147980"/>
              <a:ext cx="5520777" cy="5548157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764BCB7-E823-4DC1-BE0E-0547A4C1C7B6}"/>
                </a:ext>
              </a:extLst>
            </p:cNvPr>
            <p:cNvGrpSpPr/>
            <p:nvPr/>
          </p:nvGrpSpPr>
          <p:grpSpPr>
            <a:xfrm>
              <a:off x="471879" y="708716"/>
              <a:ext cx="11248239" cy="4699120"/>
              <a:chOff x="436962" y="708716"/>
              <a:chExt cx="11248239" cy="469912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2E4583F-7FFC-4D09-9164-BF70BCE2BC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6962" y="2451430"/>
                <a:ext cx="1225938" cy="1731880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A5D0BCBA-9B3E-4117-8F31-CC7B5F23A654}"/>
                  </a:ext>
                </a:extLst>
              </p:cNvPr>
              <p:cNvGrpSpPr/>
              <p:nvPr/>
            </p:nvGrpSpPr>
            <p:grpSpPr>
              <a:xfrm>
                <a:off x="1733742" y="708716"/>
                <a:ext cx="9951459" cy="4699120"/>
                <a:chOff x="1733742" y="708716"/>
                <a:chExt cx="9951459" cy="4699120"/>
              </a:xfrm>
            </p:grpSpPr>
            <p:sp>
              <p:nvSpPr>
                <p:cNvPr id="6" name="Arrow: Up 5">
                  <a:extLst>
                    <a:ext uri="{FF2B5EF4-FFF2-40B4-BE49-F238E27FC236}">
                      <a16:creationId xmlns:a16="http://schemas.microsoft.com/office/drawing/2014/main" id="{BB1BB823-C1A3-4D07-BC47-3714613BA303}"/>
                    </a:ext>
                  </a:extLst>
                </p:cNvPr>
                <p:cNvSpPr/>
                <p:nvPr/>
              </p:nvSpPr>
              <p:spPr>
                <a:xfrm rot="5400000">
                  <a:off x="1676592" y="4588357"/>
                  <a:ext cx="590550" cy="476250"/>
                </a:xfrm>
                <a:prstGeom prst="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2821E8C-C1C1-466F-86C2-5B5E066B2344}"/>
                    </a:ext>
                  </a:extLst>
                </p:cNvPr>
                <p:cNvSpPr txBox="1"/>
                <p:nvPr/>
              </p:nvSpPr>
              <p:spPr>
                <a:xfrm>
                  <a:off x="3321667" y="2098739"/>
                  <a:ext cx="1713407" cy="60016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th-TH" sz="1100" b="1" dirty="0">
                      <a:solidFill>
                        <a:schemeClr val="accent1"/>
                      </a:solidFill>
                    </a:rPr>
                    <a:t>นโยบาย มหาวิทยาลัย และ คณะ </a:t>
                  </a:r>
                </a:p>
                <a:p>
                  <a:r>
                    <a:rPr lang="en-US" sz="1100" b="1" dirty="0">
                      <a:solidFill>
                        <a:schemeClr val="accent1"/>
                      </a:solidFill>
                    </a:rPr>
                    <a:t>Health Literacy, </a:t>
                  </a:r>
                  <a:r>
                    <a:rPr lang="th-TH" sz="1100" b="1" dirty="0">
                      <a:solidFill>
                        <a:schemeClr val="accent1"/>
                      </a:solidFill>
                    </a:rPr>
                    <a:t>และ </a:t>
                  </a:r>
                  <a:r>
                    <a:rPr lang="en-US" sz="1100" b="1" dirty="0">
                      <a:solidFill>
                        <a:schemeClr val="accent1"/>
                      </a:solidFill>
                    </a:rPr>
                    <a:t>HLF</a:t>
                  </a:r>
                  <a:endParaRPr lang="th-TH" sz="1100" b="1" dirty="0">
                    <a:solidFill>
                      <a:schemeClr val="accent1"/>
                    </a:solidFill>
                  </a:endParaRPr>
                </a:p>
                <a:p>
                  <a:r>
                    <a:rPr lang="en-US" sz="1100" b="1" dirty="0">
                      <a:solidFill>
                        <a:schemeClr val="accent1"/>
                      </a:solidFill>
                    </a:rPr>
                    <a:t>Outcome based education</a:t>
                  </a:r>
                </a:p>
              </p:txBody>
            </p:sp>
            <p:sp>
              <p:nvSpPr>
                <p:cNvPr id="9" name="Arrow: Left 8">
                  <a:extLst>
                    <a:ext uri="{FF2B5EF4-FFF2-40B4-BE49-F238E27FC236}">
                      <a16:creationId xmlns:a16="http://schemas.microsoft.com/office/drawing/2014/main" id="{589C0944-A3EC-4F27-9FFE-BE11957A2F4E}"/>
                    </a:ext>
                  </a:extLst>
                </p:cNvPr>
                <p:cNvSpPr/>
                <p:nvPr/>
              </p:nvSpPr>
              <p:spPr>
                <a:xfrm>
                  <a:off x="6230909" y="4975620"/>
                  <a:ext cx="371457" cy="432216"/>
                </a:xfrm>
                <a:prstGeom prst="lef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7084C7D2-911C-499E-9E44-C61A57DE31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13678" r="-11094" b="-1"/>
                <a:stretch/>
              </p:blipFill>
              <p:spPr>
                <a:xfrm>
                  <a:off x="3327897" y="3056161"/>
                  <a:ext cx="1994496" cy="1731880"/>
                </a:xfrm>
                <a:prstGeom prst="rect">
                  <a:avLst/>
                </a:prstGeom>
              </p:spPr>
            </p:pic>
            <p:sp>
              <p:nvSpPr>
                <p:cNvPr id="15" name="Arrow: Right 14">
                  <a:extLst>
                    <a:ext uri="{FF2B5EF4-FFF2-40B4-BE49-F238E27FC236}">
                      <a16:creationId xmlns:a16="http://schemas.microsoft.com/office/drawing/2014/main" id="{DDC2A7AE-5795-4F65-A417-8418432EED27}"/>
                    </a:ext>
                  </a:extLst>
                </p:cNvPr>
                <p:cNvSpPr/>
                <p:nvPr/>
              </p:nvSpPr>
              <p:spPr>
                <a:xfrm>
                  <a:off x="6693842" y="2589235"/>
                  <a:ext cx="1535885" cy="600164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45A5FEE3-7F81-423B-A0B1-8B1E8FBE8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5331" t="22988" r="15639" b="7356"/>
                <a:stretch/>
              </p:blipFill>
              <p:spPr>
                <a:xfrm>
                  <a:off x="8301842" y="1603535"/>
                  <a:ext cx="1308955" cy="181402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DDC22EB-8023-4110-BA24-75365B48B3E6}"/>
                    </a:ext>
                  </a:extLst>
                </p:cNvPr>
                <p:cNvSpPr txBox="1"/>
                <p:nvPr/>
              </p:nvSpPr>
              <p:spPr>
                <a:xfrm>
                  <a:off x="9891120" y="708716"/>
                  <a:ext cx="1794081" cy="14773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dirty="0"/>
                    <a:t>ผลลัพธ์สุขภาพ</a:t>
                  </a:r>
                </a:p>
                <a:p>
                  <a:r>
                    <a:rPr lang="en-US" dirty="0"/>
                    <a:t>1. BMI</a:t>
                  </a:r>
                </a:p>
                <a:p>
                  <a:r>
                    <a:rPr lang="en-US" dirty="0"/>
                    <a:t>2. HT</a:t>
                  </a:r>
                  <a:r>
                    <a:rPr lang="th-TH" dirty="0"/>
                    <a:t>ลดลง</a:t>
                  </a:r>
                </a:p>
                <a:p>
                  <a:r>
                    <a:rPr lang="en-US" dirty="0"/>
                    <a:t>3. </a:t>
                  </a:r>
                  <a:r>
                    <a:rPr lang="th-TH" dirty="0"/>
                    <a:t>ทานผักมากขึ้น</a:t>
                  </a:r>
                </a:p>
                <a:p>
                  <a:r>
                    <a:rPr lang="en-US" dirty="0"/>
                    <a:t>4. </a:t>
                  </a:r>
                  <a:r>
                    <a:rPr lang="th-TH" dirty="0"/>
                    <a:t>ออกกำลังกาย มากขึ้น</a:t>
                  </a:r>
                  <a:endParaRPr lang="en-US" dirty="0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581D0E6-777A-41F1-AA56-6E451D204CA8}"/>
                    </a:ext>
                  </a:extLst>
                </p:cNvPr>
                <p:cNvSpPr txBox="1"/>
                <p:nvPr/>
              </p:nvSpPr>
              <p:spPr>
                <a:xfrm>
                  <a:off x="9850208" y="2856286"/>
                  <a:ext cx="166263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dirty="0"/>
                    <a:t>ผลลัพธ์การเรียนรู้</a:t>
                  </a:r>
                  <a:r>
                    <a:rPr lang="en-US" dirty="0"/>
                    <a:t>OBE</a:t>
                  </a:r>
                  <a:endParaRPr lang="th-TH" dirty="0"/>
                </a:p>
                <a:p>
                  <a:r>
                    <a:rPr lang="en-US" dirty="0"/>
                    <a:t>6. </a:t>
                  </a:r>
                  <a:r>
                    <a:rPr lang="th-TH" dirty="0"/>
                    <a:t>สื่อสารดีขึ้น 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B2E3B6-E7CA-4957-99ED-1FEEABCDAE94}"/>
                    </a:ext>
                  </a:extLst>
                </p:cNvPr>
                <p:cNvSpPr txBox="1"/>
                <p:nvPr/>
              </p:nvSpPr>
              <p:spPr>
                <a:xfrm>
                  <a:off x="9874184" y="2238438"/>
                  <a:ext cx="172194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dirty="0"/>
                    <a:t>ผลลัพธ์การเรียนรู้</a:t>
                  </a:r>
                  <a:r>
                    <a:rPr lang="th-TH" dirty="0" err="1"/>
                    <a:t>สวล</a:t>
                  </a:r>
                  <a:endParaRPr lang="th-TH" dirty="0"/>
                </a:p>
                <a:p>
                  <a:r>
                    <a:rPr lang="en-US" dirty="0"/>
                    <a:t>5.</a:t>
                  </a:r>
                  <a:r>
                    <a:rPr lang="th-TH" dirty="0"/>
                    <a:t>สถานศึกษาปลอดภัย </a:t>
                  </a:r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C863AA4C-A3E9-4919-900D-C2639D889B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403" t="59958" r="37183" b="10570"/>
                <a:stretch/>
              </p:blipFill>
              <p:spPr>
                <a:xfrm>
                  <a:off x="6976217" y="3405215"/>
                  <a:ext cx="4708984" cy="1570404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9FC19B10-11AE-4114-B1E2-32AA145B3A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0916" y="5502558"/>
            <a:ext cx="2827045" cy="12642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69C89F-604A-4368-9F32-6B2599641B39}"/>
              </a:ext>
            </a:extLst>
          </p:cNvPr>
          <p:cNvSpPr txBox="1"/>
          <p:nvPr/>
        </p:nvSpPr>
        <p:spPr>
          <a:xfrm>
            <a:off x="424185" y="4216488"/>
            <a:ext cx="122593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b="1" dirty="0"/>
              <a:t>จาก </a:t>
            </a:r>
            <a:r>
              <a:rPr lang="en-US" sz="2400" b="1" dirty="0"/>
              <a:t>13 </a:t>
            </a:r>
            <a:r>
              <a:rPr lang="th-TH" sz="2400" b="1" dirty="0"/>
              <a:t>ภาควิชา และ ข้อมูล</a:t>
            </a:r>
          </a:p>
          <a:p>
            <a:r>
              <a:rPr lang="en-US" sz="2400" b="1" dirty="0" err="1"/>
              <a:t>Coshem</a:t>
            </a:r>
            <a:r>
              <a:rPr lang="th-TH" sz="2400" b="1" dirty="0"/>
              <a:t> สวัสดิการคณะ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57800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03ED9-A5D0-41C5-BE68-8D75B5E3E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กรอบแนวคิดในการพัฒนาคณะสาธารณสุขรอบรู้สุขภาพ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2168F-C340-477D-9741-876881F8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34700" cy="4351338"/>
          </a:xfrm>
        </p:spPr>
        <p:txBody>
          <a:bodyPr/>
          <a:lstStyle/>
          <a:p>
            <a:pPr marL="0" indent="0">
              <a:buNone/>
            </a:pPr>
            <a:r>
              <a:rPr lang="th-TH" dirty="0"/>
              <a:t>นักศึกษา คณาจารย์ และ เจ้าหน้าที่ ใช้สื่อเป็นเครื่องมือสร้างสุขภาวะในคณะสาธารณสุขและ</a:t>
            </a:r>
          </a:p>
          <a:p>
            <a:pPr marL="0" indent="0">
              <a:buNone/>
            </a:pPr>
            <a:r>
              <a:rPr lang="th-TH" dirty="0"/>
              <a:t>ในกิจกรรมการจัดการเรียนการสอนของคณะ</a:t>
            </a:r>
            <a:endParaRPr lang="th-TH" i="1" dirty="0"/>
          </a:p>
          <a:p>
            <a:pPr marL="0" indent="0">
              <a:buNone/>
            </a:pPr>
            <a:r>
              <a:rPr lang="th-TH" i="1" dirty="0"/>
              <a:t>ด้วยกระบวนการ </a:t>
            </a:r>
            <a:r>
              <a:rPr lang="en-US" i="1" dirty="0"/>
              <a:t> Engage  Empower Enable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449FD-4F30-47D1-8DD6-FCAAD2436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079"/>
          <a:stretch/>
        </p:blipFill>
        <p:spPr>
          <a:xfrm>
            <a:off x="552450" y="3429000"/>
            <a:ext cx="11220450" cy="3324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FEB8E-E427-4BD4-BCF8-7F7AEEE9EF05}"/>
              </a:ext>
            </a:extLst>
          </p:cNvPr>
          <p:cNvSpPr txBox="1"/>
          <p:nvPr/>
        </p:nvSpPr>
        <p:spPr>
          <a:xfrm>
            <a:off x="838200" y="3783724"/>
            <a:ext cx="69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ผู้บริหาร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D37683-B3F9-4086-9498-3E7052CF2B24}"/>
              </a:ext>
            </a:extLst>
          </p:cNvPr>
          <p:cNvSpPr txBox="1"/>
          <p:nvPr/>
        </p:nvSpPr>
        <p:spPr>
          <a:xfrm>
            <a:off x="5043324" y="4721729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/>
              <a:t>เจ้าหน้าที่ และ นักศึกษา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41B5EE-3045-4867-BDE2-EB40FB08ABD4}"/>
              </a:ext>
            </a:extLst>
          </p:cNvPr>
          <p:cNvSpPr txBox="1"/>
          <p:nvPr/>
        </p:nvSpPr>
        <p:spPr>
          <a:xfrm>
            <a:off x="10339552" y="400129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/>
              <a:t>ผู้บริหาร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461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E8F5-7DB1-4EC1-904D-D7EE8362B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6247" y="770375"/>
            <a:ext cx="8718331" cy="829825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/>
              <a:t>Health Literate Faculty </a:t>
            </a:r>
            <a:r>
              <a:rPr lang="th-TH" sz="4400" b="1" dirty="0"/>
              <a:t>กับ </a:t>
            </a:r>
            <a:r>
              <a:rPr lang="en-US" sz="4400" b="1" dirty="0"/>
              <a:t>COSHEM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0FC35-6E93-4FE9-B147-A107F58EE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6248" y="2256816"/>
            <a:ext cx="9144000" cy="694065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4400" dirty="0"/>
              <a:t>Health Literate Faculty </a:t>
            </a:r>
            <a:r>
              <a:rPr lang="th-TH" sz="4400" b="1" dirty="0"/>
              <a:t>กับ</a:t>
            </a:r>
            <a:r>
              <a:rPr lang="en-US" sz="4400" dirty="0"/>
              <a:t> Key Message/</a:t>
            </a:r>
            <a:r>
              <a:rPr lang="th-TH" sz="4400" dirty="0"/>
              <a:t>งานวิจัยตามความเชี่ยวชาญ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39998B8-A583-4AAF-9A5F-51E58F23E04E}"/>
              </a:ext>
            </a:extLst>
          </p:cNvPr>
          <p:cNvSpPr txBox="1">
            <a:spLocks/>
          </p:cNvSpPr>
          <p:nvPr/>
        </p:nvSpPr>
        <p:spPr>
          <a:xfrm>
            <a:off x="1776248" y="3783343"/>
            <a:ext cx="9144000" cy="69406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000" dirty="0"/>
              <a:t>Health Literate Faculty </a:t>
            </a:r>
            <a:r>
              <a:rPr lang="th-TH" sz="7000" b="1" dirty="0"/>
              <a:t>กับ</a:t>
            </a:r>
            <a:r>
              <a:rPr lang="en-US" sz="7000" b="1" dirty="0"/>
              <a:t> </a:t>
            </a:r>
            <a:r>
              <a:rPr lang="en-US" sz="7000" dirty="0"/>
              <a:t>Outcome Based  Education --Student competency </a:t>
            </a:r>
            <a:r>
              <a:rPr lang="th-TH" sz="7000" dirty="0"/>
              <a:t>ของแต่ละหลักสูตร ระดับปี</a:t>
            </a:r>
            <a:r>
              <a:rPr lang="en-US" sz="7000" dirty="0"/>
              <a:t> 3</a:t>
            </a:r>
            <a:r>
              <a:rPr lang="th-TH" sz="7000" dirty="0"/>
              <a:t> ปี </a:t>
            </a:r>
            <a:r>
              <a:rPr lang="en-US" sz="7000" dirty="0"/>
              <a:t>4  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811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41E21-74B9-4898-BECC-4E96C62C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กระบวนการพัฒนาระดับหน่วยงาน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CCF2-15F7-4432-942A-3D862D681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SzPct val="80000"/>
              <a:buFont typeface="+mj-lt"/>
              <a:buAutoNum type="arabicPeriod"/>
            </a:pPr>
            <a:r>
              <a:rPr lang="th-TH" dirty="0"/>
              <a:t>แต่งตั้งคณะกรรมการ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th-TH" dirty="0"/>
              <a:t>อบรม </a:t>
            </a:r>
            <a:r>
              <a:rPr lang="th-TH" dirty="0" err="1"/>
              <a:t>จป</a:t>
            </a:r>
            <a:r>
              <a:rPr lang="th-TH" dirty="0"/>
              <a:t> ระดับปฏิบัติการ และ ระดับหัวหน้างาน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th-TH" dirty="0"/>
              <a:t>ภาควิชา </a:t>
            </a:r>
            <a:r>
              <a:rPr lang="en-US" dirty="0"/>
              <a:t>/</a:t>
            </a:r>
            <a:r>
              <a:rPr lang="th-TH" dirty="0"/>
              <a:t>หน่วยงานจัดทำโครงการสำรวจ สิ่งแวดล้อมในการทำงานที่เป็นอันตรายต่อสุขภาพและรวบรวมข้อมูลอุบัติการ อุบัติเหตุ </a:t>
            </a:r>
          </a:p>
          <a:p>
            <a:pPr marL="0" indent="0">
              <a:buSzPct val="80000"/>
              <a:buNone/>
            </a:pPr>
            <a:r>
              <a:rPr lang="th-TH" dirty="0"/>
              <a:t>	</a:t>
            </a:r>
            <a:r>
              <a:rPr lang="en-US" dirty="0"/>
              <a:t>….</a:t>
            </a:r>
            <a:r>
              <a:rPr lang="th-TH" dirty="0"/>
              <a:t>ในห้องเรียน อย่างน้อย </a:t>
            </a:r>
            <a:r>
              <a:rPr lang="en-US" dirty="0"/>
              <a:t>1 </a:t>
            </a:r>
            <a:r>
              <a:rPr lang="th-TH" dirty="0"/>
              <a:t>ห้อง ในห้อง</a:t>
            </a:r>
            <a:r>
              <a:rPr lang="en-US" dirty="0"/>
              <a:t>Lab</a:t>
            </a:r>
            <a:r>
              <a:rPr lang="th-TH" dirty="0"/>
              <a:t> อย่างน้อย </a:t>
            </a:r>
            <a:r>
              <a:rPr lang="en-US" dirty="0"/>
              <a:t>1 </a:t>
            </a:r>
            <a:r>
              <a:rPr lang="th-TH" dirty="0"/>
              <a:t>ห้อง ห้องธุรการ </a:t>
            </a:r>
            <a:r>
              <a:rPr lang="en-US" dirty="0"/>
              <a:t>1 </a:t>
            </a:r>
            <a:r>
              <a:rPr lang="th-TH" dirty="0"/>
              <a:t>ห้อง</a:t>
            </a:r>
            <a:endParaRPr lang="en-US" dirty="0"/>
          </a:p>
          <a:p>
            <a:pPr marL="0" indent="0">
              <a:buSzPct val="80000"/>
              <a:buNone/>
            </a:pPr>
            <a:r>
              <a:rPr lang="en-US" dirty="0"/>
              <a:t>	….. </a:t>
            </a:r>
            <a:r>
              <a:rPr lang="th-TH" dirty="0"/>
              <a:t>วัด </a:t>
            </a:r>
            <a:r>
              <a:rPr lang="en-US" dirty="0"/>
              <a:t>CO,</a:t>
            </a:r>
            <a:r>
              <a:rPr lang="th-TH" dirty="0"/>
              <a:t>แสง</a:t>
            </a:r>
          </a:p>
          <a:p>
            <a:pPr marL="0" indent="0">
              <a:buSzPct val="80000"/>
              <a:buNone/>
            </a:pPr>
            <a:r>
              <a:rPr lang="en-US" dirty="0"/>
              <a:t>	….. </a:t>
            </a:r>
            <a:r>
              <a:rPr lang="th-TH" dirty="0"/>
              <a:t>การยศาสตร์ นักศึกษา เจ้าหน้าที่ อาจารย์</a:t>
            </a:r>
          </a:p>
          <a:p>
            <a:pPr marL="0" indent="0">
              <a:buSzPct val="80000"/>
              <a:buNone/>
            </a:pPr>
            <a:r>
              <a:rPr lang="en-US" dirty="0"/>
              <a:t>	…… </a:t>
            </a:r>
            <a:r>
              <a:rPr lang="th-TH" dirty="0"/>
              <a:t>สภาพจิตสังคม ของหน่วยงาน</a:t>
            </a:r>
          </a:p>
          <a:p>
            <a:pPr marL="514350" indent="-514350">
              <a:buSzPct val="80000"/>
              <a:buFont typeface="+mj-lt"/>
              <a:buAutoNum type="arabicPeriod" startAt="4"/>
            </a:pPr>
            <a:r>
              <a:rPr lang="th-TH" dirty="0"/>
              <a:t>ภาควิชา</a:t>
            </a:r>
            <a:r>
              <a:rPr lang="en-US" dirty="0"/>
              <a:t> /</a:t>
            </a:r>
            <a:r>
              <a:rPr lang="th-TH" dirty="0"/>
              <a:t>หน่วยงาน เสนอโครงการสื่อสารความเสี่ยงให้ทุกคนได้ทราบ</a:t>
            </a:r>
          </a:p>
          <a:p>
            <a:pPr marL="514350" indent="-514350">
              <a:buSzPct val="80000"/>
              <a:buFont typeface="+mj-lt"/>
              <a:buAutoNum type="arabicPeriod" startAt="4"/>
            </a:pPr>
            <a:r>
              <a:rPr lang="th-TH" dirty="0"/>
              <a:t>ภาควิชา</a:t>
            </a:r>
            <a:r>
              <a:rPr lang="en-US" dirty="0"/>
              <a:t> /</a:t>
            </a:r>
            <a:r>
              <a:rPr lang="th-TH" dirty="0"/>
              <a:t>หน่วยงาน เสนอโครงการลดความเสี่ยงและประเมินประสิทธิผลของโครงการ</a:t>
            </a:r>
          </a:p>
        </p:txBody>
      </p:sp>
    </p:spTree>
    <p:extLst>
      <p:ext uri="{BB962C8B-B14F-4D97-AF65-F5344CB8AC3E}">
        <p14:creationId xmlns:p14="http://schemas.microsoft.com/office/powerpoint/2010/main" val="3300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41E21-74B9-4898-BECC-4E96C62C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กระบวนการพัฒนาระดับคณะ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CCF2-15F7-4432-942A-3D862D681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73" y="1690688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SzPct val="80000"/>
              <a:buFont typeface="+mj-lt"/>
              <a:buAutoNum type="arabicPeriod"/>
            </a:pPr>
            <a:r>
              <a:rPr lang="th-TH" dirty="0"/>
              <a:t>คณะกรรมการระดับคณะนำข้อมูลระดับหน่วยงานมาวิเคราะห์ กำหนด นโยบาย เพื่อสร้างความปลอดภัยร่วมกันทุกหน่วยงาน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th-TH" dirty="0"/>
              <a:t>ประชุม </a:t>
            </a:r>
            <a:r>
              <a:rPr lang="th-TH" dirty="0" err="1"/>
              <a:t>จป</a:t>
            </a:r>
            <a:r>
              <a:rPr lang="th-TH" dirty="0"/>
              <a:t> ระดับปฏิบัติการ และ ระดับหัวหน้างานเพื่อตัดสินใจจัดทำโครงการส่งเสริมความปลอดภัยและสุขภาพ</a:t>
            </a:r>
          </a:p>
          <a:p>
            <a:pPr marL="514350" indent="-514350">
              <a:buSzPct val="80000"/>
              <a:buFont typeface="+mj-lt"/>
              <a:buAutoNum type="arabicPeriod" startAt="4"/>
            </a:pPr>
            <a:r>
              <a:rPr lang="th-TH" dirty="0"/>
              <a:t>คณะกรรมการระดับคณะ สนับสนุนการดำเนินโครงการ กำกับ และประเมินผลโครงการ</a:t>
            </a:r>
          </a:p>
          <a:p>
            <a:pPr marL="514350" indent="-514350">
              <a:buSzPct val="80000"/>
              <a:buFont typeface="+mj-lt"/>
              <a:buAutoNum type="arabicPeriod" startAt="4"/>
            </a:pPr>
            <a:r>
              <a:rPr lang="th-TH" dirty="0"/>
              <a:t>คณะกรรมการระดับคณะ สื่อสารความเสี่ยง และ กิจกรรมลดความเสี่ยง ตลอดจนผลลัพธ์ให้ทุกคนได้ทราบ</a:t>
            </a:r>
          </a:p>
          <a:p>
            <a:pPr marL="514350" indent="-514350">
              <a:buSzPct val="80000"/>
              <a:buFont typeface="+mj-lt"/>
              <a:buAutoNum type="arabicPeriod" startAt="4"/>
            </a:pPr>
            <a:r>
              <a:rPr lang="th-TH" dirty="0"/>
              <a:t>คณะกรรมการระดับคณะจัดงาน มหกรรมสัปดาห์ความปลอดภัยของคณะสาธารณสุขศาสตร์</a:t>
            </a:r>
          </a:p>
          <a:p>
            <a:pPr marL="514350" indent="-514350">
              <a:buSzPct val="80000"/>
              <a:buFont typeface="+mj-lt"/>
              <a:buAutoNum type="arabicPeriod" startAt="4"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40118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เป้าหมายของการเป็นหน่วยงาน </a:t>
            </a:r>
            <a:r>
              <a:rPr lang="en-US" dirty="0"/>
              <a:t>HLO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การสร้างความตระหนักในความสำคัญของสุขภาพให้กับ คนในหน่วยงาน และ ผู้มารับบริการจากหน่วยงาน</a:t>
            </a:r>
          </a:p>
          <a:p>
            <a:r>
              <a:rPr lang="th-TH" dirty="0" err="1"/>
              <a:t>การทำ</a:t>
            </a:r>
            <a:r>
              <a:rPr lang="th-TH" dirty="0"/>
              <a:t>ให้คนในหน่วยงาน รอบรู้ว่า 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th-TH" dirty="0"/>
              <a:t>วิธีการทำงานของตน หรือ หน่วยงานของตน ส่งผลต่อสุขภาพของตนเองในด้านใดบ้าง</a:t>
            </a:r>
          </a:p>
          <a:p>
            <a:pPr marL="514350" indent="-514350">
              <a:buSzPct val="80000"/>
              <a:buFont typeface="+mj-lt"/>
              <a:buAutoNum type="arabicPeriod"/>
            </a:pPr>
            <a:r>
              <a:rPr lang="th-TH" dirty="0">
                <a:solidFill>
                  <a:prstClr val="black"/>
                </a:solidFill>
              </a:rPr>
              <a:t>วิธีการทำงานของตน หรือ หน่วยงานของตน ช่วยให้ผู้รับบริการ หรือ สังคมโดยรวม มีสุขภาพดีอย่างไรบ้าง</a:t>
            </a:r>
            <a:endParaRPr lang="th-TH" dirty="0"/>
          </a:p>
        </p:txBody>
      </p:sp>
      <p:pic>
        <p:nvPicPr>
          <p:cNvPr id="4" name="Picture 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550" y="92075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437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5AFFF77-0D89-4E74-81B1-23BE66684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0211"/>
          <a:stretch/>
        </p:blipFill>
        <p:spPr>
          <a:xfrm>
            <a:off x="-11" y="0"/>
            <a:ext cx="7370067" cy="6858000"/>
          </a:xfrm>
          <a:prstGeom prst="rect">
            <a:avLst/>
          </a:prstGeom>
        </p:spPr>
      </p:pic>
      <p:pic>
        <p:nvPicPr>
          <p:cNvPr id="7" name="Picture 6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54AC50AE-A49C-4024-A69A-10E809DB1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63B026-7FBE-460F-825F-0259A6001C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4AFA86-915F-4235-AAEC-850A393B300E}"/>
              </a:ext>
            </a:extLst>
          </p:cNvPr>
          <p:cNvSpPr/>
          <p:nvPr/>
        </p:nvSpPr>
        <p:spPr>
          <a:xfrm>
            <a:off x="5867412" y="2967335"/>
            <a:ext cx="457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อ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8B8738-6D16-4766-B530-DF926C8A34FE}"/>
              </a:ext>
            </a:extLst>
          </p:cNvPr>
          <p:cNvSpPr/>
          <p:nvPr/>
        </p:nvSpPr>
        <p:spPr>
          <a:xfrm>
            <a:off x="407953" y="98673"/>
            <a:ext cx="6260611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54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สื่อสารงานวิจัย</a:t>
            </a:r>
            <a:r>
              <a:rPr lang="th-TH" sz="5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ไปสู่ภาคเอกชน</a:t>
            </a:r>
            <a:endParaRPr lang="en-US" sz="54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5781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FB35CB-580A-4D10-81AF-BD2E5F23A68E}"/>
              </a:ext>
            </a:extLst>
          </p:cNvPr>
          <p:cNvSpPr/>
          <p:nvPr/>
        </p:nvSpPr>
        <p:spPr>
          <a:xfrm>
            <a:off x="3180205" y="0"/>
            <a:ext cx="5437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สื่อสารงานวิจัย 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PM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2.5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3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240A74E-6F31-45EC-A4DB-D46818274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54" y="3222371"/>
            <a:ext cx="4860164" cy="3238844"/>
          </a:xfrm>
          <a:prstGeom prst="rect">
            <a:avLst/>
          </a:prstGeom>
        </p:spPr>
      </p:pic>
      <p:pic>
        <p:nvPicPr>
          <p:cNvPr id="15" name="Picture 1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DD7769E-45FA-4B34-957D-CA477525A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54" y="717056"/>
            <a:ext cx="4860164" cy="2676356"/>
          </a:xfrm>
          <a:prstGeom prst="rect">
            <a:avLst/>
          </a:prstGeom>
        </p:spPr>
      </p:pic>
      <p:pic>
        <p:nvPicPr>
          <p:cNvPr id="17" name="Picture 1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7353B9E-3ED5-491F-B9FE-EECA32C79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4" y="808600"/>
            <a:ext cx="5368294" cy="3060016"/>
          </a:xfrm>
          <a:prstGeom prst="rect">
            <a:avLst/>
          </a:prstGeom>
        </p:spPr>
      </p:pic>
      <p:pic>
        <p:nvPicPr>
          <p:cNvPr id="19" name="Picture 18" descr="A picture containing indoor&#10;&#10;Description automatically generated">
            <a:extLst>
              <a:ext uri="{FF2B5EF4-FFF2-40B4-BE49-F238E27FC236}">
                <a16:creationId xmlns:a16="http://schemas.microsoft.com/office/drawing/2014/main" id="{7AE7E3F5-0108-4020-8790-7DCB37C27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3" y="3868616"/>
            <a:ext cx="5368293" cy="29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80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6AB54-698C-4857-8959-BCB65BEA5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775" y="1570707"/>
            <a:ext cx="3754225" cy="2502075"/>
          </a:xfrm>
          <a:prstGeom prst="rect">
            <a:avLst/>
          </a:prstGeom>
        </p:spPr>
      </p:pic>
      <p:pic>
        <p:nvPicPr>
          <p:cNvPr id="6" name="Picture 5" descr="A picture containing building, wall&#10;&#10;Description automatically generated">
            <a:extLst>
              <a:ext uri="{FF2B5EF4-FFF2-40B4-BE49-F238E27FC236}">
                <a16:creationId xmlns:a16="http://schemas.microsoft.com/office/drawing/2014/main" id="{9A52C27F-CAE6-4783-9A50-BD344FFEBB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0" t="26228" r="2720" b="7433"/>
          <a:stretch/>
        </p:blipFill>
        <p:spPr>
          <a:xfrm>
            <a:off x="479607" y="923330"/>
            <a:ext cx="4073409" cy="4804001"/>
          </a:xfrm>
          <a:prstGeom prst="rect">
            <a:avLst/>
          </a:prstGeom>
        </p:spPr>
      </p:pic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8817330-069B-4028-B7D0-74A31071C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25" y="923330"/>
            <a:ext cx="3582087" cy="23871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FB35CB-580A-4D10-81AF-BD2E5F23A68E}"/>
              </a:ext>
            </a:extLst>
          </p:cNvPr>
          <p:cNvSpPr/>
          <p:nvPr/>
        </p:nvSpPr>
        <p:spPr>
          <a:xfrm>
            <a:off x="3180205" y="0"/>
            <a:ext cx="5437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สื่อสารงานวิจัย 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PM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2.5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F18360-642E-4956-BC6C-24F4D726BF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6637"/>
          <a:stretch/>
        </p:blipFill>
        <p:spPr>
          <a:xfrm>
            <a:off x="4836804" y="3957833"/>
            <a:ext cx="5581359" cy="264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70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C531E612-A0F3-459D-B754-64D1A2897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7" b="6448"/>
          <a:stretch/>
        </p:blipFill>
        <p:spPr>
          <a:xfrm>
            <a:off x="1903672" y="314794"/>
            <a:ext cx="3857625" cy="5651292"/>
          </a:xfrm>
          <a:prstGeom prst="rect">
            <a:avLst/>
          </a:prstGeom>
        </p:spPr>
      </p:pic>
      <p:pic>
        <p:nvPicPr>
          <p:cNvPr id="7" name="Picture 6" descr="A screen shot of a person&#10;&#10;Description automatically generated">
            <a:extLst>
              <a:ext uri="{FF2B5EF4-FFF2-40B4-BE49-F238E27FC236}">
                <a16:creationId xmlns:a16="http://schemas.microsoft.com/office/drawing/2014/main" id="{3F7EB9D1-0E7E-4BC5-96D8-1D44B6513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7" b="6448"/>
          <a:stretch/>
        </p:blipFill>
        <p:spPr>
          <a:xfrm>
            <a:off x="6925381" y="464694"/>
            <a:ext cx="3857625" cy="565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68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5922A6-B8E5-4608-8008-2947E1D64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128" y="3974123"/>
            <a:ext cx="3270095" cy="2453969"/>
          </a:xfrm>
          <a:prstGeom prst="rect">
            <a:avLst/>
          </a:prstGeom>
        </p:spPr>
      </p:pic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9C3E334-DD1C-451F-8B1C-63C4A778D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55" y="407235"/>
            <a:ext cx="3087458" cy="2315593"/>
          </a:xfrm>
          <a:prstGeom prst="rect">
            <a:avLst/>
          </a:prstGeom>
        </p:spPr>
      </p:pic>
      <p:pic>
        <p:nvPicPr>
          <p:cNvPr id="8" name="Picture 7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A325F08D-0767-4ACE-B6E0-59966D580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4" y="3987382"/>
            <a:ext cx="3577028" cy="2384685"/>
          </a:xfrm>
          <a:prstGeom prst="rect">
            <a:avLst/>
          </a:prstGeom>
        </p:spPr>
      </p:pic>
      <p:pic>
        <p:nvPicPr>
          <p:cNvPr id="10" name="Picture 9" descr="A group of people sitting at a table in front of a crowd&#10;&#10;Description automatically generated">
            <a:extLst>
              <a:ext uri="{FF2B5EF4-FFF2-40B4-BE49-F238E27FC236}">
                <a16:creationId xmlns:a16="http://schemas.microsoft.com/office/drawing/2014/main" id="{3CB92736-46CD-465F-8E52-42E4D1FD1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8" y="354481"/>
            <a:ext cx="3734427" cy="2489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3475E7CF-6A02-4227-90EF-9A1AD87787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1" b="6046"/>
          <a:stretch/>
        </p:blipFill>
        <p:spPr>
          <a:xfrm>
            <a:off x="8154570" y="321426"/>
            <a:ext cx="3857625" cy="58136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6BC2A9-3FFB-4D64-9B0E-816D8AF839A3}"/>
              </a:ext>
            </a:extLst>
          </p:cNvPr>
          <p:cNvSpPr/>
          <p:nvPr/>
        </p:nvSpPr>
        <p:spPr>
          <a:xfrm>
            <a:off x="1291678" y="3008081"/>
            <a:ext cx="600998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0" cap="none" spc="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สื่อสารโดยผู้ป่วยที่รอบรู้สุขภาพ</a:t>
            </a:r>
            <a:endParaRPr lang="en-US" sz="5400" b="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84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3AC44F-8347-46EA-AAB5-982BFFF79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74"/>
            <a:ext cx="6858594" cy="4846740"/>
          </a:xfrm>
          <a:prstGeom prst="rect">
            <a:avLst/>
          </a:prstGeom>
        </p:spPr>
      </p:pic>
      <p:pic>
        <p:nvPicPr>
          <p:cNvPr id="6" name="Picture 5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F3C09E72-C8BF-4C00-9C77-72E89A5CA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8"/>
          <a:stretch/>
        </p:blipFill>
        <p:spPr>
          <a:xfrm>
            <a:off x="6969582" y="37474"/>
            <a:ext cx="5091967" cy="3005528"/>
          </a:xfrm>
          <a:prstGeom prst="rect">
            <a:avLst/>
          </a:prstGeom>
        </p:spPr>
      </p:pic>
      <p:pic>
        <p:nvPicPr>
          <p:cNvPr id="10" name="Picture 9" descr="A group of palm trees on the side of a river&#10;&#10;Description automatically generated">
            <a:extLst>
              <a:ext uri="{FF2B5EF4-FFF2-40B4-BE49-F238E27FC236}">
                <a16:creationId xmlns:a16="http://schemas.microsoft.com/office/drawing/2014/main" id="{E24CB95E-767B-4503-AA79-7F865DEB6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582" y="3224053"/>
            <a:ext cx="5091967" cy="33203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914A93-9D85-4A79-BCE9-74F83C57EADE}"/>
              </a:ext>
            </a:extLst>
          </p:cNvPr>
          <p:cNvSpPr txBox="1"/>
          <p:nvPr/>
        </p:nvSpPr>
        <p:spPr>
          <a:xfrm>
            <a:off x="2410431" y="5008098"/>
            <a:ext cx="281198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th-TH" sz="4800" dirty="0">
                <a:solidFill>
                  <a:schemeClr val="accent2"/>
                </a:solidFill>
              </a:rPr>
              <a:t>สื่อสารด้วยภาพ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6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81200" y="499603"/>
            <a:ext cx="8229600" cy="1143000"/>
          </a:xfrm>
        </p:spPr>
        <p:txBody>
          <a:bodyPr>
            <a:normAutofit fontScale="90000"/>
          </a:bodyPr>
          <a:lstStyle/>
          <a:p>
            <a:pPr marL="514350" indent="-514350">
              <a:spcBef>
                <a:spcPct val="20000"/>
              </a:spcBef>
            </a:pPr>
            <a:r>
              <a:rPr lang="th-TH" b="1" dirty="0">
                <a:solidFill>
                  <a:prstClr val="black"/>
                </a:solidFill>
                <a:cs typeface="Cordia New" panose="020B0304020202020204" pitchFamily="34" charset="-34"/>
              </a:rPr>
              <a:t>วิธีการทำงานของบุคคล หรือ หน่วยงานของตน </a:t>
            </a:r>
            <a:br>
              <a:rPr lang="th-TH" b="1" dirty="0">
                <a:solidFill>
                  <a:prstClr val="black"/>
                </a:solidFill>
                <a:cs typeface="Cordia New" panose="020B0304020202020204" pitchFamily="34" charset="-34"/>
              </a:rPr>
            </a:br>
            <a:r>
              <a:rPr lang="th-TH" b="1" dirty="0">
                <a:solidFill>
                  <a:prstClr val="black"/>
                </a:solidFill>
                <a:cs typeface="Cordia New" panose="020B0304020202020204" pitchFamily="34" charset="-34"/>
              </a:rPr>
              <a:t>ส่งผลต่อสุขภาพของ</a:t>
            </a:r>
            <a:r>
              <a:rPr lang="th-TH" b="1" dirty="0">
                <a:solidFill>
                  <a:srgbClr val="FF0000"/>
                </a:solidFill>
                <a:cs typeface="Cordia New" panose="020B0304020202020204" pitchFamily="34" charset="-34"/>
              </a:rPr>
              <a:t>ตนเอง</a:t>
            </a:r>
            <a:r>
              <a:rPr lang="th-TH" b="1" dirty="0">
                <a:solidFill>
                  <a:prstClr val="black"/>
                </a:solidFill>
                <a:cs typeface="Cordia New" panose="020B0304020202020204" pitchFamily="34" charset="-34"/>
              </a:rPr>
              <a:t>ในด้านใดบ้าง</a:t>
            </a:r>
            <a:br>
              <a:rPr lang="th-TH" sz="3200" dirty="0">
                <a:solidFill>
                  <a:prstClr val="black"/>
                </a:solidFill>
                <a:cs typeface="Cordia New" panose="020B0304020202020204" pitchFamily="34" charset="-34"/>
              </a:rPr>
            </a:br>
            <a:endParaRPr lang="th-TH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442" y="1368374"/>
            <a:ext cx="7523116" cy="4121253"/>
          </a:xfrm>
          <a:prstGeom prst="rect">
            <a:avLst/>
          </a:prstGeom>
        </p:spPr>
      </p:pic>
      <p:sp>
        <p:nvSpPr>
          <p:cNvPr id="8" name="TextBox 16"/>
          <p:cNvSpPr txBox="1"/>
          <p:nvPr/>
        </p:nvSpPr>
        <p:spPr>
          <a:xfrm>
            <a:off x="3143673" y="1916832"/>
            <a:ext cx="93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20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เข้าถึง</a:t>
            </a: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3719736" y="5763855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Calibri"/>
                <a:cs typeface="Cordia New" panose="020B0304020202020204" pitchFamily="34" charset="-34"/>
              </a:rPr>
              <a:t>เป้าหมายการพัฒนา คือ ข้อใด</a:t>
            </a:r>
          </a:p>
        </p:txBody>
      </p:sp>
      <p:pic>
        <p:nvPicPr>
          <p:cNvPr id="10" name="Picture 4" descr="Untitled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527" y="175753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001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>
              <a:spcBef>
                <a:spcPct val="20000"/>
              </a:spcBef>
            </a:pPr>
            <a:br>
              <a:rPr lang="th-TH" sz="3200" dirty="0">
                <a:solidFill>
                  <a:prstClr val="black"/>
                </a:solidFill>
                <a:ea typeface="+mn-ea"/>
                <a:cs typeface="Cordia New" panose="020B0304020202020204" pitchFamily="34" charset="-34"/>
              </a:rPr>
            </a:br>
            <a:br>
              <a:rPr lang="th-TH" sz="3200" dirty="0">
                <a:solidFill>
                  <a:prstClr val="black"/>
                </a:solidFill>
                <a:ea typeface="+mn-ea"/>
                <a:cs typeface="Cordia New" panose="020B0304020202020204" pitchFamily="34" charset="-34"/>
              </a:rPr>
            </a:b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981200" y="476673"/>
            <a:ext cx="83632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t>วิธีการทำงานของตน หรือ หน่วยงานของตน </a:t>
            </a:r>
            <a:br>
              <a:rPr lang="th-TH" sz="3200" dirty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</a:br>
            <a:r>
              <a:rPr lang="th-TH" sz="3200" dirty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t>ช่วยให้</a:t>
            </a:r>
            <a:r>
              <a:rPr lang="th-TH" sz="3200" dirty="0">
                <a:solidFill>
                  <a:srgbClr val="FF0000"/>
                </a:solidFill>
                <a:latin typeface="Calibri"/>
                <a:cs typeface="Cordia New" panose="020B0304020202020204" pitchFamily="34" charset="-34"/>
              </a:rPr>
              <a:t>ผู้รับบริการ หรือ สังคม</a:t>
            </a:r>
            <a:r>
              <a:rPr lang="th-TH" sz="3200" dirty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  <a:t>โดยรวม มีสุขภาพดีอย่างไร</a:t>
            </a:r>
            <a:br>
              <a:rPr lang="th-TH" sz="3200" dirty="0">
                <a:solidFill>
                  <a:prstClr val="black"/>
                </a:solidFill>
                <a:latin typeface="Calibri"/>
                <a:cs typeface="Cordia New" panose="020B0304020202020204" pitchFamily="34" charset="-34"/>
              </a:rPr>
            </a:br>
            <a:endParaRPr lang="th-TH" sz="2800" dirty="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564C83-C492-4F54-84D0-1CDC875A9907}"/>
              </a:ext>
            </a:extLst>
          </p:cNvPr>
          <p:cNvGrpSpPr/>
          <p:nvPr/>
        </p:nvGrpSpPr>
        <p:grpSpPr>
          <a:xfrm>
            <a:off x="2468706" y="2004921"/>
            <a:ext cx="7393986" cy="3958823"/>
            <a:chOff x="944706" y="2004920"/>
            <a:chExt cx="7393986" cy="3958823"/>
          </a:xfrm>
        </p:grpSpPr>
        <p:grpSp>
          <p:nvGrpSpPr>
            <p:cNvPr id="5" name="กลุ่ม 3"/>
            <p:cNvGrpSpPr/>
            <p:nvPr/>
          </p:nvGrpSpPr>
          <p:grpSpPr>
            <a:xfrm>
              <a:off x="944706" y="2004920"/>
              <a:ext cx="7393986" cy="3958823"/>
              <a:chOff x="153639" y="1626198"/>
              <a:chExt cx="8945460" cy="4857785"/>
            </a:xfrm>
          </p:grpSpPr>
          <p:grpSp>
            <p:nvGrpSpPr>
              <p:cNvPr id="6" name="กลุ่ม 27"/>
              <p:cNvGrpSpPr/>
              <p:nvPr/>
            </p:nvGrpSpPr>
            <p:grpSpPr>
              <a:xfrm>
                <a:off x="1472810" y="1626198"/>
                <a:ext cx="6051048" cy="4857785"/>
                <a:chOff x="-3167511" y="1850110"/>
                <a:chExt cx="8018501" cy="6588125"/>
              </a:xfrm>
            </p:grpSpPr>
            <p:grpSp>
              <p:nvGrpSpPr>
                <p:cNvPr id="8" name="กลุ่ม 26"/>
                <p:cNvGrpSpPr/>
                <p:nvPr/>
              </p:nvGrpSpPr>
              <p:grpSpPr>
                <a:xfrm>
                  <a:off x="-3167511" y="1911591"/>
                  <a:ext cx="7793035" cy="6526644"/>
                  <a:chOff x="-3167511" y="1911591"/>
                  <a:chExt cx="7793035" cy="6526644"/>
                </a:xfrm>
              </p:grpSpPr>
              <p:pic>
                <p:nvPicPr>
                  <p:cNvPr id="39" name="รูปภาพ 5"/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0637" r="44397"/>
                  <a:stretch/>
                </p:blipFill>
                <p:spPr>
                  <a:xfrm>
                    <a:off x="-3167511" y="3156870"/>
                    <a:ext cx="7793035" cy="5281365"/>
                  </a:xfrm>
                  <a:prstGeom prst="rect">
                    <a:avLst/>
                  </a:prstGeom>
                </p:spPr>
              </p:pic>
              <p:grpSp>
                <p:nvGrpSpPr>
                  <p:cNvPr id="9" name="กลุ่ม 19"/>
                  <p:cNvGrpSpPr/>
                  <p:nvPr/>
                </p:nvGrpSpPr>
                <p:grpSpPr>
                  <a:xfrm>
                    <a:off x="-2746091" y="2377511"/>
                    <a:ext cx="2766912" cy="1175930"/>
                    <a:chOff x="-2673902" y="2377511"/>
                    <a:chExt cx="2766912" cy="1175930"/>
                  </a:xfrm>
                </p:grpSpPr>
                <p:sp>
                  <p:nvSpPr>
                    <p:cNvPr id="43" name="สี่เหลี่ยมผืนผ้า 14"/>
                    <p:cNvSpPr/>
                    <p:nvPr/>
                  </p:nvSpPr>
                  <p:spPr>
                    <a:xfrm rot="21084086">
                      <a:off x="-2673902" y="2415164"/>
                      <a:ext cx="2545825" cy="956470"/>
                    </a:xfrm>
                    <a:custGeom>
                      <a:avLst/>
                      <a:gdLst>
                        <a:gd name="connsiteX0" fmla="*/ 0 w 2545825"/>
                        <a:gd name="connsiteY0" fmla="*/ 0 h 956470"/>
                        <a:gd name="connsiteX1" fmla="*/ 2545825 w 2545825"/>
                        <a:gd name="connsiteY1" fmla="*/ 0 h 956470"/>
                        <a:gd name="connsiteX2" fmla="*/ 2545825 w 2545825"/>
                        <a:gd name="connsiteY2" fmla="*/ 956470 h 956470"/>
                        <a:gd name="connsiteX3" fmla="*/ 0 w 2545825"/>
                        <a:gd name="connsiteY3" fmla="*/ 956470 h 956470"/>
                        <a:gd name="connsiteX4" fmla="*/ 0 w 2545825"/>
                        <a:gd name="connsiteY4" fmla="*/ 0 h 956470"/>
                        <a:gd name="connsiteX0" fmla="*/ 296304 w 2545825"/>
                        <a:gd name="connsiteY0" fmla="*/ 0 h 984677"/>
                        <a:gd name="connsiteX1" fmla="*/ 2545825 w 2545825"/>
                        <a:gd name="connsiteY1" fmla="*/ 28207 h 984677"/>
                        <a:gd name="connsiteX2" fmla="*/ 2545825 w 2545825"/>
                        <a:gd name="connsiteY2" fmla="*/ 984677 h 984677"/>
                        <a:gd name="connsiteX3" fmla="*/ 0 w 2545825"/>
                        <a:gd name="connsiteY3" fmla="*/ 984677 h 984677"/>
                        <a:gd name="connsiteX4" fmla="*/ 296304 w 2545825"/>
                        <a:gd name="connsiteY4" fmla="*/ 0 h 984677"/>
                        <a:gd name="connsiteX0" fmla="*/ 384280 w 2545825"/>
                        <a:gd name="connsiteY0" fmla="*/ 33769 h 956470"/>
                        <a:gd name="connsiteX1" fmla="*/ 2545825 w 2545825"/>
                        <a:gd name="connsiteY1" fmla="*/ 0 h 956470"/>
                        <a:gd name="connsiteX2" fmla="*/ 2545825 w 2545825"/>
                        <a:gd name="connsiteY2" fmla="*/ 956470 h 956470"/>
                        <a:gd name="connsiteX3" fmla="*/ 0 w 2545825"/>
                        <a:gd name="connsiteY3" fmla="*/ 956470 h 956470"/>
                        <a:gd name="connsiteX4" fmla="*/ 384280 w 2545825"/>
                        <a:gd name="connsiteY4" fmla="*/ 33769 h 9564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45825" h="956470">
                          <a:moveTo>
                            <a:pt x="384280" y="33769"/>
                          </a:moveTo>
                          <a:lnTo>
                            <a:pt x="2545825" y="0"/>
                          </a:lnTo>
                          <a:lnTo>
                            <a:pt x="2545825" y="956470"/>
                          </a:lnTo>
                          <a:lnTo>
                            <a:pt x="0" y="956470"/>
                          </a:lnTo>
                          <a:lnTo>
                            <a:pt x="384280" y="33769"/>
                          </a:lnTo>
                          <a:close/>
                        </a:path>
                      </a:pathLst>
                    </a:custGeom>
                    <a:solidFill>
                      <a:srgbClr val="FFD243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th-TH" kern="0">
                        <a:solidFill>
                          <a:prstClr val="white"/>
                        </a:solidFill>
                        <a:latin typeface="Calibri"/>
                        <a:cs typeface="Cordia New" panose="020B0304020202020204" pitchFamily="34" charset="-34"/>
                      </a:endParaRPr>
                    </a:p>
                  </p:txBody>
                </p:sp>
                <p:sp>
                  <p:nvSpPr>
                    <p:cNvPr id="44" name="สี่เหลี่ยมผืนผ้า 16"/>
                    <p:cNvSpPr/>
                    <p:nvPr/>
                  </p:nvSpPr>
                  <p:spPr>
                    <a:xfrm rot="20567533">
                      <a:off x="-2037140" y="2377511"/>
                      <a:ext cx="2130150" cy="1175930"/>
                    </a:xfrm>
                    <a:custGeom>
                      <a:avLst/>
                      <a:gdLst>
                        <a:gd name="connsiteX0" fmla="*/ 0 w 2079929"/>
                        <a:gd name="connsiteY0" fmla="*/ 0 h 956470"/>
                        <a:gd name="connsiteX1" fmla="*/ 2079929 w 2079929"/>
                        <a:gd name="connsiteY1" fmla="*/ 0 h 956470"/>
                        <a:gd name="connsiteX2" fmla="*/ 2079929 w 2079929"/>
                        <a:gd name="connsiteY2" fmla="*/ 956470 h 956470"/>
                        <a:gd name="connsiteX3" fmla="*/ 0 w 2079929"/>
                        <a:gd name="connsiteY3" fmla="*/ 956470 h 956470"/>
                        <a:gd name="connsiteX4" fmla="*/ 0 w 2079929"/>
                        <a:gd name="connsiteY4" fmla="*/ 0 h 956470"/>
                        <a:gd name="connsiteX0" fmla="*/ 0 w 2440416"/>
                        <a:gd name="connsiteY0" fmla="*/ 0 h 956470"/>
                        <a:gd name="connsiteX1" fmla="*/ 2440416 w 2440416"/>
                        <a:gd name="connsiteY1" fmla="*/ 30173 h 956470"/>
                        <a:gd name="connsiteX2" fmla="*/ 2079929 w 2440416"/>
                        <a:gd name="connsiteY2" fmla="*/ 956470 h 956470"/>
                        <a:gd name="connsiteX3" fmla="*/ 0 w 2440416"/>
                        <a:gd name="connsiteY3" fmla="*/ 956470 h 956470"/>
                        <a:gd name="connsiteX4" fmla="*/ 0 w 2440416"/>
                        <a:gd name="connsiteY4" fmla="*/ 0 h 956470"/>
                        <a:gd name="connsiteX0" fmla="*/ 26083 w 2466499"/>
                        <a:gd name="connsiteY0" fmla="*/ 0 h 956470"/>
                        <a:gd name="connsiteX1" fmla="*/ 2466499 w 2466499"/>
                        <a:gd name="connsiteY1" fmla="*/ 30173 h 956470"/>
                        <a:gd name="connsiteX2" fmla="*/ 2106012 w 2466499"/>
                        <a:gd name="connsiteY2" fmla="*/ 956470 h 956470"/>
                        <a:gd name="connsiteX3" fmla="*/ 0 w 2466499"/>
                        <a:gd name="connsiteY3" fmla="*/ 686715 h 956470"/>
                        <a:gd name="connsiteX4" fmla="*/ 26083 w 2466499"/>
                        <a:gd name="connsiteY4" fmla="*/ 0 h 956470"/>
                        <a:gd name="connsiteX0" fmla="*/ 202670 w 2643086"/>
                        <a:gd name="connsiteY0" fmla="*/ 0 h 956470"/>
                        <a:gd name="connsiteX1" fmla="*/ 2643086 w 2643086"/>
                        <a:gd name="connsiteY1" fmla="*/ 30173 h 956470"/>
                        <a:gd name="connsiteX2" fmla="*/ 2282599 w 2643086"/>
                        <a:gd name="connsiteY2" fmla="*/ 956470 h 956470"/>
                        <a:gd name="connsiteX3" fmla="*/ 0 w 2643086"/>
                        <a:gd name="connsiteY3" fmla="*/ 611309 h 956470"/>
                        <a:gd name="connsiteX4" fmla="*/ 202670 w 2643086"/>
                        <a:gd name="connsiteY4" fmla="*/ 0 h 956470"/>
                        <a:gd name="connsiteX0" fmla="*/ 202670 w 2522738"/>
                        <a:gd name="connsiteY0" fmla="*/ 0 h 956470"/>
                        <a:gd name="connsiteX1" fmla="*/ 2522739 w 2522738"/>
                        <a:gd name="connsiteY1" fmla="*/ 96460 h 956470"/>
                        <a:gd name="connsiteX2" fmla="*/ 2282599 w 2522738"/>
                        <a:gd name="connsiteY2" fmla="*/ 956470 h 956470"/>
                        <a:gd name="connsiteX3" fmla="*/ 0 w 2522738"/>
                        <a:gd name="connsiteY3" fmla="*/ 611309 h 956470"/>
                        <a:gd name="connsiteX4" fmla="*/ 202670 w 2522738"/>
                        <a:gd name="connsiteY4" fmla="*/ 0 h 9564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522738" h="956470">
                          <a:moveTo>
                            <a:pt x="202670" y="0"/>
                          </a:moveTo>
                          <a:lnTo>
                            <a:pt x="2522739" y="96460"/>
                          </a:lnTo>
                          <a:lnTo>
                            <a:pt x="2282599" y="956470"/>
                          </a:lnTo>
                          <a:lnTo>
                            <a:pt x="0" y="611309"/>
                          </a:lnTo>
                          <a:lnTo>
                            <a:pt x="202670" y="0"/>
                          </a:lnTo>
                          <a:close/>
                        </a:path>
                      </a:pathLst>
                    </a:custGeom>
                    <a:solidFill>
                      <a:srgbClr val="FFD243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endParaRPr lang="th-TH" kern="0">
                        <a:solidFill>
                          <a:prstClr val="white"/>
                        </a:solidFill>
                        <a:latin typeface="Calibri"/>
                        <a:cs typeface="Cordia New" panose="020B0304020202020204" pitchFamily="34" charset="-34"/>
                      </a:endParaRPr>
                    </a:p>
                  </p:txBody>
                </p:sp>
              </p:grpSp>
              <p:sp>
                <p:nvSpPr>
                  <p:cNvPr id="41" name="สี่เหลี่ยมผืนผ้า 14"/>
                  <p:cNvSpPr/>
                  <p:nvPr/>
                </p:nvSpPr>
                <p:spPr>
                  <a:xfrm rot="21084086">
                    <a:off x="1385287" y="2066862"/>
                    <a:ext cx="2511692" cy="1366298"/>
                  </a:xfrm>
                  <a:custGeom>
                    <a:avLst/>
                    <a:gdLst>
                      <a:gd name="connsiteX0" fmla="*/ 0 w 2545825"/>
                      <a:gd name="connsiteY0" fmla="*/ 0 h 956470"/>
                      <a:gd name="connsiteX1" fmla="*/ 2545825 w 2545825"/>
                      <a:gd name="connsiteY1" fmla="*/ 0 h 956470"/>
                      <a:gd name="connsiteX2" fmla="*/ 2545825 w 2545825"/>
                      <a:gd name="connsiteY2" fmla="*/ 956470 h 956470"/>
                      <a:gd name="connsiteX3" fmla="*/ 0 w 2545825"/>
                      <a:gd name="connsiteY3" fmla="*/ 956470 h 956470"/>
                      <a:gd name="connsiteX4" fmla="*/ 0 w 2545825"/>
                      <a:gd name="connsiteY4" fmla="*/ 0 h 956470"/>
                      <a:gd name="connsiteX0" fmla="*/ 296304 w 2545825"/>
                      <a:gd name="connsiteY0" fmla="*/ 0 h 984677"/>
                      <a:gd name="connsiteX1" fmla="*/ 2545825 w 2545825"/>
                      <a:gd name="connsiteY1" fmla="*/ 28207 h 984677"/>
                      <a:gd name="connsiteX2" fmla="*/ 2545825 w 2545825"/>
                      <a:gd name="connsiteY2" fmla="*/ 984677 h 984677"/>
                      <a:gd name="connsiteX3" fmla="*/ 0 w 2545825"/>
                      <a:gd name="connsiteY3" fmla="*/ 984677 h 984677"/>
                      <a:gd name="connsiteX4" fmla="*/ 296304 w 2545825"/>
                      <a:gd name="connsiteY4" fmla="*/ 0 h 984677"/>
                      <a:gd name="connsiteX0" fmla="*/ 384280 w 2545825"/>
                      <a:gd name="connsiteY0" fmla="*/ 33769 h 956470"/>
                      <a:gd name="connsiteX1" fmla="*/ 2545825 w 2545825"/>
                      <a:gd name="connsiteY1" fmla="*/ 0 h 956470"/>
                      <a:gd name="connsiteX2" fmla="*/ 2545825 w 2545825"/>
                      <a:gd name="connsiteY2" fmla="*/ 956470 h 956470"/>
                      <a:gd name="connsiteX3" fmla="*/ 0 w 2545825"/>
                      <a:gd name="connsiteY3" fmla="*/ 956470 h 956470"/>
                      <a:gd name="connsiteX4" fmla="*/ 384280 w 2545825"/>
                      <a:gd name="connsiteY4" fmla="*/ 33769 h 956470"/>
                      <a:gd name="connsiteX0" fmla="*/ 722121 w 2545825"/>
                      <a:gd name="connsiteY0" fmla="*/ 87735 h 956470"/>
                      <a:gd name="connsiteX1" fmla="*/ 2545825 w 2545825"/>
                      <a:gd name="connsiteY1" fmla="*/ 0 h 956470"/>
                      <a:gd name="connsiteX2" fmla="*/ 2545825 w 2545825"/>
                      <a:gd name="connsiteY2" fmla="*/ 956470 h 956470"/>
                      <a:gd name="connsiteX3" fmla="*/ 0 w 2545825"/>
                      <a:gd name="connsiteY3" fmla="*/ 956470 h 956470"/>
                      <a:gd name="connsiteX4" fmla="*/ 722121 w 2545825"/>
                      <a:gd name="connsiteY4" fmla="*/ 87735 h 956470"/>
                      <a:gd name="connsiteX0" fmla="*/ 645108 w 2468812"/>
                      <a:gd name="connsiteY0" fmla="*/ 87735 h 956470"/>
                      <a:gd name="connsiteX1" fmla="*/ 2468812 w 2468812"/>
                      <a:gd name="connsiteY1" fmla="*/ 0 h 956470"/>
                      <a:gd name="connsiteX2" fmla="*/ 2468812 w 2468812"/>
                      <a:gd name="connsiteY2" fmla="*/ 956470 h 956470"/>
                      <a:gd name="connsiteX3" fmla="*/ 0 w 2468812"/>
                      <a:gd name="connsiteY3" fmla="*/ 656200 h 956470"/>
                      <a:gd name="connsiteX4" fmla="*/ 645108 w 2468812"/>
                      <a:gd name="connsiteY4" fmla="*/ 87735 h 956470"/>
                      <a:gd name="connsiteX0" fmla="*/ 680651 w 2504355"/>
                      <a:gd name="connsiteY0" fmla="*/ 87735 h 956470"/>
                      <a:gd name="connsiteX1" fmla="*/ 2504355 w 2504355"/>
                      <a:gd name="connsiteY1" fmla="*/ 0 h 956470"/>
                      <a:gd name="connsiteX2" fmla="*/ 2504355 w 2504355"/>
                      <a:gd name="connsiteY2" fmla="*/ 956470 h 956470"/>
                      <a:gd name="connsiteX3" fmla="*/ 0 w 2504355"/>
                      <a:gd name="connsiteY3" fmla="*/ 813221 h 956470"/>
                      <a:gd name="connsiteX4" fmla="*/ 680651 w 2504355"/>
                      <a:gd name="connsiteY4" fmla="*/ 87735 h 956470"/>
                      <a:gd name="connsiteX0" fmla="*/ 680651 w 2543450"/>
                      <a:gd name="connsiteY0" fmla="*/ 87735 h 813221"/>
                      <a:gd name="connsiteX1" fmla="*/ 2504355 w 2543450"/>
                      <a:gd name="connsiteY1" fmla="*/ 0 h 813221"/>
                      <a:gd name="connsiteX2" fmla="*/ 2543450 w 2543450"/>
                      <a:gd name="connsiteY2" fmla="*/ 783746 h 813221"/>
                      <a:gd name="connsiteX3" fmla="*/ 0 w 2543450"/>
                      <a:gd name="connsiteY3" fmla="*/ 813221 h 813221"/>
                      <a:gd name="connsiteX4" fmla="*/ 680651 w 2543450"/>
                      <a:gd name="connsiteY4" fmla="*/ 87735 h 813221"/>
                      <a:gd name="connsiteX0" fmla="*/ 680651 w 2543450"/>
                      <a:gd name="connsiteY0" fmla="*/ 87735 h 901722"/>
                      <a:gd name="connsiteX1" fmla="*/ 2504355 w 2543450"/>
                      <a:gd name="connsiteY1" fmla="*/ 0 h 901722"/>
                      <a:gd name="connsiteX2" fmla="*/ 2543450 w 2543450"/>
                      <a:gd name="connsiteY2" fmla="*/ 783746 h 901722"/>
                      <a:gd name="connsiteX3" fmla="*/ 0 w 2543450"/>
                      <a:gd name="connsiteY3" fmla="*/ 813221 h 901722"/>
                      <a:gd name="connsiteX4" fmla="*/ 680651 w 2543450"/>
                      <a:gd name="connsiteY4" fmla="*/ 87735 h 901722"/>
                      <a:gd name="connsiteX0" fmla="*/ 651410 w 2514209"/>
                      <a:gd name="connsiteY0" fmla="*/ 87735 h 931606"/>
                      <a:gd name="connsiteX1" fmla="*/ 2475114 w 2514209"/>
                      <a:gd name="connsiteY1" fmla="*/ 0 h 931606"/>
                      <a:gd name="connsiteX2" fmla="*/ 2514209 w 2514209"/>
                      <a:gd name="connsiteY2" fmla="*/ 783746 h 931606"/>
                      <a:gd name="connsiteX3" fmla="*/ 0 w 2514209"/>
                      <a:gd name="connsiteY3" fmla="*/ 896481 h 931606"/>
                      <a:gd name="connsiteX4" fmla="*/ 651410 w 2514209"/>
                      <a:gd name="connsiteY4" fmla="*/ 87735 h 931606"/>
                      <a:gd name="connsiteX0" fmla="*/ 651410 w 2481414"/>
                      <a:gd name="connsiteY0" fmla="*/ 87735 h 901699"/>
                      <a:gd name="connsiteX1" fmla="*/ 2475114 w 2481414"/>
                      <a:gd name="connsiteY1" fmla="*/ 0 h 901699"/>
                      <a:gd name="connsiteX2" fmla="*/ 2481414 w 2481414"/>
                      <a:gd name="connsiteY2" fmla="*/ 716189 h 901699"/>
                      <a:gd name="connsiteX3" fmla="*/ 0 w 2481414"/>
                      <a:gd name="connsiteY3" fmla="*/ 896481 h 901699"/>
                      <a:gd name="connsiteX4" fmla="*/ 651410 w 2481414"/>
                      <a:gd name="connsiteY4" fmla="*/ 87735 h 9016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1414" h="901699">
                        <a:moveTo>
                          <a:pt x="651410" y="87735"/>
                        </a:moveTo>
                        <a:lnTo>
                          <a:pt x="2475114" y="0"/>
                        </a:lnTo>
                        <a:lnTo>
                          <a:pt x="2481414" y="716189"/>
                        </a:lnTo>
                        <a:cubicBezTo>
                          <a:pt x="1650799" y="968670"/>
                          <a:pt x="847817" y="886656"/>
                          <a:pt x="0" y="896481"/>
                        </a:cubicBezTo>
                        <a:lnTo>
                          <a:pt x="651410" y="87735"/>
                        </a:lnTo>
                        <a:close/>
                      </a:path>
                    </a:pathLst>
                  </a:custGeom>
                  <a:solidFill>
                    <a:srgbClr val="FFD2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th-TH" kern="0">
                      <a:solidFill>
                        <a:prstClr val="white"/>
                      </a:solidFill>
                      <a:latin typeface="Calibri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42" name="สี่เหลี่ยมผืนผ้า 16"/>
                  <p:cNvSpPr/>
                  <p:nvPr/>
                </p:nvSpPr>
                <p:spPr>
                  <a:xfrm rot="20567533">
                    <a:off x="2644353" y="1911591"/>
                    <a:ext cx="1631613" cy="1430140"/>
                  </a:xfrm>
                  <a:custGeom>
                    <a:avLst/>
                    <a:gdLst>
                      <a:gd name="connsiteX0" fmla="*/ 0 w 2079929"/>
                      <a:gd name="connsiteY0" fmla="*/ 0 h 956470"/>
                      <a:gd name="connsiteX1" fmla="*/ 2079929 w 2079929"/>
                      <a:gd name="connsiteY1" fmla="*/ 0 h 956470"/>
                      <a:gd name="connsiteX2" fmla="*/ 2079929 w 2079929"/>
                      <a:gd name="connsiteY2" fmla="*/ 956470 h 956470"/>
                      <a:gd name="connsiteX3" fmla="*/ 0 w 2079929"/>
                      <a:gd name="connsiteY3" fmla="*/ 956470 h 956470"/>
                      <a:gd name="connsiteX4" fmla="*/ 0 w 2079929"/>
                      <a:gd name="connsiteY4" fmla="*/ 0 h 956470"/>
                      <a:gd name="connsiteX0" fmla="*/ 0 w 2440416"/>
                      <a:gd name="connsiteY0" fmla="*/ 0 h 956470"/>
                      <a:gd name="connsiteX1" fmla="*/ 2440416 w 2440416"/>
                      <a:gd name="connsiteY1" fmla="*/ 30173 h 956470"/>
                      <a:gd name="connsiteX2" fmla="*/ 2079929 w 2440416"/>
                      <a:gd name="connsiteY2" fmla="*/ 956470 h 956470"/>
                      <a:gd name="connsiteX3" fmla="*/ 0 w 2440416"/>
                      <a:gd name="connsiteY3" fmla="*/ 956470 h 956470"/>
                      <a:gd name="connsiteX4" fmla="*/ 0 w 2440416"/>
                      <a:gd name="connsiteY4" fmla="*/ 0 h 956470"/>
                      <a:gd name="connsiteX0" fmla="*/ 26083 w 2466499"/>
                      <a:gd name="connsiteY0" fmla="*/ 0 h 956470"/>
                      <a:gd name="connsiteX1" fmla="*/ 2466499 w 2466499"/>
                      <a:gd name="connsiteY1" fmla="*/ 30173 h 956470"/>
                      <a:gd name="connsiteX2" fmla="*/ 2106012 w 2466499"/>
                      <a:gd name="connsiteY2" fmla="*/ 956470 h 956470"/>
                      <a:gd name="connsiteX3" fmla="*/ 0 w 2466499"/>
                      <a:gd name="connsiteY3" fmla="*/ 686715 h 956470"/>
                      <a:gd name="connsiteX4" fmla="*/ 26083 w 2466499"/>
                      <a:gd name="connsiteY4" fmla="*/ 0 h 956470"/>
                      <a:gd name="connsiteX0" fmla="*/ 202670 w 2643086"/>
                      <a:gd name="connsiteY0" fmla="*/ 0 h 956470"/>
                      <a:gd name="connsiteX1" fmla="*/ 2643086 w 2643086"/>
                      <a:gd name="connsiteY1" fmla="*/ 30173 h 956470"/>
                      <a:gd name="connsiteX2" fmla="*/ 2282599 w 2643086"/>
                      <a:gd name="connsiteY2" fmla="*/ 956470 h 956470"/>
                      <a:gd name="connsiteX3" fmla="*/ 0 w 2643086"/>
                      <a:gd name="connsiteY3" fmla="*/ 611309 h 956470"/>
                      <a:gd name="connsiteX4" fmla="*/ 202670 w 2643086"/>
                      <a:gd name="connsiteY4" fmla="*/ 0 h 956470"/>
                      <a:gd name="connsiteX0" fmla="*/ 202670 w 2643086"/>
                      <a:gd name="connsiteY0" fmla="*/ 0 h 836430"/>
                      <a:gd name="connsiteX1" fmla="*/ 2643086 w 2643086"/>
                      <a:gd name="connsiteY1" fmla="*/ 30173 h 836430"/>
                      <a:gd name="connsiteX2" fmla="*/ 2263148 w 2643086"/>
                      <a:gd name="connsiteY2" fmla="*/ 836430 h 836430"/>
                      <a:gd name="connsiteX3" fmla="*/ 0 w 2643086"/>
                      <a:gd name="connsiteY3" fmla="*/ 611309 h 836430"/>
                      <a:gd name="connsiteX4" fmla="*/ 202670 w 2643086"/>
                      <a:gd name="connsiteY4" fmla="*/ 0 h 836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43086" h="836430">
                        <a:moveTo>
                          <a:pt x="202670" y="0"/>
                        </a:moveTo>
                        <a:lnTo>
                          <a:pt x="2643086" y="30173"/>
                        </a:lnTo>
                        <a:lnTo>
                          <a:pt x="2263148" y="836430"/>
                        </a:lnTo>
                        <a:lnTo>
                          <a:pt x="0" y="611309"/>
                        </a:lnTo>
                        <a:lnTo>
                          <a:pt x="202670" y="0"/>
                        </a:lnTo>
                        <a:close/>
                      </a:path>
                    </a:pathLst>
                  </a:custGeom>
                  <a:solidFill>
                    <a:srgbClr val="FFD24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th-TH" kern="0">
                      <a:solidFill>
                        <a:prstClr val="white"/>
                      </a:solidFill>
                      <a:latin typeface="Calibri"/>
                      <a:cs typeface="Cordia New" panose="020B0304020202020204" pitchFamily="34" charset="-34"/>
                    </a:endParaRPr>
                  </a:p>
                </p:txBody>
              </p:sp>
            </p:grpSp>
            <p:sp>
              <p:nvSpPr>
                <p:cNvPr id="38" name="สี่เหลี่ยมผืนผ้า 16"/>
                <p:cNvSpPr/>
                <p:nvPr/>
              </p:nvSpPr>
              <p:spPr>
                <a:xfrm rot="20567533">
                  <a:off x="2551488" y="1850110"/>
                  <a:ext cx="2299502" cy="1527831"/>
                </a:xfrm>
                <a:custGeom>
                  <a:avLst/>
                  <a:gdLst>
                    <a:gd name="connsiteX0" fmla="*/ 0 w 2079929"/>
                    <a:gd name="connsiteY0" fmla="*/ 0 h 956470"/>
                    <a:gd name="connsiteX1" fmla="*/ 2079929 w 2079929"/>
                    <a:gd name="connsiteY1" fmla="*/ 0 h 956470"/>
                    <a:gd name="connsiteX2" fmla="*/ 2079929 w 2079929"/>
                    <a:gd name="connsiteY2" fmla="*/ 956470 h 956470"/>
                    <a:gd name="connsiteX3" fmla="*/ 0 w 2079929"/>
                    <a:gd name="connsiteY3" fmla="*/ 956470 h 956470"/>
                    <a:gd name="connsiteX4" fmla="*/ 0 w 2079929"/>
                    <a:gd name="connsiteY4" fmla="*/ 0 h 956470"/>
                    <a:gd name="connsiteX0" fmla="*/ 0 w 2440416"/>
                    <a:gd name="connsiteY0" fmla="*/ 0 h 956470"/>
                    <a:gd name="connsiteX1" fmla="*/ 2440416 w 2440416"/>
                    <a:gd name="connsiteY1" fmla="*/ 30173 h 956470"/>
                    <a:gd name="connsiteX2" fmla="*/ 2079929 w 2440416"/>
                    <a:gd name="connsiteY2" fmla="*/ 956470 h 956470"/>
                    <a:gd name="connsiteX3" fmla="*/ 0 w 2440416"/>
                    <a:gd name="connsiteY3" fmla="*/ 956470 h 956470"/>
                    <a:gd name="connsiteX4" fmla="*/ 0 w 2440416"/>
                    <a:gd name="connsiteY4" fmla="*/ 0 h 956470"/>
                    <a:gd name="connsiteX0" fmla="*/ 26083 w 2466499"/>
                    <a:gd name="connsiteY0" fmla="*/ 0 h 956470"/>
                    <a:gd name="connsiteX1" fmla="*/ 2466499 w 2466499"/>
                    <a:gd name="connsiteY1" fmla="*/ 30173 h 956470"/>
                    <a:gd name="connsiteX2" fmla="*/ 2106012 w 2466499"/>
                    <a:gd name="connsiteY2" fmla="*/ 956470 h 956470"/>
                    <a:gd name="connsiteX3" fmla="*/ 0 w 2466499"/>
                    <a:gd name="connsiteY3" fmla="*/ 686715 h 956470"/>
                    <a:gd name="connsiteX4" fmla="*/ 26083 w 2466499"/>
                    <a:gd name="connsiteY4" fmla="*/ 0 h 956470"/>
                    <a:gd name="connsiteX0" fmla="*/ 202670 w 2643086"/>
                    <a:gd name="connsiteY0" fmla="*/ 0 h 956470"/>
                    <a:gd name="connsiteX1" fmla="*/ 2643086 w 2643086"/>
                    <a:gd name="connsiteY1" fmla="*/ 30173 h 956470"/>
                    <a:gd name="connsiteX2" fmla="*/ 2282599 w 2643086"/>
                    <a:gd name="connsiteY2" fmla="*/ 956470 h 956470"/>
                    <a:gd name="connsiteX3" fmla="*/ 0 w 2643086"/>
                    <a:gd name="connsiteY3" fmla="*/ 611309 h 956470"/>
                    <a:gd name="connsiteX4" fmla="*/ 202670 w 2643086"/>
                    <a:gd name="connsiteY4" fmla="*/ 0 h 956470"/>
                    <a:gd name="connsiteX0" fmla="*/ 139540 w 2579956"/>
                    <a:gd name="connsiteY0" fmla="*/ 0 h 956470"/>
                    <a:gd name="connsiteX1" fmla="*/ 2579956 w 2579956"/>
                    <a:gd name="connsiteY1" fmla="*/ 30173 h 956470"/>
                    <a:gd name="connsiteX2" fmla="*/ 2219469 w 2579956"/>
                    <a:gd name="connsiteY2" fmla="*/ 956470 h 956470"/>
                    <a:gd name="connsiteX3" fmla="*/ 1 w 2579956"/>
                    <a:gd name="connsiteY3" fmla="*/ 494980 h 956470"/>
                    <a:gd name="connsiteX4" fmla="*/ 139540 w 2579956"/>
                    <a:gd name="connsiteY4" fmla="*/ 0 h 956470"/>
                    <a:gd name="connsiteX0" fmla="*/ 108640 w 2549056"/>
                    <a:gd name="connsiteY0" fmla="*/ 0 h 956470"/>
                    <a:gd name="connsiteX1" fmla="*/ 2549056 w 2549056"/>
                    <a:gd name="connsiteY1" fmla="*/ 30173 h 956470"/>
                    <a:gd name="connsiteX2" fmla="*/ 2188569 w 2549056"/>
                    <a:gd name="connsiteY2" fmla="*/ 956470 h 956470"/>
                    <a:gd name="connsiteX3" fmla="*/ 0 w 2549056"/>
                    <a:gd name="connsiteY3" fmla="*/ 643863 h 956470"/>
                    <a:gd name="connsiteX4" fmla="*/ 108640 w 2549056"/>
                    <a:gd name="connsiteY4" fmla="*/ 0 h 956470"/>
                    <a:gd name="connsiteX0" fmla="*/ 108640 w 2549056"/>
                    <a:gd name="connsiteY0" fmla="*/ 0 h 903841"/>
                    <a:gd name="connsiteX1" fmla="*/ 2549056 w 2549056"/>
                    <a:gd name="connsiteY1" fmla="*/ 30173 h 903841"/>
                    <a:gd name="connsiteX2" fmla="*/ 2161283 w 2549056"/>
                    <a:gd name="connsiteY2" fmla="*/ 903841 h 903841"/>
                    <a:gd name="connsiteX3" fmla="*/ 0 w 2549056"/>
                    <a:gd name="connsiteY3" fmla="*/ 643863 h 903841"/>
                    <a:gd name="connsiteX4" fmla="*/ 108640 w 2549056"/>
                    <a:gd name="connsiteY4" fmla="*/ 0 h 903841"/>
                    <a:gd name="connsiteX0" fmla="*/ 108640 w 2549056"/>
                    <a:gd name="connsiteY0" fmla="*/ 0 h 966509"/>
                    <a:gd name="connsiteX1" fmla="*/ 2549056 w 2549056"/>
                    <a:gd name="connsiteY1" fmla="*/ 30173 h 966509"/>
                    <a:gd name="connsiteX2" fmla="*/ 2155198 w 2549056"/>
                    <a:gd name="connsiteY2" fmla="*/ 966509 h 966509"/>
                    <a:gd name="connsiteX3" fmla="*/ 0 w 2549056"/>
                    <a:gd name="connsiteY3" fmla="*/ 643863 h 966509"/>
                    <a:gd name="connsiteX4" fmla="*/ 108640 w 2549056"/>
                    <a:gd name="connsiteY4" fmla="*/ 0 h 966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49056" h="966509">
                      <a:moveTo>
                        <a:pt x="108640" y="0"/>
                      </a:moveTo>
                      <a:lnTo>
                        <a:pt x="2549056" y="30173"/>
                      </a:lnTo>
                      <a:lnTo>
                        <a:pt x="2155198" y="966509"/>
                      </a:lnTo>
                      <a:lnTo>
                        <a:pt x="0" y="643863"/>
                      </a:lnTo>
                      <a:lnTo>
                        <a:pt x="108640" y="0"/>
                      </a:lnTo>
                      <a:close/>
                    </a:path>
                  </a:pathLst>
                </a:custGeom>
                <a:solidFill>
                  <a:srgbClr val="FFD243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th-TH" kern="0">
                    <a:solidFill>
                      <a:prstClr val="white"/>
                    </a:solidFill>
                    <a:latin typeface="Calibri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7" name="TextBox 5"/>
              <p:cNvSpPr txBox="1"/>
              <p:nvPr/>
            </p:nvSpPr>
            <p:spPr>
              <a:xfrm>
                <a:off x="6515056" y="3709369"/>
                <a:ext cx="2575858" cy="490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th-TH" sz="2000" b="1" kern="0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เปลี่ยนพฤติกรรม</a:t>
                </a:r>
              </a:p>
            </p:txBody>
          </p:sp>
          <p:grpSp>
            <p:nvGrpSpPr>
              <p:cNvPr id="10" name="กลุ่ม 6154"/>
              <p:cNvGrpSpPr/>
              <p:nvPr/>
            </p:nvGrpSpPr>
            <p:grpSpPr>
              <a:xfrm>
                <a:off x="2699730" y="2092483"/>
                <a:ext cx="570170" cy="589167"/>
                <a:chOff x="6300192" y="3717032"/>
                <a:chExt cx="617077" cy="686777"/>
              </a:xfrm>
            </p:grpSpPr>
            <p:sp>
              <p:nvSpPr>
                <p:cNvPr id="35" name="วงรี 34"/>
                <p:cNvSpPr/>
                <p:nvPr/>
              </p:nvSpPr>
              <p:spPr>
                <a:xfrm>
                  <a:off x="6300192" y="3717032"/>
                  <a:ext cx="617077" cy="576064"/>
                </a:xfrm>
                <a:prstGeom prst="ellipse">
                  <a:avLst/>
                </a:prstGeom>
                <a:solidFill>
                  <a:srgbClr val="FEFAC9">
                    <a:lumMod val="25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th-TH" sz="2400" kern="0">
                    <a:solidFill>
                      <a:prstClr val="white"/>
                    </a:solidFill>
                    <a:latin typeface="Calibri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6" name="TextBox 34"/>
                <p:cNvSpPr txBox="1"/>
                <p:nvPr/>
              </p:nvSpPr>
              <p:spPr>
                <a:xfrm>
                  <a:off x="6401781" y="3743454"/>
                  <a:ext cx="497861" cy="6603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 kern="0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1</a:t>
                  </a:r>
                  <a:endParaRPr lang="th-TH" sz="2400" b="1" kern="0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grpSp>
            <p:nvGrpSpPr>
              <p:cNvPr id="11" name="กลุ่ม 46"/>
              <p:cNvGrpSpPr/>
              <p:nvPr/>
            </p:nvGrpSpPr>
            <p:grpSpPr>
              <a:xfrm>
                <a:off x="3080579" y="3071901"/>
                <a:ext cx="570170" cy="589167"/>
                <a:chOff x="6300192" y="3717032"/>
                <a:chExt cx="617077" cy="686777"/>
              </a:xfrm>
            </p:grpSpPr>
            <p:sp>
              <p:nvSpPr>
                <p:cNvPr id="33" name="วงรี 32"/>
                <p:cNvSpPr/>
                <p:nvPr/>
              </p:nvSpPr>
              <p:spPr>
                <a:xfrm>
                  <a:off x="6300192" y="3717032"/>
                  <a:ext cx="617077" cy="576064"/>
                </a:xfrm>
                <a:prstGeom prst="ellipse">
                  <a:avLst/>
                </a:prstGeom>
                <a:solidFill>
                  <a:srgbClr val="FEFAC9">
                    <a:lumMod val="25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th-TH" sz="2400" kern="0">
                    <a:solidFill>
                      <a:prstClr val="white"/>
                    </a:solidFill>
                    <a:latin typeface="Calibri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4" name="TextBox 32"/>
                <p:cNvSpPr txBox="1"/>
                <p:nvPr/>
              </p:nvSpPr>
              <p:spPr>
                <a:xfrm>
                  <a:off x="6401781" y="3743454"/>
                  <a:ext cx="497861" cy="6603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 kern="0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2</a:t>
                  </a:r>
                  <a:endParaRPr lang="th-TH" sz="2400" b="1" kern="0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grpSp>
            <p:nvGrpSpPr>
              <p:cNvPr id="12" name="กลุ่ม 49"/>
              <p:cNvGrpSpPr/>
              <p:nvPr/>
            </p:nvGrpSpPr>
            <p:grpSpPr>
              <a:xfrm>
                <a:off x="3416493" y="4142160"/>
                <a:ext cx="570170" cy="589167"/>
                <a:chOff x="6300192" y="3717032"/>
                <a:chExt cx="617077" cy="686777"/>
              </a:xfrm>
            </p:grpSpPr>
            <p:sp>
              <p:nvSpPr>
                <p:cNvPr id="31" name="วงรี 30"/>
                <p:cNvSpPr/>
                <p:nvPr/>
              </p:nvSpPr>
              <p:spPr>
                <a:xfrm>
                  <a:off x="6300192" y="3717032"/>
                  <a:ext cx="617077" cy="576064"/>
                </a:xfrm>
                <a:prstGeom prst="ellipse">
                  <a:avLst/>
                </a:prstGeom>
                <a:solidFill>
                  <a:srgbClr val="FEFAC9">
                    <a:lumMod val="25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th-TH" sz="2400" kern="0">
                    <a:solidFill>
                      <a:prstClr val="white"/>
                    </a:solidFill>
                    <a:latin typeface="Calibri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2" name="TextBox 30"/>
                <p:cNvSpPr txBox="1"/>
                <p:nvPr/>
              </p:nvSpPr>
              <p:spPr>
                <a:xfrm>
                  <a:off x="6401781" y="3743454"/>
                  <a:ext cx="497861" cy="6603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 kern="0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3</a:t>
                  </a:r>
                  <a:endParaRPr lang="th-TH" sz="2400" b="1" kern="0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grpSp>
            <p:nvGrpSpPr>
              <p:cNvPr id="13" name="กลุ่ม 52"/>
              <p:cNvGrpSpPr/>
              <p:nvPr/>
            </p:nvGrpSpPr>
            <p:grpSpPr>
              <a:xfrm>
                <a:off x="4247475" y="4986868"/>
                <a:ext cx="570170" cy="589167"/>
                <a:chOff x="6300192" y="3717032"/>
                <a:chExt cx="617077" cy="686777"/>
              </a:xfrm>
            </p:grpSpPr>
            <p:sp>
              <p:nvSpPr>
                <p:cNvPr id="29" name="วงรี 28"/>
                <p:cNvSpPr/>
                <p:nvPr/>
              </p:nvSpPr>
              <p:spPr>
                <a:xfrm>
                  <a:off x="6300192" y="3717032"/>
                  <a:ext cx="617077" cy="576064"/>
                </a:xfrm>
                <a:prstGeom prst="ellipse">
                  <a:avLst/>
                </a:prstGeom>
                <a:solidFill>
                  <a:srgbClr val="FEFAC9">
                    <a:lumMod val="25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th-TH" sz="2400" kern="0">
                    <a:solidFill>
                      <a:prstClr val="white"/>
                    </a:solidFill>
                    <a:latin typeface="Calibri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30" name="TextBox 28"/>
                <p:cNvSpPr txBox="1"/>
                <p:nvPr/>
              </p:nvSpPr>
              <p:spPr>
                <a:xfrm>
                  <a:off x="6401781" y="3743454"/>
                  <a:ext cx="497861" cy="6603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 kern="0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4</a:t>
                  </a:r>
                  <a:endParaRPr lang="th-TH" sz="2400" b="1" kern="0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grpSp>
            <p:nvGrpSpPr>
              <p:cNvPr id="24" name="กลุ่ม 57"/>
              <p:cNvGrpSpPr/>
              <p:nvPr/>
            </p:nvGrpSpPr>
            <p:grpSpPr>
              <a:xfrm>
                <a:off x="5037532" y="3602592"/>
                <a:ext cx="570170" cy="589167"/>
                <a:chOff x="6300192" y="3717032"/>
                <a:chExt cx="617077" cy="686777"/>
              </a:xfrm>
            </p:grpSpPr>
            <p:sp>
              <p:nvSpPr>
                <p:cNvPr id="27" name="วงรี 26"/>
                <p:cNvSpPr/>
                <p:nvPr/>
              </p:nvSpPr>
              <p:spPr>
                <a:xfrm>
                  <a:off x="6300192" y="3717032"/>
                  <a:ext cx="617077" cy="576064"/>
                </a:xfrm>
                <a:prstGeom prst="ellipse">
                  <a:avLst/>
                </a:prstGeom>
                <a:solidFill>
                  <a:srgbClr val="FEFAC9">
                    <a:lumMod val="25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th-TH" sz="2400" kern="0">
                    <a:solidFill>
                      <a:prstClr val="white"/>
                    </a:solidFill>
                    <a:latin typeface="Calibri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8" name="TextBox 26"/>
                <p:cNvSpPr txBox="1"/>
                <p:nvPr/>
              </p:nvSpPr>
              <p:spPr>
                <a:xfrm>
                  <a:off x="6401781" y="3743454"/>
                  <a:ext cx="497861" cy="6603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 kern="0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5</a:t>
                  </a:r>
                  <a:endParaRPr lang="th-TH" sz="2400" b="1" kern="0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grpSp>
            <p:nvGrpSpPr>
              <p:cNvPr id="37" name="กลุ่ม 60"/>
              <p:cNvGrpSpPr/>
              <p:nvPr/>
            </p:nvGrpSpPr>
            <p:grpSpPr>
              <a:xfrm>
                <a:off x="5566758" y="1845388"/>
                <a:ext cx="570170" cy="589167"/>
                <a:chOff x="6300192" y="3717032"/>
                <a:chExt cx="617077" cy="686777"/>
              </a:xfrm>
            </p:grpSpPr>
            <p:sp>
              <p:nvSpPr>
                <p:cNvPr id="25" name="วงรี 24"/>
                <p:cNvSpPr/>
                <p:nvPr/>
              </p:nvSpPr>
              <p:spPr>
                <a:xfrm>
                  <a:off x="6300192" y="3717032"/>
                  <a:ext cx="617077" cy="576064"/>
                </a:xfrm>
                <a:prstGeom prst="ellipse">
                  <a:avLst/>
                </a:prstGeom>
                <a:solidFill>
                  <a:srgbClr val="FEFAC9">
                    <a:lumMod val="25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th-TH" sz="2400" kern="0">
                    <a:solidFill>
                      <a:prstClr val="white"/>
                    </a:solidFill>
                    <a:latin typeface="Calibri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6" name="TextBox 24"/>
                <p:cNvSpPr txBox="1"/>
                <p:nvPr/>
              </p:nvSpPr>
              <p:spPr>
                <a:xfrm>
                  <a:off x="6401781" y="3743454"/>
                  <a:ext cx="497861" cy="6603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 kern="0" dirty="0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6</a:t>
                  </a:r>
                  <a:endParaRPr lang="th-TH" sz="2400" b="1" kern="0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cxnSp>
            <p:nvCxnSpPr>
              <p:cNvPr id="14" name="ลูกศรเชื่อมต่อแบบตรง 13"/>
              <p:cNvCxnSpPr/>
              <p:nvPr/>
            </p:nvCxnSpPr>
            <p:spPr>
              <a:xfrm>
                <a:off x="5607702" y="3965336"/>
                <a:ext cx="892546" cy="10969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triangl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5" name="TextBox 13"/>
              <p:cNvSpPr txBox="1"/>
              <p:nvPr/>
            </p:nvSpPr>
            <p:spPr>
              <a:xfrm>
                <a:off x="7847825" y="1862142"/>
                <a:ext cx="1251274" cy="490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th-TH" sz="2000" b="1" kern="0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บอกต่อ</a:t>
                </a:r>
              </a:p>
            </p:txBody>
          </p:sp>
          <p:cxnSp>
            <p:nvCxnSpPr>
              <p:cNvPr id="16" name="ลูกศรเชื่อมต่อแบบตรง 15"/>
              <p:cNvCxnSpPr/>
              <p:nvPr/>
            </p:nvCxnSpPr>
            <p:spPr>
              <a:xfrm>
                <a:off x="6199969" y="2125908"/>
                <a:ext cx="1591624" cy="6958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triangl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  <p:sp>
            <p:nvSpPr>
              <p:cNvPr id="17" name="TextBox 15"/>
              <p:cNvSpPr txBox="1"/>
              <p:nvPr/>
            </p:nvSpPr>
            <p:spPr>
              <a:xfrm>
                <a:off x="4028887" y="5540286"/>
                <a:ext cx="1402545" cy="490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th-TH" sz="2000" b="1" kern="0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ตัดสินใจ</a:t>
                </a:r>
              </a:p>
            </p:txBody>
          </p:sp>
          <p:sp>
            <p:nvSpPr>
              <p:cNvPr id="18" name="TextBox 16"/>
              <p:cNvSpPr txBox="1"/>
              <p:nvPr/>
            </p:nvSpPr>
            <p:spPr>
              <a:xfrm>
                <a:off x="1220440" y="3163634"/>
                <a:ext cx="1053460" cy="490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th-TH" sz="2000" b="1" kern="0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เข้าใจ</a:t>
                </a:r>
              </a:p>
            </p:txBody>
          </p:sp>
          <p:cxnSp>
            <p:nvCxnSpPr>
              <p:cNvPr id="19" name="ลูกศรเชื่อมต่อแบบตรง 18"/>
              <p:cNvCxnSpPr/>
              <p:nvPr/>
            </p:nvCxnSpPr>
            <p:spPr>
              <a:xfrm flipH="1">
                <a:off x="2227540" y="3430175"/>
                <a:ext cx="859534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0" name="TextBox 18"/>
              <p:cNvSpPr txBox="1"/>
              <p:nvPr/>
            </p:nvSpPr>
            <p:spPr>
              <a:xfrm>
                <a:off x="153639" y="4199703"/>
                <a:ext cx="2422649" cy="868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th-TH" sz="2000" b="1" kern="0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โต้ตอบ ซักถาม </a:t>
                </a:r>
              </a:p>
              <a:p>
                <a:pPr algn="ctr">
                  <a:defRPr/>
                </a:pPr>
                <a:r>
                  <a:rPr lang="th-TH" sz="2000" b="1" kern="0" dirty="0">
                    <a:solidFill>
                      <a:prstClr val="black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แลกเปลี่ยน</a:t>
                </a:r>
              </a:p>
            </p:txBody>
          </p:sp>
          <p:cxnSp>
            <p:nvCxnSpPr>
              <p:cNvPr id="21" name="ลูกศรเชื่อมต่อแบบตรง 20"/>
              <p:cNvCxnSpPr/>
              <p:nvPr/>
            </p:nvCxnSpPr>
            <p:spPr>
              <a:xfrm flipH="1">
                <a:off x="2435063" y="4479260"/>
                <a:ext cx="940869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22" name="ลูกศรเชื่อมต่อแบบตรง 21"/>
              <p:cNvCxnSpPr/>
              <p:nvPr/>
            </p:nvCxnSpPr>
            <p:spPr>
              <a:xfrm>
                <a:off x="3340856" y="2383208"/>
                <a:ext cx="576411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23" name="ลูกศรเชื่อมต่อแบบตรง 22"/>
              <p:cNvCxnSpPr/>
              <p:nvPr/>
            </p:nvCxnSpPr>
            <p:spPr>
              <a:xfrm>
                <a:off x="2091190" y="2427898"/>
                <a:ext cx="53483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45" name="TextBox 16"/>
            <p:cNvSpPr txBox="1"/>
            <p:nvPr/>
          </p:nvSpPr>
          <p:spPr>
            <a:xfrm>
              <a:off x="1789830" y="2447518"/>
              <a:ext cx="9311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th-TH" sz="2000" b="1" kern="0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เข้าถึง</a:t>
              </a:r>
            </a:p>
          </p:txBody>
        </p:sp>
      </p:grpSp>
      <p:sp>
        <p:nvSpPr>
          <p:cNvPr id="46" name="กล่องข้อความ 45"/>
          <p:cNvSpPr txBox="1"/>
          <p:nvPr/>
        </p:nvSpPr>
        <p:spPr>
          <a:xfrm>
            <a:off x="3689537" y="5918775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Calibri"/>
                <a:cs typeface="Cordia New" panose="020B0304020202020204" pitchFamily="34" charset="-34"/>
              </a:rPr>
              <a:t>เป้าหมายการพัฒนา คือ ข้อใด</a:t>
            </a:r>
          </a:p>
        </p:txBody>
      </p:sp>
      <p:pic>
        <p:nvPicPr>
          <p:cNvPr id="49" name="Picture 4" descr="Untitled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873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สี่เหลี่ยมผืนผ้า 44"/>
          <p:cNvSpPr/>
          <p:nvPr/>
        </p:nvSpPr>
        <p:spPr>
          <a:xfrm>
            <a:off x="1524000" y="0"/>
            <a:ext cx="9144000" cy="6429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 err="1">
                <a:solidFill>
                  <a:prstClr val="white"/>
                </a:solidFill>
                <a:latin typeface="Calibri"/>
              </a:rPr>
              <a:t>ly</a:t>
            </a:r>
            <a:endParaRPr lang="th-TH" sz="2800" dirty="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1738282" y="571480"/>
            <a:ext cx="8715436" cy="5214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h-TH" sz="28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grpSp>
        <p:nvGrpSpPr>
          <p:cNvPr id="2" name="กลุ่ม 3"/>
          <p:cNvGrpSpPr/>
          <p:nvPr/>
        </p:nvGrpSpPr>
        <p:grpSpPr>
          <a:xfrm>
            <a:off x="1738282" y="857233"/>
            <a:ext cx="8518354" cy="4857785"/>
            <a:chOff x="363728" y="1626198"/>
            <a:chExt cx="8518354" cy="4857785"/>
          </a:xfrm>
        </p:grpSpPr>
        <p:grpSp>
          <p:nvGrpSpPr>
            <p:cNvPr id="3" name="กลุ่ม 27"/>
            <p:cNvGrpSpPr/>
            <p:nvPr/>
          </p:nvGrpSpPr>
          <p:grpSpPr>
            <a:xfrm>
              <a:off x="1472810" y="1626198"/>
              <a:ext cx="6051048" cy="4857785"/>
              <a:chOff x="-3167511" y="1850110"/>
              <a:chExt cx="8018501" cy="6588125"/>
            </a:xfrm>
          </p:grpSpPr>
          <p:grpSp>
            <p:nvGrpSpPr>
              <p:cNvPr id="4" name="กลุ่ม 26"/>
              <p:cNvGrpSpPr/>
              <p:nvPr/>
            </p:nvGrpSpPr>
            <p:grpSpPr>
              <a:xfrm>
                <a:off x="-3167511" y="1911591"/>
                <a:ext cx="7793035" cy="6526644"/>
                <a:chOff x="-3167511" y="1911591"/>
                <a:chExt cx="7793035" cy="6526644"/>
              </a:xfrm>
            </p:grpSpPr>
            <p:pic>
              <p:nvPicPr>
                <p:cNvPr id="38" name="รูปภาพ 5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0637" r="44397"/>
                <a:stretch/>
              </p:blipFill>
              <p:spPr>
                <a:xfrm>
                  <a:off x="-3167511" y="3156870"/>
                  <a:ext cx="7793035" cy="5281365"/>
                </a:xfrm>
                <a:prstGeom prst="rect">
                  <a:avLst/>
                </a:prstGeom>
              </p:spPr>
            </p:pic>
            <p:grpSp>
              <p:nvGrpSpPr>
                <p:cNvPr id="5" name="กลุ่ม 19"/>
                <p:cNvGrpSpPr/>
                <p:nvPr/>
              </p:nvGrpSpPr>
              <p:grpSpPr>
                <a:xfrm>
                  <a:off x="-2746091" y="2377511"/>
                  <a:ext cx="2766912" cy="1175930"/>
                  <a:chOff x="-2673902" y="2377511"/>
                  <a:chExt cx="2766912" cy="1175930"/>
                </a:xfrm>
              </p:grpSpPr>
              <p:sp>
                <p:nvSpPr>
                  <p:cNvPr id="42" name="สี่เหลี่ยมผืนผ้า 14"/>
                  <p:cNvSpPr/>
                  <p:nvPr/>
                </p:nvSpPr>
                <p:spPr>
                  <a:xfrm rot="21084086">
                    <a:off x="-2673902" y="2415164"/>
                    <a:ext cx="2545825" cy="956470"/>
                  </a:xfrm>
                  <a:custGeom>
                    <a:avLst/>
                    <a:gdLst>
                      <a:gd name="connsiteX0" fmla="*/ 0 w 2545825"/>
                      <a:gd name="connsiteY0" fmla="*/ 0 h 956470"/>
                      <a:gd name="connsiteX1" fmla="*/ 2545825 w 2545825"/>
                      <a:gd name="connsiteY1" fmla="*/ 0 h 956470"/>
                      <a:gd name="connsiteX2" fmla="*/ 2545825 w 2545825"/>
                      <a:gd name="connsiteY2" fmla="*/ 956470 h 956470"/>
                      <a:gd name="connsiteX3" fmla="*/ 0 w 2545825"/>
                      <a:gd name="connsiteY3" fmla="*/ 956470 h 956470"/>
                      <a:gd name="connsiteX4" fmla="*/ 0 w 2545825"/>
                      <a:gd name="connsiteY4" fmla="*/ 0 h 956470"/>
                      <a:gd name="connsiteX0" fmla="*/ 296304 w 2545825"/>
                      <a:gd name="connsiteY0" fmla="*/ 0 h 984677"/>
                      <a:gd name="connsiteX1" fmla="*/ 2545825 w 2545825"/>
                      <a:gd name="connsiteY1" fmla="*/ 28207 h 984677"/>
                      <a:gd name="connsiteX2" fmla="*/ 2545825 w 2545825"/>
                      <a:gd name="connsiteY2" fmla="*/ 984677 h 984677"/>
                      <a:gd name="connsiteX3" fmla="*/ 0 w 2545825"/>
                      <a:gd name="connsiteY3" fmla="*/ 984677 h 984677"/>
                      <a:gd name="connsiteX4" fmla="*/ 296304 w 2545825"/>
                      <a:gd name="connsiteY4" fmla="*/ 0 h 984677"/>
                      <a:gd name="connsiteX0" fmla="*/ 384280 w 2545825"/>
                      <a:gd name="connsiteY0" fmla="*/ 33769 h 956470"/>
                      <a:gd name="connsiteX1" fmla="*/ 2545825 w 2545825"/>
                      <a:gd name="connsiteY1" fmla="*/ 0 h 956470"/>
                      <a:gd name="connsiteX2" fmla="*/ 2545825 w 2545825"/>
                      <a:gd name="connsiteY2" fmla="*/ 956470 h 956470"/>
                      <a:gd name="connsiteX3" fmla="*/ 0 w 2545825"/>
                      <a:gd name="connsiteY3" fmla="*/ 956470 h 956470"/>
                      <a:gd name="connsiteX4" fmla="*/ 384280 w 2545825"/>
                      <a:gd name="connsiteY4" fmla="*/ 33769 h 956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5825" h="956470">
                        <a:moveTo>
                          <a:pt x="384280" y="33769"/>
                        </a:moveTo>
                        <a:lnTo>
                          <a:pt x="2545825" y="0"/>
                        </a:lnTo>
                        <a:lnTo>
                          <a:pt x="2545825" y="956470"/>
                        </a:lnTo>
                        <a:lnTo>
                          <a:pt x="0" y="956470"/>
                        </a:lnTo>
                        <a:lnTo>
                          <a:pt x="384280" y="33769"/>
                        </a:lnTo>
                        <a:close/>
                      </a:path>
                    </a:pathLst>
                  </a:custGeom>
                  <a:solidFill>
                    <a:srgbClr val="FFD2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th-TH" sz="2800">
                      <a:solidFill>
                        <a:prstClr val="white"/>
                      </a:solidFill>
                      <a:latin typeface="Calibri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43" name="สี่เหลี่ยมผืนผ้า 16"/>
                  <p:cNvSpPr/>
                  <p:nvPr/>
                </p:nvSpPr>
                <p:spPr>
                  <a:xfrm rot="20567533">
                    <a:off x="-2037140" y="2377511"/>
                    <a:ext cx="2130150" cy="1175930"/>
                  </a:xfrm>
                  <a:custGeom>
                    <a:avLst/>
                    <a:gdLst>
                      <a:gd name="connsiteX0" fmla="*/ 0 w 2079929"/>
                      <a:gd name="connsiteY0" fmla="*/ 0 h 956470"/>
                      <a:gd name="connsiteX1" fmla="*/ 2079929 w 2079929"/>
                      <a:gd name="connsiteY1" fmla="*/ 0 h 956470"/>
                      <a:gd name="connsiteX2" fmla="*/ 2079929 w 2079929"/>
                      <a:gd name="connsiteY2" fmla="*/ 956470 h 956470"/>
                      <a:gd name="connsiteX3" fmla="*/ 0 w 2079929"/>
                      <a:gd name="connsiteY3" fmla="*/ 956470 h 956470"/>
                      <a:gd name="connsiteX4" fmla="*/ 0 w 2079929"/>
                      <a:gd name="connsiteY4" fmla="*/ 0 h 956470"/>
                      <a:gd name="connsiteX0" fmla="*/ 0 w 2440416"/>
                      <a:gd name="connsiteY0" fmla="*/ 0 h 956470"/>
                      <a:gd name="connsiteX1" fmla="*/ 2440416 w 2440416"/>
                      <a:gd name="connsiteY1" fmla="*/ 30173 h 956470"/>
                      <a:gd name="connsiteX2" fmla="*/ 2079929 w 2440416"/>
                      <a:gd name="connsiteY2" fmla="*/ 956470 h 956470"/>
                      <a:gd name="connsiteX3" fmla="*/ 0 w 2440416"/>
                      <a:gd name="connsiteY3" fmla="*/ 956470 h 956470"/>
                      <a:gd name="connsiteX4" fmla="*/ 0 w 2440416"/>
                      <a:gd name="connsiteY4" fmla="*/ 0 h 956470"/>
                      <a:gd name="connsiteX0" fmla="*/ 26083 w 2466499"/>
                      <a:gd name="connsiteY0" fmla="*/ 0 h 956470"/>
                      <a:gd name="connsiteX1" fmla="*/ 2466499 w 2466499"/>
                      <a:gd name="connsiteY1" fmla="*/ 30173 h 956470"/>
                      <a:gd name="connsiteX2" fmla="*/ 2106012 w 2466499"/>
                      <a:gd name="connsiteY2" fmla="*/ 956470 h 956470"/>
                      <a:gd name="connsiteX3" fmla="*/ 0 w 2466499"/>
                      <a:gd name="connsiteY3" fmla="*/ 686715 h 956470"/>
                      <a:gd name="connsiteX4" fmla="*/ 26083 w 2466499"/>
                      <a:gd name="connsiteY4" fmla="*/ 0 h 956470"/>
                      <a:gd name="connsiteX0" fmla="*/ 202670 w 2643086"/>
                      <a:gd name="connsiteY0" fmla="*/ 0 h 956470"/>
                      <a:gd name="connsiteX1" fmla="*/ 2643086 w 2643086"/>
                      <a:gd name="connsiteY1" fmla="*/ 30173 h 956470"/>
                      <a:gd name="connsiteX2" fmla="*/ 2282599 w 2643086"/>
                      <a:gd name="connsiteY2" fmla="*/ 956470 h 956470"/>
                      <a:gd name="connsiteX3" fmla="*/ 0 w 2643086"/>
                      <a:gd name="connsiteY3" fmla="*/ 611309 h 956470"/>
                      <a:gd name="connsiteX4" fmla="*/ 202670 w 2643086"/>
                      <a:gd name="connsiteY4" fmla="*/ 0 h 956470"/>
                      <a:gd name="connsiteX0" fmla="*/ 202670 w 2522738"/>
                      <a:gd name="connsiteY0" fmla="*/ 0 h 956470"/>
                      <a:gd name="connsiteX1" fmla="*/ 2522739 w 2522738"/>
                      <a:gd name="connsiteY1" fmla="*/ 96460 h 956470"/>
                      <a:gd name="connsiteX2" fmla="*/ 2282599 w 2522738"/>
                      <a:gd name="connsiteY2" fmla="*/ 956470 h 956470"/>
                      <a:gd name="connsiteX3" fmla="*/ 0 w 2522738"/>
                      <a:gd name="connsiteY3" fmla="*/ 611309 h 956470"/>
                      <a:gd name="connsiteX4" fmla="*/ 202670 w 2522738"/>
                      <a:gd name="connsiteY4" fmla="*/ 0 h 956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2738" h="956470">
                        <a:moveTo>
                          <a:pt x="202670" y="0"/>
                        </a:moveTo>
                        <a:lnTo>
                          <a:pt x="2522739" y="96460"/>
                        </a:lnTo>
                        <a:lnTo>
                          <a:pt x="2282599" y="956470"/>
                        </a:lnTo>
                        <a:lnTo>
                          <a:pt x="0" y="611309"/>
                        </a:lnTo>
                        <a:lnTo>
                          <a:pt x="202670" y="0"/>
                        </a:lnTo>
                        <a:close/>
                      </a:path>
                    </a:pathLst>
                  </a:custGeom>
                  <a:solidFill>
                    <a:srgbClr val="FFD24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th-TH" sz="2800">
                      <a:solidFill>
                        <a:prstClr val="white"/>
                      </a:solidFill>
                      <a:latin typeface="Calibri"/>
                      <a:cs typeface="Cordia New" panose="020B0304020202020204" pitchFamily="34" charset="-34"/>
                    </a:endParaRPr>
                  </a:p>
                </p:txBody>
              </p:sp>
            </p:grpSp>
            <p:sp>
              <p:nvSpPr>
                <p:cNvPr id="40" name="สี่เหลี่ยมผืนผ้า 14"/>
                <p:cNvSpPr/>
                <p:nvPr/>
              </p:nvSpPr>
              <p:spPr>
                <a:xfrm rot="21084086">
                  <a:off x="1385287" y="2066862"/>
                  <a:ext cx="2511692" cy="1366298"/>
                </a:xfrm>
                <a:custGeom>
                  <a:avLst/>
                  <a:gdLst>
                    <a:gd name="connsiteX0" fmla="*/ 0 w 2545825"/>
                    <a:gd name="connsiteY0" fmla="*/ 0 h 956470"/>
                    <a:gd name="connsiteX1" fmla="*/ 2545825 w 2545825"/>
                    <a:gd name="connsiteY1" fmla="*/ 0 h 956470"/>
                    <a:gd name="connsiteX2" fmla="*/ 2545825 w 2545825"/>
                    <a:gd name="connsiteY2" fmla="*/ 956470 h 956470"/>
                    <a:gd name="connsiteX3" fmla="*/ 0 w 2545825"/>
                    <a:gd name="connsiteY3" fmla="*/ 956470 h 956470"/>
                    <a:gd name="connsiteX4" fmla="*/ 0 w 2545825"/>
                    <a:gd name="connsiteY4" fmla="*/ 0 h 956470"/>
                    <a:gd name="connsiteX0" fmla="*/ 296304 w 2545825"/>
                    <a:gd name="connsiteY0" fmla="*/ 0 h 984677"/>
                    <a:gd name="connsiteX1" fmla="*/ 2545825 w 2545825"/>
                    <a:gd name="connsiteY1" fmla="*/ 28207 h 984677"/>
                    <a:gd name="connsiteX2" fmla="*/ 2545825 w 2545825"/>
                    <a:gd name="connsiteY2" fmla="*/ 984677 h 984677"/>
                    <a:gd name="connsiteX3" fmla="*/ 0 w 2545825"/>
                    <a:gd name="connsiteY3" fmla="*/ 984677 h 984677"/>
                    <a:gd name="connsiteX4" fmla="*/ 296304 w 2545825"/>
                    <a:gd name="connsiteY4" fmla="*/ 0 h 984677"/>
                    <a:gd name="connsiteX0" fmla="*/ 384280 w 2545825"/>
                    <a:gd name="connsiteY0" fmla="*/ 33769 h 956470"/>
                    <a:gd name="connsiteX1" fmla="*/ 2545825 w 2545825"/>
                    <a:gd name="connsiteY1" fmla="*/ 0 h 956470"/>
                    <a:gd name="connsiteX2" fmla="*/ 2545825 w 2545825"/>
                    <a:gd name="connsiteY2" fmla="*/ 956470 h 956470"/>
                    <a:gd name="connsiteX3" fmla="*/ 0 w 2545825"/>
                    <a:gd name="connsiteY3" fmla="*/ 956470 h 956470"/>
                    <a:gd name="connsiteX4" fmla="*/ 384280 w 2545825"/>
                    <a:gd name="connsiteY4" fmla="*/ 33769 h 956470"/>
                    <a:gd name="connsiteX0" fmla="*/ 722121 w 2545825"/>
                    <a:gd name="connsiteY0" fmla="*/ 87735 h 956470"/>
                    <a:gd name="connsiteX1" fmla="*/ 2545825 w 2545825"/>
                    <a:gd name="connsiteY1" fmla="*/ 0 h 956470"/>
                    <a:gd name="connsiteX2" fmla="*/ 2545825 w 2545825"/>
                    <a:gd name="connsiteY2" fmla="*/ 956470 h 956470"/>
                    <a:gd name="connsiteX3" fmla="*/ 0 w 2545825"/>
                    <a:gd name="connsiteY3" fmla="*/ 956470 h 956470"/>
                    <a:gd name="connsiteX4" fmla="*/ 722121 w 2545825"/>
                    <a:gd name="connsiteY4" fmla="*/ 87735 h 956470"/>
                    <a:gd name="connsiteX0" fmla="*/ 645108 w 2468812"/>
                    <a:gd name="connsiteY0" fmla="*/ 87735 h 956470"/>
                    <a:gd name="connsiteX1" fmla="*/ 2468812 w 2468812"/>
                    <a:gd name="connsiteY1" fmla="*/ 0 h 956470"/>
                    <a:gd name="connsiteX2" fmla="*/ 2468812 w 2468812"/>
                    <a:gd name="connsiteY2" fmla="*/ 956470 h 956470"/>
                    <a:gd name="connsiteX3" fmla="*/ 0 w 2468812"/>
                    <a:gd name="connsiteY3" fmla="*/ 656200 h 956470"/>
                    <a:gd name="connsiteX4" fmla="*/ 645108 w 2468812"/>
                    <a:gd name="connsiteY4" fmla="*/ 87735 h 956470"/>
                    <a:gd name="connsiteX0" fmla="*/ 680651 w 2504355"/>
                    <a:gd name="connsiteY0" fmla="*/ 87735 h 956470"/>
                    <a:gd name="connsiteX1" fmla="*/ 2504355 w 2504355"/>
                    <a:gd name="connsiteY1" fmla="*/ 0 h 956470"/>
                    <a:gd name="connsiteX2" fmla="*/ 2504355 w 2504355"/>
                    <a:gd name="connsiteY2" fmla="*/ 956470 h 956470"/>
                    <a:gd name="connsiteX3" fmla="*/ 0 w 2504355"/>
                    <a:gd name="connsiteY3" fmla="*/ 813221 h 956470"/>
                    <a:gd name="connsiteX4" fmla="*/ 680651 w 2504355"/>
                    <a:gd name="connsiteY4" fmla="*/ 87735 h 956470"/>
                    <a:gd name="connsiteX0" fmla="*/ 680651 w 2543450"/>
                    <a:gd name="connsiteY0" fmla="*/ 87735 h 813221"/>
                    <a:gd name="connsiteX1" fmla="*/ 2504355 w 2543450"/>
                    <a:gd name="connsiteY1" fmla="*/ 0 h 813221"/>
                    <a:gd name="connsiteX2" fmla="*/ 2543450 w 2543450"/>
                    <a:gd name="connsiteY2" fmla="*/ 783746 h 813221"/>
                    <a:gd name="connsiteX3" fmla="*/ 0 w 2543450"/>
                    <a:gd name="connsiteY3" fmla="*/ 813221 h 813221"/>
                    <a:gd name="connsiteX4" fmla="*/ 680651 w 2543450"/>
                    <a:gd name="connsiteY4" fmla="*/ 87735 h 813221"/>
                    <a:gd name="connsiteX0" fmla="*/ 680651 w 2543450"/>
                    <a:gd name="connsiteY0" fmla="*/ 87735 h 901722"/>
                    <a:gd name="connsiteX1" fmla="*/ 2504355 w 2543450"/>
                    <a:gd name="connsiteY1" fmla="*/ 0 h 901722"/>
                    <a:gd name="connsiteX2" fmla="*/ 2543450 w 2543450"/>
                    <a:gd name="connsiteY2" fmla="*/ 783746 h 901722"/>
                    <a:gd name="connsiteX3" fmla="*/ 0 w 2543450"/>
                    <a:gd name="connsiteY3" fmla="*/ 813221 h 901722"/>
                    <a:gd name="connsiteX4" fmla="*/ 680651 w 2543450"/>
                    <a:gd name="connsiteY4" fmla="*/ 87735 h 901722"/>
                    <a:gd name="connsiteX0" fmla="*/ 651410 w 2514209"/>
                    <a:gd name="connsiteY0" fmla="*/ 87735 h 931606"/>
                    <a:gd name="connsiteX1" fmla="*/ 2475114 w 2514209"/>
                    <a:gd name="connsiteY1" fmla="*/ 0 h 931606"/>
                    <a:gd name="connsiteX2" fmla="*/ 2514209 w 2514209"/>
                    <a:gd name="connsiteY2" fmla="*/ 783746 h 931606"/>
                    <a:gd name="connsiteX3" fmla="*/ 0 w 2514209"/>
                    <a:gd name="connsiteY3" fmla="*/ 896481 h 931606"/>
                    <a:gd name="connsiteX4" fmla="*/ 651410 w 2514209"/>
                    <a:gd name="connsiteY4" fmla="*/ 87735 h 931606"/>
                    <a:gd name="connsiteX0" fmla="*/ 651410 w 2481414"/>
                    <a:gd name="connsiteY0" fmla="*/ 87735 h 901699"/>
                    <a:gd name="connsiteX1" fmla="*/ 2475114 w 2481414"/>
                    <a:gd name="connsiteY1" fmla="*/ 0 h 901699"/>
                    <a:gd name="connsiteX2" fmla="*/ 2481414 w 2481414"/>
                    <a:gd name="connsiteY2" fmla="*/ 716189 h 901699"/>
                    <a:gd name="connsiteX3" fmla="*/ 0 w 2481414"/>
                    <a:gd name="connsiteY3" fmla="*/ 896481 h 901699"/>
                    <a:gd name="connsiteX4" fmla="*/ 651410 w 2481414"/>
                    <a:gd name="connsiteY4" fmla="*/ 87735 h 901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81414" h="901699">
                      <a:moveTo>
                        <a:pt x="651410" y="87735"/>
                      </a:moveTo>
                      <a:lnTo>
                        <a:pt x="2475114" y="0"/>
                      </a:lnTo>
                      <a:lnTo>
                        <a:pt x="2481414" y="716189"/>
                      </a:lnTo>
                      <a:cubicBezTo>
                        <a:pt x="1650799" y="968670"/>
                        <a:pt x="847817" y="886656"/>
                        <a:pt x="0" y="896481"/>
                      </a:cubicBezTo>
                      <a:lnTo>
                        <a:pt x="651410" y="87735"/>
                      </a:lnTo>
                      <a:close/>
                    </a:path>
                  </a:pathLst>
                </a:custGeom>
                <a:solidFill>
                  <a:srgbClr val="FFD2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th-TH" sz="2800">
                    <a:solidFill>
                      <a:prstClr val="white"/>
                    </a:solidFill>
                    <a:latin typeface="Calibri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41" name="สี่เหลี่ยมผืนผ้า 16"/>
                <p:cNvSpPr/>
                <p:nvPr/>
              </p:nvSpPr>
              <p:spPr>
                <a:xfrm rot="20567533">
                  <a:off x="2644353" y="1911591"/>
                  <a:ext cx="1631613" cy="1430140"/>
                </a:xfrm>
                <a:custGeom>
                  <a:avLst/>
                  <a:gdLst>
                    <a:gd name="connsiteX0" fmla="*/ 0 w 2079929"/>
                    <a:gd name="connsiteY0" fmla="*/ 0 h 956470"/>
                    <a:gd name="connsiteX1" fmla="*/ 2079929 w 2079929"/>
                    <a:gd name="connsiteY1" fmla="*/ 0 h 956470"/>
                    <a:gd name="connsiteX2" fmla="*/ 2079929 w 2079929"/>
                    <a:gd name="connsiteY2" fmla="*/ 956470 h 956470"/>
                    <a:gd name="connsiteX3" fmla="*/ 0 w 2079929"/>
                    <a:gd name="connsiteY3" fmla="*/ 956470 h 956470"/>
                    <a:gd name="connsiteX4" fmla="*/ 0 w 2079929"/>
                    <a:gd name="connsiteY4" fmla="*/ 0 h 956470"/>
                    <a:gd name="connsiteX0" fmla="*/ 0 w 2440416"/>
                    <a:gd name="connsiteY0" fmla="*/ 0 h 956470"/>
                    <a:gd name="connsiteX1" fmla="*/ 2440416 w 2440416"/>
                    <a:gd name="connsiteY1" fmla="*/ 30173 h 956470"/>
                    <a:gd name="connsiteX2" fmla="*/ 2079929 w 2440416"/>
                    <a:gd name="connsiteY2" fmla="*/ 956470 h 956470"/>
                    <a:gd name="connsiteX3" fmla="*/ 0 w 2440416"/>
                    <a:gd name="connsiteY3" fmla="*/ 956470 h 956470"/>
                    <a:gd name="connsiteX4" fmla="*/ 0 w 2440416"/>
                    <a:gd name="connsiteY4" fmla="*/ 0 h 956470"/>
                    <a:gd name="connsiteX0" fmla="*/ 26083 w 2466499"/>
                    <a:gd name="connsiteY0" fmla="*/ 0 h 956470"/>
                    <a:gd name="connsiteX1" fmla="*/ 2466499 w 2466499"/>
                    <a:gd name="connsiteY1" fmla="*/ 30173 h 956470"/>
                    <a:gd name="connsiteX2" fmla="*/ 2106012 w 2466499"/>
                    <a:gd name="connsiteY2" fmla="*/ 956470 h 956470"/>
                    <a:gd name="connsiteX3" fmla="*/ 0 w 2466499"/>
                    <a:gd name="connsiteY3" fmla="*/ 686715 h 956470"/>
                    <a:gd name="connsiteX4" fmla="*/ 26083 w 2466499"/>
                    <a:gd name="connsiteY4" fmla="*/ 0 h 956470"/>
                    <a:gd name="connsiteX0" fmla="*/ 202670 w 2643086"/>
                    <a:gd name="connsiteY0" fmla="*/ 0 h 956470"/>
                    <a:gd name="connsiteX1" fmla="*/ 2643086 w 2643086"/>
                    <a:gd name="connsiteY1" fmla="*/ 30173 h 956470"/>
                    <a:gd name="connsiteX2" fmla="*/ 2282599 w 2643086"/>
                    <a:gd name="connsiteY2" fmla="*/ 956470 h 956470"/>
                    <a:gd name="connsiteX3" fmla="*/ 0 w 2643086"/>
                    <a:gd name="connsiteY3" fmla="*/ 611309 h 956470"/>
                    <a:gd name="connsiteX4" fmla="*/ 202670 w 2643086"/>
                    <a:gd name="connsiteY4" fmla="*/ 0 h 956470"/>
                    <a:gd name="connsiteX0" fmla="*/ 202670 w 2643086"/>
                    <a:gd name="connsiteY0" fmla="*/ 0 h 836430"/>
                    <a:gd name="connsiteX1" fmla="*/ 2643086 w 2643086"/>
                    <a:gd name="connsiteY1" fmla="*/ 30173 h 836430"/>
                    <a:gd name="connsiteX2" fmla="*/ 2263148 w 2643086"/>
                    <a:gd name="connsiteY2" fmla="*/ 836430 h 836430"/>
                    <a:gd name="connsiteX3" fmla="*/ 0 w 2643086"/>
                    <a:gd name="connsiteY3" fmla="*/ 611309 h 836430"/>
                    <a:gd name="connsiteX4" fmla="*/ 202670 w 2643086"/>
                    <a:gd name="connsiteY4" fmla="*/ 0 h 836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3086" h="836430">
                      <a:moveTo>
                        <a:pt x="202670" y="0"/>
                      </a:moveTo>
                      <a:lnTo>
                        <a:pt x="2643086" y="30173"/>
                      </a:lnTo>
                      <a:lnTo>
                        <a:pt x="2263148" y="836430"/>
                      </a:lnTo>
                      <a:lnTo>
                        <a:pt x="0" y="611309"/>
                      </a:lnTo>
                      <a:lnTo>
                        <a:pt x="202670" y="0"/>
                      </a:lnTo>
                      <a:close/>
                    </a:path>
                  </a:pathLst>
                </a:custGeom>
                <a:solidFill>
                  <a:srgbClr val="FFD2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th-TH" sz="2800">
                    <a:solidFill>
                      <a:prstClr val="white"/>
                    </a:solidFill>
                    <a:latin typeface="Calibri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37" name="สี่เหลี่ยมผืนผ้า 16"/>
              <p:cNvSpPr/>
              <p:nvPr/>
            </p:nvSpPr>
            <p:spPr>
              <a:xfrm rot="20567533">
                <a:off x="2551488" y="1850110"/>
                <a:ext cx="2299502" cy="1527831"/>
              </a:xfrm>
              <a:custGeom>
                <a:avLst/>
                <a:gdLst>
                  <a:gd name="connsiteX0" fmla="*/ 0 w 2079929"/>
                  <a:gd name="connsiteY0" fmla="*/ 0 h 956470"/>
                  <a:gd name="connsiteX1" fmla="*/ 2079929 w 2079929"/>
                  <a:gd name="connsiteY1" fmla="*/ 0 h 956470"/>
                  <a:gd name="connsiteX2" fmla="*/ 2079929 w 2079929"/>
                  <a:gd name="connsiteY2" fmla="*/ 956470 h 956470"/>
                  <a:gd name="connsiteX3" fmla="*/ 0 w 2079929"/>
                  <a:gd name="connsiteY3" fmla="*/ 956470 h 956470"/>
                  <a:gd name="connsiteX4" fmla="*/ 0 w 2079929"/>
                  <a:gd name="connsiteY4" fmla="*/ 0 h 956470"/>
                  <a:gd name="connsiteX0" fmla="*/ 0 w 2440416"/>
                  <a:gd name="connsiteY0" fmla="*/ 0 h 956470"/>
                  <a:gd name="connsiteX1" fmla="*/ 2440416 w 2440416"/>
                  <a:gd name="connsiteY1" fmla="*/ 30173 h 956470"/>
                  <a:gd name="connsiteX2" fmla="*/ 2079929 w 2440416"/>
                  <a:gd name="connsiteY2" fmla="*/ 956470 h 956470"/>
                  <a:gd name="connsiteX3" fmla="*/ 0 w 2440416"/>
                  <a:gd name="connsiteY3" fmla="*/ 956470 h 956470"/>
                  <a:gd name="connsiteX4" fmla="*/ 0 w 2440416"/>
                  <a:gd name="connsiteY4" fmla="*/ 0 h 956470"/>
                  <a:gd name="connsiteX0" fmla="*/ 26083 w 2466499"/>
                  <a:gd name="connsiteY0" fmla="*/ 0 h 956470"/>
                  <a:gd name="connsiteX1" fmla="*/ 2466499 w 2466499"/>
                  <a:gd name="connsiteY1" fmla="*/ 30173 h 956470"/>
                  <a:gd name="connsiteX2" fmla="*/ 2106012 w 2466499"/>
                  <a:gd name="connsiteY2" fmla="*/ 956470 h 956470"/>
                  <a:gd name="connsiteX3" fmla="*/ 0 w 2466499"/>
                  <a:gd name="connsiteY3" fmla="*/ 686715 h 956470"/>
                  <a:gd name="connsiteX4" fmla="*/ 26083 w 2466499"/>
                  <a:gd name="connsiteY4" fmla="*/ 0 h 956470"/>
                  <a:gd name="connsiteX0" fmla="*/ 202670 w 2643086"/>
                  <a:gd name="connsiteY0" fmla="*/ 0 h 956470"/>
                  <a:gd name="connsiteX1" fmla="*/ 2643086 w 2643086"/>
                  <a:gd name="connsiteY1" fmla="*/ 30173 h 956470"/>
                  <a:gd name="connsiteX2" fmla="*/ 2282599 w 2643086"/>
                  <a:gd name="connsiteY2" fmla="*/ 956470 h 956470"/>
                  <a:gd name="connsiteX3" fmla="*/ 0 w 2643086"/>
                  <a:gd name="connsiteY3" fmla="*/ 611309 h 956470"/>
                  <a:gd name="connsiteX4" fmla="*/ 202670 w 2643086"/>
                  <a:gd name="connsiteY4" fmla="*/ 0 h 956470"/>
                  <a:gd name="connsiteX0" fmla="*/ 139540 w 2579956"/>
                  <a:gd name="connsiteY0" fmla="*/ 0 h 956470"/>
                  <a:gd name="connsiteX1" fmla="*/ 2579956 w 2579956"/>
                  <a:gd name="connsiteY1" fmla="*/ 30173 h 956470"/>
                  <a:gd name="connsiteX2" fmla="*/ 2219469 w 2579956"/>
                  <a:gd name="connsiteY2" fmla="*/ 956470 h 956470"/>
                  <a:gd name="connsiteX3" fmla="*/ 1 w 2579956"/>
                  <a:gd name="connsiteY3" fmla="*/ 494980 h 956470"/>
                  <a:gd name="connsiteX4" fmla="*/ 139540 w 2579956"/>
                  <a:gd name="connsiteY4" fmla="*/ 0 h 956470"/>
                  <a:gd name="connsiteX0" fmla="*/ 108640 w 2549056"/>
                  <a:gd name="connsiteY0" fmla="*/ 0 h 956470"/>
                  <a:gd name="connsiteX1" fmla="*/ 2549056 w 2549056"/>
                  <a:gd name="connsiteY1" fmla="*/ 30173 h 956470"/>
                  <a:gd name="connsiteX2" fmla="*/ 2188569 w 2549056"/>
                  <a:gd name="connsiteY2" fmla="*/ 956470 h 956470"/>
                  <a:gd name="connsiteX3" fmla="*/ 0 w 2549056"/>
                  <a:gd name="connsiteY3" fmla="*/ 643863 h 956470"/>
                  <a:gd name="connsiteX4" fmla="*/ 108640 w 2549056"/>
                  <a:gd name="connsiteY4" fmla="*/ 0 h 956470"/>
                  <a:gd name="connsiteX0" fmla="*/ 108640 w 2549056"/>
                  <a:gd name="connsiteY0" fmla="*/ 0 h 903841"/>
                  <a:gd name="connsiteX1" fmla="*/ 2549056 w 2549056"/>
                  <a:gd name="connsiteY1" fmla="*/ 30173 h 903841"/>
                  <a:gd name="connsiteX2" fmla="*/ 2161283 w 2549056"/>
                  <a:gd name="connsiteY2" fmla="*/ 903841 h 903841"/>
                  <a:gd name="connsiteX3" fmla="*/ 0 w 2549056"/>
                  <a:gd name="connsiteY3" fmla="*/ 643863 h 903841"/>
                  <a:gd name="connsiteX4" fmla="*/ 108640 w 2549056"/>
                  <a:gd name="connsiteY4" fmla="*/ 0 h 903841"/>
                  <a:gd name="connsiteX0" fmla="*/ 108640 w 2549056"/>
                  <a:gd name="connsiteY0" fmla="*/ 0 h 966509"/>
                  <a:gd name="connsiteX1" fmla="*/ 2549056 w 2549056"/>
                  <a:gd name="connsiteY1" fmla="*/ 30173 h 966509"/>
                  <a:gd name="connsiteX2" fmla="*/ 2155198 w 2549056"/>
                  <a:gd name="connsiteY2" fmla="*/ 966509 h 966509"/>
                  <a:gd name="connsiteX3" fmla="*/ 0 w 2549056"/>
                  <a:gd name="connsiteY3" fmla="*/ 643863 h 966509"/>
                  <a:gd name="connsiteX4" fmla="*/ 108640 w 2549056"/>
                  <a:gd name="connsiteY4" fmla="*/ 0 h 966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9056" h="966509">
                    <a:moveTo>
                      <a:pt x="108640" y="0"/>
                    </a:moveTo>
                    <a:lnTo>
                      <a:pt x="2549056" y="30173"/>
                    </a:lnTo>
                    <a:lnTo>
                      <a:pt x="2155198" y="966509"/>
                    </a:lnTo>
                    <a:lnTo>
                      <a:pt x="0" y="643863"/>
                    </a:lnTo>
                    <a:lnTo>
                      <a:pt x="108640" y="0"/>
                    </a:lnTo>
                    <a:close/>
                  </a:path>
                </a:pathLst>
              </a:custGeom>
              <a:solidFill>
                <a:srgbClr val="FFD2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th-TH" sz="2800">
                  <a:solidFill>
                    <a:prstClr val="white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515056" y="3709369"/>
              <a:ext cx="21291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เปลี่ยนพฤติกรรม</a:t>
              </a:r>
            </a:p>
          </p:txBody>
        </p:sp>
        <p:grpSp>
          <p:nvGrpSpPr>
            <p:cNvPr id="7" name="กลุ่ม 6154"/>
            <p:cNvGrpSpPr/>
            <p:nvPr/>
          </p:nvGrpSpPr>
          <p:grpSpPr>
            <a:xfrm>
              <a:off x="2699730" y="2092481"/>
              <a:ext cx="570170" cy="494189"/>
              <a:chOff x="6300192" y="3717032"/>
              <a:chExt cx="617077" cy="576064"/>
            </a:xfrm>
          </p:grpSpPr>
          <p:sp>
            <p:nvSpPr>
              <p:cNvPr id="34" name="วงรี 33"/>
              <p:cNvSpPr/>
              <p:nvPr/>
            </p:nvSpPr>
            <p:spPr>
              <a:xfrm>
                <a:off x="6300192" y="3717032"/>
                <a:ext cx="617077" cy="57606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th-TH" sz="2400">
                  <a:solidFill>
                    <a:prstClr val="white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401782" y="3743454"/>
                <a:ext cx="411513" cy="538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1</a:t>
                </a:r>
                <a:endParaRPr lang="th-TH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8" name="กลุ่ม 46"/>
            <p:cNvGrpSpPr/>
            <p:nvPr/>
          </p:nvGrpSpPr>
          <p:grpSpPr>
            <a:xfrm>
              <a:off x="3080579" y="3071899"/>
              <a:ext cx="570170" cy="494189"/>
              <a:chOff x="6300192" y="3717032"/>
              <a:chExt cx="617077" cy="576064"/>
            </a:xfrm>
          </p:grpSpPr>
          <p:sp>
            <p:nvSpPr>
              <p:cNvPr id="32" name="วงรี 31"/>
              <p:cNvSpPr/>
              <p:nvPr/>
            </p:nvSpPr>
            <p:spPr>
              <a:xfrm>
                <a:off x="6300192" y="3717032"/>
                <a:ext cx="617077" cy="57606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th-TH" sz="2400">
                  <a:solidFill>
                    <a:prstClr val="white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401782" y="3743454"/>
                <a:ext cx="411513" cy="538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2</a:t>
                </a:r>
                <a:endParaRPr lang="th-TH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9" name="กลุ่ม 49"/>
            <p:cNvGrpSpPr/>
            <p:nvPr/>
          </p:nvGrpSpPr>
          <p:grpSpPr>
            <a:xfrm>
              <a:off x="3416493" y="4142158"/>
              <a:ext cx="570170" cy="494189"/>
              <a:chOff x="6300192" y="3717032"/>
              <a:chExt cx="617077" cy="576064"/>
            </a:xfrm>
          </p:grpSpPr>
          <p:sp>
            <p:nvSpPr>
              <p:cNvPr id="30" name="วงรี 29"/>
              <p:cNvSpPr/>
              <p:nvPr/>
            </p:nvSpPr>
            <p:spPr>
              <a:xfrm>
                <a:off x="6300192" y="3717032"/>
                <a:ext cx="617077" cy="57606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th-TH" sz="2400">
                  <a:solidFill>
                    <a:prstClr val="white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401782" y="3743454"/>
                <a:ext cx="411513" cy="538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3</a:t>
                </a:r>
                <a:endParaRPr lang="th-TH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10" name="กลุ่ม 52"/>
            <p:cNvGrpSpPr/>
            <p:nvPr/>
          </p:nvGrpSpPr>
          <p:grpSpPr>
            <a:xfrm>
              <a:off x="4247475" y="4986866"/>
              <a:ext cx="570170" cy="494189"/>
              <a:chOff x="6300192" y="3717032"/>
              <a:chExt cx="617077" cy="576064"/>
            </a:xfrm>
          </p:grpSpPr>
          <p:sp>
            <p:nvSpPr>
              <p:cNvPr id="28" name="วงรี 27"/>
              <p:cNvSpPr/>
              <p:nvPr/>
            </p:nvSpPr>
            <p:spPr>
              <a:xfrm>
                <a:off x="6300192" y="3717032"/>
                <a:ext cx="617077" cy="57606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th-TH" sz="2400">
                  <a:solidFill>
                    <a:prstClr val="white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401782" y="3743454"/>
                <a:ext cx="411513" cy="538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  <a:endParaRPr lang="th-TH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11" name="กลุ่ม 57"/>
            <p:cNvGrpSpPr/>
            <p:nvPr/>
          </p:nvGrpSpPr>
          <p:grpSpPr>
            <a:xfrm>
              <a:off x="5037532" y="3602590"/>
              <a:ext cx="570170" cy="494189"/>
              <a:chOff x="6300192" y="3717032"/>
              <a:chExt cx="617077" cy="576064"/>
            </a:xfrm>
          </p:grpSpPr>
          <p:sp>
            <p:nvSpPr>
              <p:cNvPr id="26" name="วงรี 25"/>
              <p:cNvSpPr/>
              <p:nvPr/>
            </p:nvSpPr>
            <p:spPr>
              <a:xfrm>
                <a:off x="6300192" y="3717032"/>
                <a:ext cx="617077" cy="57606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th-TH" sz="2400">
                  <a:solidFill>
                    <a:prstClr val="white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401782" y="3743454"/>
                <a:ext cx="411513" cy="538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</a:t>
                </a:r>
                <a:endParaRPr lang="th-TH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12" name="กลุ่ม 60"/>
            <p:cNvGrpSpPr/>
            <p:nvPr/>
          </p:nvGrpSpPr>
          <p:grpSpPr>
            <a:xfrm>
              <a:off x="5566758" y="1845386"/>
              <a:ext cx="570170" cy="494189"/>
              <a:chOff x="6300192" y="3717032"/>
              <a:chExt cx="617077" cy="576064"/>
            </a:xfrm>
          </p:grpSpPr>
          <p:sp>
            <p:nvSpPr>
              <p:cNvPr id="24" name="วงรี 23"/>
              <p:cNvSpPr/>
              <p:nvPr/>
            </p:nvSpPr>
            <p:spPr>
              <a:xfrm>
                <a:off x="6300192" y="3717032"/>
                <a:ext cx="617077" cy="576064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th-TH" sz="2400">
                  <a:solidFill>
                    <a:prstClr val="white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401782" y="3743454"/>
                <a:ext cx="411513" cy="538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6</a:t>
                </a:r>
                <a:endParaRPr lang="th-TH" sz="2400" b="1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cxnSp>
          <p:nvCxnSpPr>
            <p:cNvPr id="13" name="ลูกศรเชื่อมต่อแบบตรง 12"/>
            <p:cNvCxnSpPr/>
            <p:nvPr/>
          </p:nvCxnSpPr>
          <p:spPr>
            <a:xfrm>
              <a:off x="5607702" y="3965336"/>
              <a:ext cx="892546" cy="1096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847825" y="1862142"/>
              <a:ext cx="10342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บอกต่อ</a:t>
              </a:r>
            </a:p>
          </p:txBody>
        </p:sp>
        <p:cxnSp>
          <p:nvCxnSpPr>
            <p:cNvPr id="15" name="ลูกศรเชื่อมต่อแบบตรง 14"/>
            <p:cNvCxnSpPr/>
            <p:nvPr/>
          </p:nvCxnSpPr>
          <p:spPr>
            <a:xfrm>
              <a:off x="6199969" y="2125908"/>
              <a:ext cx="1591624" cy="695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028888" y="5540286"/>
              <a:ext cx="1159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ตัดสินใจ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20439" y="3163633"/>
              <a:ext cx="8707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เข้าใจ</a:t>
              </a:r>
            </a:p>
          </p:txBody>
        </p:sp>
        <p:cxnSp>
          <p:nvCxnSpPr>
            <p:cNvPr id="18" name="ลูกศรเชื่อมต่อแบบตรง 17"/>
            <p:cNvCxnSpPr/>
            <p:nvPr/>
          </p:nvCxnSpPr>
          <p:spPr>
            <a:xfrm flipH="1">
              <a:off x="2227540" y="3430175"/>
              <a:ext cx="85953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63728" y="4199703"/>
              <a:ext cx="20024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โต้ตอบ ซักถาม </a:t>
              </a:r>
            </a:p>
            <a:p>
              <a:pPr algn="ctr">
                <a:defRPr/>
              </a:pPr>
              <a:r>
                <a:rPr lang="th-TH" sz="2000" b="1" dirty="0">
                  <a:solidFill>
                    <a:prstClr val="black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แลกเปลี่ยน</a:t>
              </a:r>
            </a:p>
          </p:txBody>
        </p:sp>
        <p:cxnSp>
          <p:nvCxnSpPr>
            <p:cNvPr id="20" name="ลูกศรเชื่อมต่อแบบตรง 19"/>
            <p:cNvCxnSpPr/>
            <p:nvPr/>
          </p:nvCxnSpPr>
          <p:spPr>
            <a:xfrm flipH="1">
              <a:off x="2435063" y="4479260"/>
              <a:ext cx="94086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ลูกศรเชื่อมต่อแบบตรง 20"/>
            <p:cNvCxnSpPr/>
            <p:nvPr/>
          </p:nvCxnSpPr>
          <p:spPr>
            <a:xfrm>
              <a:off x="3340856" y="2383208"/>
              <a:ext cx="5764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ลูกศรเชื่อมต่อแบบตรง 21"/>
            <p:cNvCxnSpPr/>
            <p:nvPr/>
          </p:nvCxnSpPr>
          <p:spPr>
            <a:xfrm>
              <a:off x="2091190" y="2427898"/>
              <a:ext cx="53483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32"/>
            <p:cNvSpPr txBox="1">
              <a:spLocks noChangeArrowheads="1"/>
            </p:cNvSpPr>
            <p:nvPr/>
          </p:nvSpPr>
          <p:spPr bwMode="auto">
            <a:xfrm>
              <a:off x="363728" y="5363309"/>
              <a:ext cx="2622550" cy="754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itchFamily="34" charset="0"/>
                  <a:cs typeface="Angsana New" pitchFamily="18" charset="-34"/>
                </a:defRPr>
              </a:lvl9pPr>
            </a:lstStyle>
            <a:p>
              <a:pPr eaLnBrk="1" hangingPunct="1">
                <a:defRPr/>
              </a:pPr>
              <a:r>
                <a:rPr lang="en-US" sz="1400" b="1" i="1" dirty="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By </a:t>
              </a:r>
              <a:r>
                <a:rPr lang="th-TH" sz="1400" b="1" i="1" dirty="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นพ.วชิระ เพ็งจันทร์</a:t>
              </a:r>
            </a:p>
            <a:p>
              <a:pPr eaLnBrk="1" hangingPunct="1">
                <a:defRPr/>
              </a:pPr>
              <a:r>
                <a:rPr lang="th-TH" altLang="th-TH" sz="1400" i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กรมอนามัย </a:t>
              </a:r>
              <a:r>
                <a:rPr lang="en-US" altLang="th-TH" sz="1400" i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th-TH" altLang="th-TH" sz="1400" i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กระทรวงสาธารณสุข </a:t>
              </a:r>
              <a:br>
                <a:rPr lang="en-US" altLang="th-TH" sz="1400" i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</a:br>
              <a:r>
                <a:rPr lang="en-US" altLang="th-TH" sz="1400" i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25 </a:t>
              </a:r>
              <a:r>
                <a:rPr lang="th-TH" altLang="th-TH" sz="1400" i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ม</a:t>
              </a:r>
              <a:r>
                <a:rPr lang="en-US" altLang="th-TH" sz="1400" i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.</a:t>
              </a:r>
              <a:r>
                <a:rPr lang="th-TH" altLang="th-TH" sz="1400" i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ค</a:t>
              </a:r>
              <a:r>
                <a:rPr lang="en-US" altLang="th-TH" sz="1400" i="1" dirty="0">
                  <a:solidFill>
                    <a:prstClr val="black"/>
                  </a:solidFill>
                  <a:latin typeface="Tahoma" pitchFamily="34" charset="0"/>
                  <a:cs typeface="Tahoma" pitchFamily="34" charset="0"/>
                </a:rPr>
                <a:t>.60</a:t>
              </a:r>
              <a:endParaRPr lang="th-TH" altLang="th-TH" sz="1400" i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46" name="สี่เหลี่ยมผืนผ้า 45"/>
          <p:cNvSpPr/>
          <p:nvPr/>
        </p:nvSpPr>
        <p:spPr>
          <a:xfrm>
            <a:off x="3238481" y="5929331"/>
            <a:ext cx="65790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th-TH" sz="2400" b="1" spc="50" dirty="0">
                <a:ln w="11430"/>
                <a:gradFill>
                  <a:gsLst>
                    <a:gs pos="25000">
                      <a:srgbClr val="F3A447">
                        <a:satMod val="155000"/>
                      </a:srgbClr>
                    </a:gs>
                    <a:gs pos="100000">
                      <a:srgbClr val="F3A447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cs typeface="Cordia New" panose="020B0304020202020204" pitchFamily="34" charset="-34"/>
              </a:rPr>
              <a:t>สังคม สิ่งแวดล้อม เช่น ครอบครัว ที่ทำงาน  โรงเรียน ตลาด ร้านค้า</a:t>
            </a:r>
            <a:endParaRPr lang="th-TH" sz="5400" b="1" spc="50" dirty="0">
              <a:ln w="11430"/>
              <a:gradFill>
                <a:gsLst>
                  <a:gs pos="25000">
                    <a:srgbClr val="F3A447">
                      <a:satMod val="155000"/>
                    </a:srgbClr>
                  </a:gs>
                  <a:gs pos="100000">
                    <a:srgbClr val="F3A447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47" name="สี่เหลี่ยมผืนผ้า 46"/>
          <p:cNvSpPr/>
          <p:nvPr/>
        </p:nvSpPr>
        <p:spPr>
          <a:xfrm>
            <a:off x="3095605" y="5214950"/>
            <a:ext cx="65838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th-TH" sz="2800" b="1" cap="all" dirty="0">
                <a:ln w="9000" cmpd="sng">
                  <a:solidFill>
                    <a:srgbClr val="D092A7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D092A7">
                        <a:shade val="20000"/>
                        <a:satMod val="245000"/>
                      </a:srgbClr>
                    </a:gs>
                    <a:gs pos="43000">
                      <a:srgbClr val="D092A7">
                        <a:satMod val="255000"/>
                      </a:srgbClr>
                    </a:gs>
                    <a:gs pos="48000">
                      <a:srgbClr val="D092A7">
                        <a:shade val="85000"/>
                        <a:satMod val="255000"/>
                      </a:srgbClr>
                    </a:gs>
                    <a:gs pos="100000">
                      <a:srgbClr val="D092A7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cs typeface="Cordia New" panose="020B0304020202020204" pitchFamily="34" charset="-34"/>
              </a:rPr>
              <a:t>กระบวนการเปลี่ยนแปลงภายในบุคคลเพื่อให้เกิดความรอบรู้</a:t>
            </a:r>
            <a:endParaRPr lang="th-TH" sz="5400" b="1" cap="all" dirty="0">
              <a:ln w="9000" cmpd="sng">
                <a:solidFill>
                  <a:srgbClr val="D092A7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D092A7">
                      <a:shade val="20000"/>
                      <a:satMod val="245000"/>
                    </a:srgbClr>
                  </a:gs>
                  <a:gs pos="43000">
                    <a:srgbClr val="D092A7">
                      <a:satMod val="255000"/>
                    </a:srgbClr>
                  </a:gs>
                  <a:gs pos="48000">
                    <a:srgbClr val="D092A7">
                      <a:shade val="85000"/>
                      <a:satMod val="255000"/>
                    </a:srgbClr>
                  </a:gs>
                  <a:gs pos="100000">
                    <a:srgbClr val="D092A7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48" name="สี่เหลี่ยมผืนผ้า 47"/>
          <p:cNvSpPr/>
          <p:nvPr/>
        </p:nvSpPr>
        <p:spPr>
          <a:xfrm>
            <a:off x="7310446" y="6429396"/>
            <a:ext cx="3071834" cy="285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h-TH" sz="1600" dirty="0" err="1">
                <a:solidFill>
                  <a:srgbClr val="FF0000"/>
                </a:solidFill>
                <a:latin typeface="Calibri"/>
                <a:cs typeface="Cordia New" panose="020B0304020202020204" pitchFamily="34" charset="-34"/>
              </a:rPr>
              <a:t>รศ</a:t>
            </a:r>
            <a:r>
              <a:rPr lang="th-TH" sz="1600" dirty="0">
                <a:solidFill>
                  <a:srgbClr val="FF0000"/>
                </a:solidFill>
                <a:latin typeface="Calibri"/>
                <a:cs typeface="Cordia New" panose="020B0304020202020204" pitchFamily="34" charset="-34"/>
              </a:rPr>
              <a:t> ดร </a:t>
            </a:r>
            <a:r>
              <a:rPr lang="th-TH" sz="1600" dirty="0" err="1">
                <a:solidFill>
                  <a:srgbClr val="FF0000"/>
                </a:solidFill>
                <a:latin typeface="Calibri"/>
                <a:cs typeface="Cordia New" panose="020B0304020202020204" pitchFamily="34" charset="-34"/>
              </a:rPr>
              <a:t>ชะนวน</a:t>
            </a:r>
            <a:r>
              <a:rPr lang="th-TH" sz="1600" dirty="0">
                <a:solidFill>
                  <a:srgbClr val="FF0000"/>
                </a:solidFill>
                <a:latin typeface="Calibri"/>
                <a:cs typeface="Cordia New" panose="020B0304020202020204" pitchFamily="34" charset="-34"/>
              </a:rPr>
              <a:t>ทอง ธนสุ</a:t>
            </a:r>
            <a:r>
              <a:rPr lang="th-TH" sz="1600" dirty="0" err="1">
                <a:solidFill>
                  <a:srgbClr val="FF0000"/>
                </a:solidFill>
                <a:latin typeface="Calibri"/>
                <a:cs typeface="Cordia New" panose="020B0304020202020204" pitchFamily="34" charset="-34"/>
              </a:rPr>
              <a:t>กาญจน์</a:t>
            </a:r>
            <a:r>
              <a:rPr lang="th-TH" sz="1600" dirty="0">
                <a:solidFill>
                  <a:srgbClr val="FF0000"/>
                </a:solidFill>
                <a:latin typeface="Calibri"/>
                <a:cs typeface="Cordia New" panose="020B0304020202020204" pitchFamily="34" charset="-34"/>
              </a:rPr>
              <a:t>  </a:t>
            </a:r>
            <a:r>
              <a:rPr lang="en-US" sz="1200" dirty="0">
                <a:solidFill>
                  <a:srgbClr val="FF0000"/>
                </a:solidFill>
                <a:latin typeface="Calibri"/>
              </a:rPr>
              <a:t>12 </a:t>
            </a:r>
            <a:r>
              <a:rPr lang="th-TH" sz="1600" dirty="0" err="1">
                <a:solidFill>
                  <a:srgbClr val="FF0000"/>
                </a:solidFill>
                <a:latin typeface="Calibri"/>
                <a:cs typeface="Cordia New" panose="020B0304020202020204" pitchFamily="34" charset="-34"/>
              </a:rPr>
              <a:t>มีค</a:t>
            </a:r>
            <a:r>
              <a:rPr lang="th-TH" sz="1600" dirty="0">
                <a:solidFill>
                  <a:srgbClr val="FF0000"/>
                </a:solidFill>
                <a:latin typeface="Calibri"/>
                <a:cs typeface="Cordia New" panose="020B0304020202020204" pitchFamily="34" charset="-34"/>
              </a:rPr>
              <a:t> </a:t>
            </a:r>
            <a:r>
              <a:rPr lang="en-US" sz="1200" dirty="0">
                <a:solidFill>
                  <a:srgbClr val="FF0000"/>
                </a:solidFill>
                <a:latin typeface="Calibri"/>
              </a:rPr>
              <a:t>2560</a:t>
            </a:r>
            <a:endParaRPr lang="th-TH" sz="1200" dirty="0">
              <a:solidFill>
                <a:srgbClr val="FF0000"/>
              </a:solidFill>
              <a:latin typeface="Calibri"/>
              <a:cs typeface="Cordia New" panose="020B0304020202020204" pitchFamily="34" charset="-34"/>
            </a:endParaRPr>
          </a:p>
        </p:txBody>
      </p:sp>
      <p:pic>
        <p:nvPicPr>
          <p:cNvPr id="49" name="Picture 4" descr="Untitled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447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E442F9-B821-46C5-8A88-2E2376C6C1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82" t="24030" r="31271" b="6209"/>
          <a:stretch/>
        </p:blipFill>
        <p:spPr>
          <a:xfrm>
            <a:off x="1463040" y="0"/>
            <a:ext cx="9312812" cy="661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21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24000" y="539574"/>
            <a:ext cx="897713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การทำงานสร้างความรอบรู้ด้านสุขภาพที่ผ่านมาเน้น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200" b="1" dirty="0" err="1">
                <a:solidFill>
                  <a:srgbClr val="FF0000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การทำ</a:t>
            </a:r>
            <a:r>
              <a:rPr lang="th-TH" sz="3200" b="1" dirty="0">
                <a:solidFill>
                  <a:srgbClr val="FF0000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ให้กลุ่มเป้าหมายเรียนรู้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แนวคิดการเกิดพฤติกรรม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ordia New" pitchFamily="34" charset="-34"/>
              </a:rPr>
              <a:t> Kurt </a:t>
            </a:r>
            <a:r>
              <a:rPr lang="en-US" sz="2000" dirty="0" err="1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ordia New" pitchFamily="34" charset="-34"/>
              </a:rPr>
              <a:t>Lewin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ordia New" pitchFamily="34" charset="-34"/>
              </a:rPr>
              <a:t> </a:t>
            </a:r>
            <a:r>
              <a:rPr lang="th-TH" sz="28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ordia New" pitchFamily="34" charset="-34"/>
              </a:rPr>
              <a:t>บิดาของพฤติกรรมศาสตร์ ที่อธิบายว่า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8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Cordia New" pitchFamily="34" charset="-34"/>
              </a:rPr>
              <a:t>	พฤติกรรม 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เกิดจาก การปฏิสัมพันธ์ ระหว่างบุคคลกับสิ่งแวดล้อม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800" dirty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	( </a:t>
            </a:r>
            <a:r>
              <a:rPr lang="en-US" sz="2800" dirty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Behavior </a:t>
            </a:r>
            <a:r>
              <a:rPr lang="th-TH" sz="2800" dirty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= </a:t>
            </a:r>
            <a:r>
              <a:rPr lang="en-US" sz="2800" dirty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Person x Environment</a:t>
            </a:r>
            <a:r>
              <a:rPr lang="th-TH" sz="2800" dirty="0">
                <a:solidFill>
                  <a:prstClr val="black"/>
                </a:solidFill>
                <a:latin typeface="TH SarabunPSK" pitchFamily="34" charset="-34"/>
                <a:ea typeface="Calibri" pitchFamily="34" charset="0"/>
                <a:cs typeface="TH SarabunPSK" pitchFamily="34" charset="-34"/>
              </a:rPr>
              <a:t>)</a:t>
            </a: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 ซึ่งหมายความว่า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dirty="0">
                <a:solidFill>
                  <a:prstClr val="black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800" b="1" i="1" dirty="0">
                <a:solidFill>
                  <a:srgbClr val="1F497D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พฤติกรรมเกิดขึ้นได้ขึ้นกับ </a:t>
            </a:r>
            <a:r>
              <a:rPr lang="th-TH" sz="2800" b="1" i="1" dirty="0">
                <a:solidFill>
                  <a:srgbClr val="FF0000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ปฏิกิริยาขององค์ประกอบภายในของคนกับสิ่งแวดล้อม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800" b="1" i="1" dirty="0">
                <a:solidFill>
                  <a:srgbClr val="1F497D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 	จากสมการข้างต้น </a:t>
            </a:r>
            <a:r>
              <a:rPr lang="en-US" sz="2800" b="1" i="1" dirty="0">
                <a:solidFill>
                  <a:srgbClr val="1F497D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x </a:t>
            </a:r>
            <a:r>
              <a:rPr lang="th-TH" sz="2800" b="1" i="1" dirty="0">
                <a:solidFill>
                  <a:srgbClr val="1F497D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หมายถึงการปฏิสัมพันธ์ ซึ่งแปรเปลี่ยนตาม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800" b="1" i="1" dirty="0">
                <a:solidFill>
                  <a:srgbClr val="1F497D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องค์ประกอบของบุคคล และแปรเปลี่ยนตามคุณลักษณะของสิ่งแวดล้อม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800" b="1" i="1" dirty="0">
                <a:solidFill>
                  <a:srgbClr val="1F497D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		ซึ่งในที่นี้ ได้แก่สิ่งแวดล้อมทางกายภาพ บรรยากาศทางสังคม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800" b="1" i="1" dirty="0">
                <a:solidFill>
                  <a:srgbClr val="1F497D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วัฒนธรรม เทคโนโลยี ที่มีอยู่ในองค์กร</a:t>
            </a:r>
            <a:r>
              <a:rPr lang="th-TH" sz="2800" b="1" i="1" dirty="0" err="1">
                <a:solidFill>
                  <a:srgbClr val="1F497D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ใดๆ</a:t>
            </a:r>
            <a:r>
              <a:rPr lang="th-TH" sz="2800" b="1" i="1" dirty="0">
                <a:solidFill>
                  <a:srgbClr val="1F497D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800" b="1" i="1" dirty="0">
                <a:solidFill>
                  <a:srgbClr val="1F497D"/>
                </a:solidFill>
                <a:latin typeface="Browallia New" pitchFamily="34" charset="-34"/>
                <a:ea typeface="Calibri" pitchFamily="34" charset="0"/>
                <a:cs typeface="Browallia New" pitchFamily="34" charset="-34"/>
              </a:rPr>
              <a:t>		เช่น โรงเรียน โรงพยาบาล สถานประกอบการ </a:t>
            </a:r>
            <a:endParaRPr lang="th-TH" sz="4800" b="1" i="1" dirty="0">
              <a:solidFill>
                <a:srgbClr val="1F497D"/>
              </a:solidFill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5" name="Picture 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137" y="98474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พัฒนาการ</a:t>
            </a:r>
          </a:p>
        </p:txBody>
      </p:sp>
      <p:sp>
        <p:nvSpPr>
          <p:cNvPr id="5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11349" y="1417639"/>
            <a:ext cx="10161254" cy="4307960"/>
          </a:xfrm>
        </p:spPr>
        <p:txBody>
          <a:bodyPr>
            <a:normAutofit/>
          </a:bodyPr>
          <a:lstStyle/>
          <a:p>
            <a:r>
              <a:rPr lang="th-TH" sz="4000" dirty="0"/>
              <a:t>ความพยายามในการพัฒนาองค์กรแห่งการรอบรู้ด้านสุขภาพ เริ่มที่ ระบบบริการสาธารณสุข หรือ โรงพยาบาลเป็นแห่งแรก </a:t>
            </a:r>
          </a:p>
          <a:p>
            <a:r>
              <a:rPr lang="th-TH" sz="4000" dirty="0"/>
              <a:t>แล้วจึงมีการเสนอให้ประยุกต์ไปสู่องค์กร</a:t>
            </a:r>
            <a:r>
              <a:rPr lang="th-TH" sz="4000" dirty="0" err="1"/>
              <a:t>อื่นๆ</a:t>
            </a:r>
            <a:r>
              <a:rPr lang="th-TH" sz="4000" dirty="0"/>
              <a:t>ที่ไม่ใช่โรงพยาบาลในเวลาต่อมา ตามกรอบของ </a:t>
            </a:r>
            <a:r>
              <a:rPr lang="en-US" sz="2800" dirty="0"/>
              <a:t>Solid Fact: The Health Literacy ( WHO European Region, 2014) </a:t>
            </a:r>
            <a:endParaRPr lang="th-TH" sz="4000" dirty="0"/>
          </a:p>
        </p:txBody>
      </p:sp>
      <p:pic>
        <p:nvPicPr>
          <p:cNvPr id="6" name="Picture 4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300" y="91758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493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1551</Words>
  <Application>Microsoft Office PowerPoint</Application>
  <PresentationFormat>Widescreen</PresentationFormat>
  <Paragraphs>188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Browallia New</vt:lpstr>
      <vt:lpstr>Calibri</vt:lpstr>
      <vt:lpstr>Calibri Light</vt:lpstr>
      <vt:lpstr>Tahoma</vt:lpstr>
      <vt:lpstr>TH SarabunPSK</vt:lpstr>
      <vt:lpstr>Office Theme</vt:lpstr>
      <vt:lpstr>1_Office Theme</vt:lpstr>
      <vt:lpstr>Document</vt:lpstr>
      <vt:lpstr>กรอบแนวคิดการพัฒนาหน่วยงานให้ เป็น HLO กรณีตัวอย่าง:คณะสาธารณสุขศาสตร์ รอบรู้สุขภาพ</vt:lpstr>
      <vt:lpstr>PowerPoint Presentation</vt:lpstr>
      <vt:lpstr>เป้าหมายของการเป็นหน่วยงาน HLO</vt:lpstr>
      <vt:lpstr>วิธีการทำงานของบุคคล หรือ หน่วยงานของตน  ส่งผลต่อสุขภาพของตนเองในด้านใดบ้าง </vt:lpstr>
      <vt:lpstr>  </vt:lpstr>
      <vt:lpstr>PowerPoint Presentation</vt:lpstr>
      <vt:lpstr>PowerPoint Presentation</vt:lpstr>
      <vt:lpstr>PowerPoint Presentation</vt:lpstr>
      <vt:lpstr>พัฒนาการ</vt:lpstr>
      <vt:lpstr>ตามแนวคิดนี้ คุณลักษณะสำคัญแจกแจงออกเป็น</vt:lpstr>
      <vt:lpstr>ตามแนวคิดนี้ คุณลักษณะสำคัญแจกแจงออกเป็น</vt:lpstr>
      <vt:lpstr>ตามแนวคิดนี้ คุณลักษณะสำคัญแจกแจงออกเป็น</vt:lpstr>
      <vt:lpstr>ตามแนวคิดนี้ คุณลักษณะสำคัญแจกแจงออกเป็น</vt:lpstr>
      <vt:lpstr>ตามแนวคิดนี้ คุณลักษณะสำคัญแจกแจงออกเป็น</vt:lpstr>
      <vt:lpstr>ตามแนวคิดนี้ คุณลักษณะสำคัญแจกแจงออกเป็น</vt:lpstr>
      <vt:lpstr>ตามแนวคิดนี้ คุณลักษณะสำคัญแจกแจงออกเป็น</vt:lpstr>
      <vt:lpstr>2. กรอบแนวคิดของ Brach C.et al. Ten attributes of health care organizations. Institute of Medicine. 2012. </vt:lpstr>
      <vt:lpstr>PowerPoint Presentation</vt:lpstr>
      <vt:lpstr>PowerPoint Presentation</vt:lpstr>
      <vt:lpstr>กรอบ 6ด้านของนิวซีแลนด์ </vt:lpstr>
      <vt:lpstr>นิยามองค์กรรอบรู้สุขภาพ </vt:lpstr>
      <vt:lpstr>PowerPoint Presentation</vt:lpstr>
      <vt:lpstr>PowerPoint Presentation</vt:lpstr>
      <vt:lpstr>PowerPoint Presentation</vt:lpstr>
      <vt:lpstr>PowerPoint Presentation</vt:lpstr>
      <vt:lpstr>กรอบแนวคิดในการพัฒนาคณะสาธารณสุขรอบรู้สุขภาพ</vt:lpstr>
      <vt:lpstr>Health Literate Faculty กับ COSHEM</vt:lpstr>
      <vt:lpstr>กระบวนการพัฒนาระดับหน่วยงาน</vt:lpstr>
      <vt:lpstr>กระบวนการพัฒนาระดับคณะ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กรอบแนวคิดการพัฒนาHLF</dc:title>
  <dc:creator>CTanasugarn</dc:creator>
  <cp:lastModifiedBy>CTanasugarn</cp:lastModifiedBy>
  <cp:revision>19</cp:revision>
  <dcterms:created xsi:type="dcterms:W3CDTF">2018-12-10T03:53:53Z</dcterms:created>
  <dcterms:modified xsi:type="dcterms:W3CDTF">2019-02-25T22:01:39Z</dcterms:modified>
</cp:coreProperties>
</file>