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6" r:id="rId2"/>
    <p:sldId id="313" r:id="rId3"/>
    <p:sldId id="288" r:id="rId4"/>
    <p:sldId id="301" r:id="rId5"/>
    <p:sldId id="302" r:id="rId6"/>
    <p:sldId id="303" r:id="rId7"/>
    <p:sldId id="308" r:id="rId8"/>
    <p:sldId id="309" r:id="rId9"/>
    <p:sldId id="310" r:id="rId10"/>
    <p:sldId id="320" r:id="rId11"/>
    <p:sldId id="326" r:id="rId12"/>
    <p:sldId id="328" r:id="rId13"/>
    <p:sldId id="263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78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73" autoAdjust="0"/>
    <p:restoredTop sz="96336" autoAdjust="0"/>
  </p:normalViewPr>
  <p:slideViewPr>
    <p:cSldViewPr snapToGrid="0">
      <p:cViewPr varScale="1">
        <p:scale>
          <a:sx n="105" d="100"/>
          <a:sy n="105" d="100"/>
        </p:scale>
        <p:origin x="99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711CA2-419E-4214-B3FC-35883CE244EF}" type="datetimeFigureOut">
              <a:rPr lang="th-TH" smtClean="0"/>
              <a:t>24/06/67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BA45E-3B8A-4BE9-9F68-190C73F5D5F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90329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F6F22-409E-4E1F-A556-92E06D3B6D93}" type="datetimeFigureOut">
              <a:rPr lang="th-TH" smtClean="0"/>
              <a:t>24/06/67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9DB9F-1DE2-4C28-97AF-CE3F9B36F654}" type="slidenum">
              <a:rPr lang="th-TH" smtClean="0"/>
              <a:t>‹#›</a:t>
            </a:fld>
            <a:endParaRPr lang="th-TH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5407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F6F22-409E-4E1F-A556-92E06D3B6D93}" type="datetimeFigureOut">
              <a:rPr lang="th-TH" smtClean="0"/>
              <a:t>24/06/67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9DB9F-1DE2-4C28-97AF-CE3F9B36F65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33382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F6F22-409E-4E1F-A556-92E06D3B6D93}" type="datetimeFigureOut">
              <a:rPr lang="th-TH" smtClean="0"/>
              <a:t>24/06/67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9DB9F-1DE2-4C28-97AF-CE3F9B36F65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44065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F6F22-409E-4E1F-A556-92E06D3B6D93}" type="datetimeFigureOut">
              <a:rPr lang="th-TH" smtClean="0"/>
              <a:t>24/06/67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9DB9F-1DE2-4C28-97AF-CE3F9B36F65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00404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F6F22-409E-4E1F-A556-92E06D3B6D93}" type="datetimeFigureOut">
              <a:rPr lang="th-TH" smtClean="0"/>
              <a:t>24/06/67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9DB9F-1DE2-4C28-97AF-CE3F9B36F654}" type="slidenum">
              <a:rPr lang="th-TH" smtClean="0"/>
              <a:t>‹#›</a:t>
            </a:fld>
            <a:endParaRPr lang="th-TH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6723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F6F22-409E-4E1F-A556-92E06D3B6D93}" type="datetimeFigureOut">
              <a:rPr lang="th-TH" smtClean="0"/>
              <a:t>24/06/67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9DB9F-1DE2-4C28-97AF-CE3F9B36F65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78825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F6F22-409E-4E1F-A556-92E06D3B6D93}" type="datetimeFigureOut">
              <a:rPr lang="th-TH" smtClean="0"/>
              <a:t>24/06/67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9DB9F-1DE2-4C28-97AF-CE3F9B36F65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30043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F6F22-409E-4E1F-A556-92E06D3B6D93}" type="datetimeFigureOut">
              <a:rPr lang="th-TH" smtClean="0"/>
              <a:t>24/06/67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9DB9F-1DE2-4C28-97AF-CE3F9B36F65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25749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F6F22-409E-4E1F-A556-92E06D3B6D93}" type="datetimeFigureOut">
              <a:rPr lang="th-TH" smtClean="0"/>
              <a:t>24/06/67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9DB9F-1DE2-4C28-97AF-CE3F9B36F65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40048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08F6F22-409E-4E1F-A556-92E06D3B6D93}" type="datetimeFigureOut">
              <a:rPr lang="th-TH" smtClean="0"/>
              <a:t>24/06/67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819DB9F-1DE2-4C28-97AF-CE3F9B36F65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58404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F6F22-409E-4E1F-A556-92E06D3B6D93}" type="datetimeFigureOut">
              <a:rPr lang="th-TH" smtClean="0"/>
              <a:t>24/06/67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9DB9F-1DE2-4C28-97AF-CE3F9B36F65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28323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08F6F22-409E-4E1F-A556-92E06D3B6D93}" type="datetimeFigureOut">
              <a:rPr lang="th-TH" smtClean="0"/>
              <a:t>24/06/67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819DB9F-1DE2-4C28-97AF-CE3F9B36F654}" type="slidenum">
              <a:rPr lang="th-TH" smtClean="0"/>
              <a:t>‹#›</a:t>
            </a:fld>
            <a:endParaRPr lang="th-TH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7863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th/photo/1023997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th/photo/1023997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hyperlink" Target="https://pxhere.com/th/photo/1023997" TargetMode="External"/><Relationship Id="rId7" Type="http://schemas.openxmlformats.org/officeDocument/2006/relationships/image" Target="../media/image3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th/photo/1023997" TargetMode="External"/><Relationship Id="rId7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th/photo/1023997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th/photo/1023997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hyperlink" Target="https://pxhere.com/th/photo/1023997" TargetMode="External"/><Relationship Id="rId7" Type="http://schemas.openxmlformats.org/officeDocument/2006/relationships/image" Target="../media/image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th/photo/1023997" TargetMode="External"/><Relationship Id="rId7" Type="http://schemas.openxmlformats.org/officeDocument/2006/relationships/image" Target="../media/image1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th/photo/1023997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th/photo/1023997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hyperlink" Target="https://pxhere.com/th/photo/1023997" TargetMode="External"/><Relationship Id="rId7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th/photo/1023997" TargetMode="External"/><Relationship Id="rId7" Type="http://schemas.openxmlformats.org/officeDocument/2006/relationships/image" Target="../media/image2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th/photo/1023997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A505B160-C5FC-0EA2-107E-EF22B0CB1BE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15000"/>
            </a:schemeClr>
          </a:solidFill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0" name="TextBox 6">
            <a:extLst>
              <a:ext uri="{FF2B5EF4-FFF2-40B4-BE49-F238E27FC236}">
                <a16:creationId xmlns:a16="http://schemas.microsoft.com/office/drawing/2014/main" id="{BC6C55FF-518F-4460-AE78-42E01D8BAC03}"/>
              </a:ext>
            </a:extLst>
          </p:cNvPr>
          <p:cNvSpPr txBox="1"/>
          <p:nvPr/>
        </p:nvSpPr>
        <p:spPr>
          <a:xfrm>
            <a:off x="2397174" y="784670"/>
            <a:ext cx="71278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400" b="1" dirty="0">
                <a:ln w="13462">
                  <a:solidFill>
                    <a:schemeClr val="accent3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การส่งเสริมคุณธรรม จริยธรรม</a:t>
            </a:r>
            <a:r>
              <a:rPr lang="th-TH" sz="5400" b="1" dirty="0"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endParaRPr lang="en-US" sz="5400" b="1" dirty="0"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effectLst>
                <a:innerShdw blurRad="114300">
                  <a:prstClr val="black"/>
                </a:innerShdw>
              </a:effectLst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34" name="TextBox 6">
            <a:extLst>
              <a:ext uri="{FF2B5EF4-FFF2-40B4-BE49-F238E27FC236}">
                <a16:creationId xmlns:a16="http://schemas.microsoft.com/office/drawing/2014/main" id="{606C8815-0053-45D0-A282-A478AE44834D}"/>
              </a:ext>
            </a:extLst>
          </p:cNvPr>
          <p:cNvSpPr txBox="1"/>
          <p:nvPr/>
        </p:nvSpPr>
        <p:spPr>
          <a:xfrm>
            <a:off x="3394894" y="1674674"/>
            <a:ext cx="51323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400" dirty="0">
                <a:ln w="0"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กองป้องกันการบาดเจ็บ </a:t>
            </a:r>
          </a:p>
          <a:p>
            <a:pPr algn="ctr"/>
            <a:r>
              <a:rPr lang="th-TH" sz="5400" dirty="0">
                <a:ln w="0"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ปีงบประมาณ พ.ศ. 2567 </a:t>
            </a:r>
            <a:endParaRPr lang="en-US" sz="5400" dirty="0">
              <a:ln w="0">
                <a:solidFill>
                  <a:schemeClr val="tx1"/>
                </a:solidFill>
              </a:ln>
              <a:solidFill>
                <a:schemeClr val="accent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2A372753-75D1-8A51-7391-DEC4AB2EC9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053" y="3488982"/>
            <a:ext cx="3318892" cy="3186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58086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68DF7EFB-4161-445D-81C7-10CF344F820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19054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15000"/>
            </a:schemeClr>
          </a:solidFill>
          <a:effectLst>
            <a:glow>
              <a:schemeClr val="accent1">
                <a:alpha val="40000"/>
              </a:schemeClr>
            </a:glow>
          </a:effec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0C3A2C8C-1B50-45F0-9B1D-4983AA516D4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965" y="1031843"/>
            <a:ext cx="3656480" cy="44761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86C6DAE6-2547-4691-AB67-B6595329CAD0}"/>
              </a:ext>
            </a:extLst>
          </p:cNvPr>
          <p:cNvSpPr/>
          <p:nvPr/>
        </p:nvSpPr>
        <p:spPr>
          <a:xfrm>
            <a:off x="4154053" y="181785"/>
            <a:ext cx="4626588" cy="4721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h-TH" sz="2400" b="1" kern="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H SarabunIT๙" panose="020B0500040200020003" pitchFamily="34" charset="-34"/>
              </a:rPr>
              <a:t>กิจกรรมส่งเสริมบุคคลต้นแบบด้านคุณธรรม จริยธรรม</a:t>
            </a:r>
            <a:endParaRPr lang="en-US" sz="2400" kern="1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3AC0B337-B743-31DB-1D5A-0067AA372C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853" y="1031843"/>
            <a:ext cx="3471083" cy="440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243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7EFB812C-552B-41E4-8E1B-F191613333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1565" b="40589"/>
          <a:stretch/>
        </p:blipFill>
        <p:spPr>
          <a:xfrm>
            <a:off x="0" y="0"/>
            <a:ext cx="12192000" cy="988488"/>
          </a:xfrm>
          <a:prstGeom prst="rect">
            <a:avLst/>
          </a:prstGeom>
          <a:solidFill>
            <a:schemeClr val="bg1">
              <a:lumMod val="95000"/>
              <a:alpha val="15000"/>
            </a:schemeClr>
          </a:solidFill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86C6DAE6-2547-4691-AB67-B6595329CAD0}"/>
              </a:ext>
            </a:extLst>
          </p:cNvPr>
          <p:cNvSpPr/>
          <p:nvPr/>
        </p:nvSpPr>
        <p:spPr>
          <a:xfrm>
            <a:off x="4134741" y="199908"/>
            <a:ext cx="4044697" cy="5353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h-TH" b="1" kern="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H SarabunIT๙" panose="020B0500040200020003" pitchFamily="34" charset="-34"/>
              </a:rPr>
              <a:t>กิจกรรม 5 ส. กองป้องกันการบาดเจ็บ</a:t>
            </a:r>
            <a:endParaRPr lang="en-US" kern="1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8E77C125-C5DB-46A5-B8E7-F47C279DBF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1753" y="1900128"/>
            <a:ext cx="3055337" cy="2290986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78FAA9B9-C9E4-4FEA-B4BA-DADD3913BB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7090" y="1904863"/>
            <a:ext cx="3098907" cy="2265003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948B8FFA-302F-4EFB-8784-67A0292139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2306" y="1907738"/>
            <a:ext cx="2938098" cy="2290985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27C71357-AF78-4059-ACAE-CCAA7A8D5A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3" y="1891596"/>
            <a:ext cx="3056070" cy="2291536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35D7FA05-A17A-421A-9CFA-EDCE52E267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17" y="4183504"/>
            <a:ext cx="3056070" cy="2152205"/>
          </a:xfrm>
          <a:prstGeom prst="rect">
            <a:avLst/>
          </a:prstGeom>
        </p:spPr>
      </p:pic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6055C1A7-EFFD-44F8-AF21-B4EF6F6795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17876" y="4183504"/>
            <a:ext cx="3031891" cy="2152205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D522DAFF-601E-45FA-B4D3-C5CE1BB528F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84" t="8420" r="-384" b="-2361"/>
          <a:stretch/>
        </p:blipFill>
        <p:spPr>
          <a:xfrm>
            <a:off x="6135661" y="4169866"/>
            <a:ext cx="3141763" cy="2213085"/>
          </a:xfrm>
          <a:prstGeom prst="rect">
            <a:avLst/>
          </a:prstGeom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AB9134E5-A7B7-4CF4-84FE-E442A5E6DBC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29358" y="4183504"/>
            <a:ext cx="2931046" cy="2152205"/>
          </a:xfrm>
          <a:prstGeom prst="rect">
            <a:avLst/>
          </a:prstGeom>
        </p:spPr>
      </p:pic>
      <p:sp>
        <p:nvSpPr>
          <p:cNvPr id="25" name="TextBox 2">
            <a:extLst>
              <a:ext uri="{FF2B5EF4-FFF2-40B4-BE49-F238E27FC236}">
                <a16:creationId xmlns:a16="http://schemas.microsoft.com/office/drawing/2014/main" id="{9BACF730-5212-4EA7-8FB5-06A8207B3969}"/>
              </a:ext>
            </a:extLst>
          </p:cNvPr>
          <p:cNvSpPr txBox="1"/>
          <p:nvPr/>
        </p:nvSpPr>
        <p:spPr>
          <a:xfrm>
            <a:off x="5176654" y="1178037"/>
            <a:ext cx="1909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H Sarabun New" panose="020B0500040200020003" pitchFamily="34" charset="-34"/>
              </a:rPr>
              <a:t>BEFORE</a:t>
            </a:r>
            <a:endParaRPr lang="th-TH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422603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7EFB812C-552B-41E4-8E1B-F191613333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1565" b="40589"/>
          <a:stretch/>
        </p:blipFill>
        <p:spPr>
          <a:xfrm>
            <a:off x="0" y="1"/>
            <a:ext cx="12192000" cy="988488"/>
          </a:xfrm>
          <a:prstGeom prst="rect">
            <a:avLst/>
          </a:prstGeom>
          <a:solidFill>
            <a:schemeClr val="bg1">
              <a:lumMod val="95000"/>
              <a:alpha val="15000"/>
            </a:schemeClr>
          </a:solidFill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86C6DAE6-2547-4691-AB67-B6595329CAD0}"/>
              </a:ext>
            </a:extLst>
          </p:cNvPr>
          <p:cNvSpPr/>
          <p:nvPr/>
        </p:nvSpPr>
        <p:spPr>
          <a:xfrm>
            <a:off x="4255691" y="226575"/>
            <a:ext cx="3977371" cy="5353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h-TH" b="1" kern="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H SarabunIT๙" panose="020B0500040200020003" pitchFamily="34" charset="-34"/>
              </a:rPr>
              <a:t>กิจกรรม 5 ส. กองป้องกันการบาดเจ็บ</a:t>
            </a:r>
            <a:endParaRPr lang="en-US" kern="1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25" name="TextBox 2">
            <a:extLst>
              <a:ext uri="{FF2B5EF4-FFF2-40B4-BE49-F238E27FC236}">
                <a16:creationId xmlns:a16="http://schemas.microsoft.com/office/drawing/2014/main" id="{9BACF730-5212-4EA7-8FB5-06A8207B3969}"/>
              </a:ext>
            </a:extLst>
          </p:cNvPr>
          <p:cNvSpPr txBox="1"/>
          <p:nvPr/>
        </p:nvSpPr>
        <p:spPr>
          <a:xfrm>
            <a:off x="5299732" y="1292105"/>
            <a:ext cx="1592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ngsanaUPC" panose="02020603050405020304" pitchFamily="18" charset="-34"/>
              </a:rPr>
              <a:t>AFTER</a:t>
            </a:r>
            <a:endParaRPr lang="th-TH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ngsanaUPC" panose="02020603050405020304" pitchFamily="18" charset="-34"/>
            </a:endParaRPr>
          </a:p>
        </p:txBody>
      </p:sp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DB31567C-39CD-4ED8-A61C-90B7B0ABE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161" y="2268054"/>
            <a:ext cx="2774619" cy="27746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2CB0DE23-829D-49CD-8EC7-39CD01624B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5418" y="2268054"/>
            <a:ext cx="2774619" cy="27746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C410B17D-F348-4059-A649-65E1FD40CC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634" y="2268057"/>
            <a:ext cx="2774619" cy="27746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CD05094A-34DA-4B15-B733-945B9A8642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4377" y="2268054"/>
            <a:ext cx="2774619" cy="27746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93611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C08B75B5-F12C-4434-8D31-AC92682F660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15000"/>
            </a:schemeClr>
          </a:solidFill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ABA2AB88-43C0-45DD-9E11-C0904EEF88EA}"/>
              </a:ext>
            </a:extLst>
          </p:cNvPr>
          <p:cNvSpPr/>
          <p:nvPr/>
        </p:nvSpPr>
        <p:spPr>
          <a:xfrm>
            <a:off x="2992674" y="2705725"/>
            <a:ext cx="620664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Subheading Semibold" pitchFamily="2" charset="0"/>
                <a:cs typeface="TH SarabunIT๙" panose="020B0500040200020003" pitchFamily="34" charset="-34"/>
              </a:rPr>
              <a:t>Thank you</a:t>
            </a:r>
            <a:endParaRPr lang="th-TH" sz="8800" b="1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itka Subheading Semibold" pitchFamily="2" charset="0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80409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68DF7EFB-4161-445D-81C7-10CF344F820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15000"/>
            </a:schemeClr>
          </a:solidFill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4AF77830-12AA-443A-BF5A-9D41D33998B1}"/>
              </a:ext>
            </a:extLst>
          </p:cNvPr>
          <p:cNvSpPr/>
          <p:nvPr/>
        </p:nvSpPr>
        <p:spPr>
          <a:xfrm>
            <a:off x="2786960" y="776432"/>
            <a:ext cx="66917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ประชุมถอดบทเรียนด้านการ</a:t>
            </a: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ขับเคลื่อน</a:t>
            </a:r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องค์กรคุณธรรม ปรับปรุงหรือพัฒนาการดำเนินงานพัฒนาการดำเนินงานตามแผนปฏิบัติการส่งเสริมคุณธรรม กองป้องกันการบาดเจ็บ</a:t>
            </a:r>
          </a:p>
          <a:p>
            <a:pPr algn="ctr"/>
            <a:r>
              <a:rPr lang="th-TH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25F4F22-B93E-51A5-47DD-BD36F35E72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8"/>
          <a:stretch/>
        </p:blipFill>
        <p:spPr>
          <a:xfrm>
            <a:off x="283104" y="2334291"/>
            <a:ext cx="5566609" cy="32086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A800BB66-C003-45F4-1E78-2323EBE84B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9" b="16713"/>
          <a:stretch/>
        </p:blipFill>
        <p:spPr>
          <a:xfrm>
            <a:off x="6132817" y="2334290"/>
            <a:ext cx="5566609" cy="32086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82707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68DF7EFB-4161-445D-81C7-10CF344F820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15000"/>
            </a:schemeClr>
          </a:solidFill>
          <a:effectLst>
            <a:glow>
              <a:schemeClr val="accent1">
                <a:alpha val="40000"/>
              </a:schemeClr>
            </a:glow>
          </a:effectLst>
        </p:spPr>
      </p:pic>
      <p:pic>
        <p:nvPicPr>
          <p:cNvPr id="9" name="Picture 30">
            <a:extLst>
              <a:ext uri="{FF2B5EF4-FFF2-40B4-BE49-F238E27FC236}">
                <a16:creationId xmlns:a16="http://schemas.microsoft.com/office/drawing/2014/main" id="{D7330AC1-A581-4082-9C38-69885EAB698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92" y="2230256"/>
            <a:ext cx="3075465" cy="17787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32">
            <a:extLst>
              <a:ext uri="{FF2B5EF4-FFF2-40B4-BE49-F238E27FC236}">
                <a16:creationId xmlns:a16="http://schemas.microsoft.com/office/drawing/2014/main" id="{2A2946D6-F6D3-4572-9C46-4C12BA8B1695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803" y="2229560"/>
            <a:ext cx="2899803" cy="17298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35">
            <a:extLst>
              <a:ext uri="{FF2B5EF4-FFF2-40B4-BE49-F238E27FC236}">
                <a16:creationId xmlns:a16="http://schemas.microsoft.com/office/drawing/2014/main" id="{6A56489A-F3A5-4785-A0D2-A2C31263DF56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270" y="4606909"/>
            <a:ext cx="3320944" cy="17705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5CBE621D-D01D-48C8-BE33-C9983B8C4813}"/>
              </a:ext>
            </a:extLst>
          </p:cNvPr>
          <p:cNvSpPr/>
          <p:nvPr/>
        </p:nvSpPr>
        <p:spPr>
          <a:xfrm>
            <a:off x="2079666" y="949474"/>
            <a:ext cx="87382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กิจกรรมส่งเสริมการป้องกันโรค โดยการออกกำลังกายในน้ำ และออกกำลังกายตามความชอบส่วนบุคคล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4ECBB1-00F3-7D48-54CE-DC188EA4D8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152" y="2206207"/>
            <a:ext cx="2899804" cy="18028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D2C5C6-ABB9-35CA-AD51-350405D7A2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360" y="4606909"/>
            <a:ext cx="2997641" cy="18123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9477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68DF7EFB-4161-445D-81C7-10CF344F820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15000"/>
            </a:schemeClr>
          </a:solidFill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FE02CBBC-7EBC-46C1-84E7-EF8AD67F9229}"/>
              </a:ext>
            </a:extLst>
          </p:cNvPr>
          <p:cNvSpPr/>
          <p:nvPr/>
        </p:nvSpPr>
        <p:spPr>
          <a:xfrm>
            <a:off x="547018" y="937447"/>
            <a:ext cx="1122256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1.มีการจัดการขยะหรือของเสียอันตรายหรือ สิ่งอื่นใดที่อาจเป็นอันตรายต่อสุขภาพของผู้ปฏิบัติงาน หรือมีผลกระทบต่อสิ่งแวดล้อมให้เป็นไปตามข้อกำหนดหรือ</a:t>
            </a:r>
          </a:p>
          <a:p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   กฎหมายที่เกี่ยวข้อง</a:t>
            </a:r>
          </a:p>
          <a:p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2.มีภาชนะรองรับขยะที่ทำด้วยวัสดุคงทนแข็งแรง อยู่ในสภาพดี ไม่รั่วซึม  มีฝาปิด และเพียงพอต่อปริมาณขยะ รวมถึงแยกประเภทขยะให้ชัดเจน</a:t>
            </a:r>
          </a:p>
          <a:p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3.มีการเก็บรวบรวม และที่พักรวมขยะที่เหมาะสม และแยกประเภทขยะชัดเจน โดยไม่เสี่ยงต่อการชะล้างของน้ำฝนลงสู่สิ่งแวดล้อม</a:t>
            </a:r>
          </a:p>
        </p:txBody>
      </p:sp>
      <p:pic>
        <p:nvPicPr>
          <p:cNvPr id="9" name="Picture 37">
            <a:extLst>
              <a:ext uri="{FF2B5EF4-FFF2-40B4-BE49-F238E27FC236}">
                <a16:creationId xmlns:a16="http://schemas.microsoft.com/office/drawing/2014/main" id="{B7EF3E75-D94A-4B34-B868-51D5FC1BE59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99" y="2459450"/>
            <a:ext cx="3153004" cy="3548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47">
            <a:extLst>
              <a:ext uri="{FF2B5EF4-FFF2-40B4-BE49-F238E27FC236}">
                <a16:creationId xmlns:a16="http://schemas.microsoft.com/office/drawing/2014/main" id="{CEB61314-3247-4446-9EE6-5095D40D207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474" y="2506652"/>
            <a:ext cx="3401408" cy="35012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49">
            <a:extLst>
              <a:ext uri="{FF2B5EF4-FFF2-40B4-BE49-F238E27FC236}">
                <a16:creationId xmlns:a16="http://schemas.microsoft.com/office/drawing/2014/main" id="{78794622-1C69-41CD-A164-53E28EBF73F2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47" b="8213"/>
          <a:stretch/>
        </p:blipFill>
        <p:spPr bwMode="auto">
          <a:xfrm>
            <a:off x="8391153" y="4238706"/>
            <a:ext cx="3312648" cy="17692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0C80FD-AB7B-4335-3BA9-33B51DC425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154" y="2413015"/>
            <a:ext cx="3312647" cy="1673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67117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68DF7EFB-4161-445D-81C7-10CF344F820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15000"/>
            </a:schemeClr>
          </a:solidFill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5B14113F-1689-4C82-97B1-462CEFE381C9}"/>
              </a:ext>
            </a:extLst>
          </p:cNvPr>
          <p:cNvSpPr/>
          <p:nvPr/>
        </p:nvSpPr>
        <p:spPr>
          <a:xfrm>
            <a:off x="1110276" y="926135"/>
            <a:ext cx="95243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1.มีการประเมินความต้องการของผู้ปฏิบัติงานในการจัดกิจกรรมนันทนาการ </a:t>
            </a:r>
          </a:p>
          <a:p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2.มีการสรุปผลการประเมินความต้องการเพื่อนำไปสู่การวางแผน</a:t>
            </a:r>
          </a:p>
          <a:p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3.มีการสร้างการมีส่วนร่วมของผู้ปฏิบัติงานในการดำเนินการตั้งแต่การวางแผนการจัดกิจกรรม การกำหนดรูปแบบ และระยะเวลาที่จัด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5FDA1DE8-1188-4DBC-9210-818F9883F7E4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" r="1645"/>
          <a:stretch/>
        </p:blipFill>
        <p:spPr bwMode="auto">
          <a:xfrm>
            <a:off x="1376497" y="2284396"/>
            <a:ext cx="8991869" cy="42310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5811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68DF7EFB-4161-445D-81C7-10CF344F820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15000"/>
            </a:schemeClr>
          </a:solidFill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5B14113F-1689-4C82-97B1-462CEFE381C9}"/>
              </a:ext>
            </a:extLst>
          </p:cNvPr>
          <p:cNvSpPr/>
          <p:nvPr/>
        </p:nvSpPr>
        <p:spPr>
          <a:xfrm>
            <a:off x="1661043" y="774952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1.มีการจัดกิจกรรมนันทนาการต่าง ๆ ตามแผนที่วางไว้ เพื่อผ่อนคลายความเครียดและส่งเสริมความสามัคคีของผู้ปฏิบัติงาน</a:t>
            </a:r>
          </a:p>
          <a:p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  อย่างต่อเนื่อง เช่น เปิดเพลงผ่านเสียงตามสาย การจัดกิจกรรมรวมกลุ่มเพื่อออกกำลังกาย ประกวดร้องเพลง เล่นดนตรี </a:t>
            </a:r>
          </a:p>
          <a:p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  จัดการแข่งกีฬาระหว่างแผนกหรือระหว่างองค์กร การจัดงานรื่นเริงตามเทศกาลต่าง ๆ เป็นต้น </a:t>
            </a:r>
          </a:p>
          <a:p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2.มีการจัดกิจกรรมเพื่อชุมชน หรือ ดำเนินการร่วมกับชุมชน เช่น จัดงานวันเด็ก จัดงานวันสงกรานต์ เป็นต้น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32C3FF-B1A3-45F6-AE2A-1FDBE1729C1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36" y="2278799"/>
            <a:ext cx="5877916" cy="32386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2F5AE9B0-D1DF-4FD9-874E-6A84654AC8A8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988" y="2338851"/>
            <a:ext cx="4856463" cy="31785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07874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68DF7EFB-4161-445D-81C7-10CF344F820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-17789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15000"/>
            </a:schemeClr>
          </a:solidFill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5B14113F-1689-4C82-97B1-462CEFE381C9}"/>
              </a:ext>
            </a:extLst>
          </p:cNvPr>
          <p:cNvSpPr/>
          <p:nvPr/>
        </p:nvSpPr>
        <p:spPr>
          <a:xfrm>
            <a:off x="678270" y="363527"/>
            <a:ext cx="51190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มีการจัดกิจกรรมส่งเสริมสุขภาพจิตในรูปแบบต่างๆ</a:t>
            </a: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2E00280F-5988-41D0-ACE1-18C67E3FF92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49" y="1785612"/>
            <a:ext cx="3476466" cy="2121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55E95C48-4E91-4889-AC13-BEBC0B0F09DE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064" y="1785612"/>
            <a:ext cx="3506965" cy="20728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1B598AB8-7DF2-4569-A4C3-976B23584FD6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49" y="4085431"/>
            <a:ext cx="3476466" cy="2310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9D9BE7B7-EFFA-4925-8CE5-6CFE541A7913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820" y="4067724"/>
            <a:ext cx="3506209" cy="22647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298D1A8F-7C09-7FAB-7658-6876A34A389F}"/>
              </a:ext>
            </a:extLst>
          </p:cNvPr>
          <p:cNvSpPr/>
          <p:nvPr/>
        </p:nvSpPr>
        <p:spPr>
          <a:xfrm>
            <a:off x="651430" y="814782"/>
            <a:ext cx="65540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dirty="0">
                <a:solidFill>
                  <a:srgbClr val="FF000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กิจกรรมสวดมนต์ เจริญสมาธิ และสนธนาธรรม</a:t>
            </a:r>
            <a:endParaRPr lang="th-TH" sz="1600" b="0" i="0" dirty="0">
              <a:solidFill>
                <a:srgbClr val="FF0000"/>
              </a:solidFill>
              <a:effectLst/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1B41C52-D2E3-BEDF-D6BC-B8F6B81C57D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35"/>
          <a:stretch/>
        </p:blipFill>
        <p:spPr>
          <a:xfrm>
            <a:off x="8095886" y="1785612"/>
            <a:ext cx="3317488" cy="2121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1A0CC5CB-4DFF-727A-D21E-0683AB0DE985}"/>
              </a:ext>
            </a:extLst>
          </p:cNvPr>
          <p:cNvSpPr/>
          <p:nvPr/>
        </p:nvSpPr>
        <p:spPr>
          <a:xfrm>
            <a:off x="589149" y="1088713"/>
            <a:ext cx="65540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dirty="0">
                <a:solidFill>
                  <a:srgbClr val="FF000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 กิจกรรมตักบาตรกรมควบคุมโรค</a:t>
            </a:r>
            <a:endParaRPr lang="th-TH" sz="1600" b="0" i="0" dirty="0">
              <a:solidFill>
                <a:srgbClr val="FF0000"/>
              </a:solidFill>
              <a:effectLst/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5D7221FA-E734-EEDF-DF2E-8AE04C11F5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886" y="4067724"/>
            <a:ext cx="3317488" cy="22647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51424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68DF7EFB-4161-445D-81C7-10CF344F820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15000"/>
            </a:schemeClr>
          </a:solidFill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25C994F2-0BFD-4817-B109-4D5998B0EC43}"/>
              </a:ext>
            </a:extLst>
          </p:cNvPr>
          <p:cNvSpPr/>
          <p:nvPr/>
        </p:nvSpPr>
        <p:spPr>
          <a:xfrm>
            <a:off x="492736" y="666527"/>
            <a:ext cx="6894568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th-TH" b="1" kern="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มีการมอบกระเช้าและอุปกรณ์เครื่องใช้แก่บุคลากรที่เจ็บป่วย</a:t>
            </a:r>
            <a:endParaRPr lang="en-US" b="1" kern="1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1026" name="Picture 2" descr="กระเช้าผลไม้ เหมาะสำหรับ แสดงความยินดี เยี่ยมผู้ป่วย วันเกิด มอบให้ผู้ใหญ่  หรือเนื่องในโอกาสต่างๆ | ร้านดอกไม้ Olivia Flower™">
            <a:extLst>
              <a:ext uri="{FF2B5EF4-FFF2-40B4-BE49-F238E27FC236}">
                <a16:creationId xmlns:a16="http://schemas.microsoft.com/office/drawing/2014/main" id="{811A41FC-D959-CC5F-BE28-267D7136CF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1" r="5081"/>
          <a:stretch/>
        </p:blipFill>
        <p:spPr bwMode="auto">
          <a:xfrm>
            <a:off x="9662541" y="2169669"/>
            <a:ext cx="1834446" cy="16821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เปิดกระเป๋าคนดูแลผู้ป่วยติดเตียง (อุปกรณ์ที่ต้องใช้+วิธีการดูแล) - Pantip">
            <a:extLst>
              <a:ext uri="{FF2B5EF4-FFF2-40B4-BE49-F238E27FC236}">
                <a16:creationId xmlns:a16="http://schemas.microsoft.com/office/drawing/2014/main" id="{D0AD16A2-0F06-4577-31C3-833AF6B0D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005" y="4391556"/>
            <a:ext cx="1978324" cy="14818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578B4A-EA65-EE22-C61B-840DD2F887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36" y="2860128"/>
            <a:ext cx="4121595" cy="27779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CD0A21A8-366B-ACE2-4A4A-5B1443B107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495" y="2860128"/>
            <a:ext cx="3705655" cy="2777988"/>
          </a:xfrm>
          <a:prstGeom prst="round2DiagRect">
            <a:avLst>
              <a:gd name="adj1" fmla="val 16667"/>
              <a:gd name="adj2" fmla="val 697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53761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68DF7EFB-4161-445D-81C7-10CF344F820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15000"/>
            </a:schemeClr>
          </a:solidFill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5B14113F-1689-4C82-97B1-462CEFE381C9}"/>
              </a:ext>
            </a:extLst>
          </p:cNvPr>
          <p:cNvSpPr/>
          <p:nvPr/>
        </p:nvSpPr>
        <p:spPr>
          <a:xfrm>
            <a:off x="2422357" y="1196515"/>
            <a:ext cx="81440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มีการดำเนินการจัดกิจกรรมเพื่อเสริมสร้างคุณค่าของผู้ปฏิบัติงานและครอบครัวอย่างต่อเนื่อง</a:t>
            </a:r>
            <a:r>
              <a:rPr 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CE23169-F4C9-44F2-B93D-40539B2F7CA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14" y="2326683"/>
            <a:ext cx="4953898" cy="28765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A8591ED8-5BFF-4A30-B322-8AEBE75026CF}"/>
              </a:ext>
            </a:extLst>
          </p:cNvPr>
          <p:cNvSpPr/>
          <p:nvPr/>
        </p:nvSpPr>
        <p:spPr>
          <a:xfrm>
            <a:off x="896487" y="5564376"/>
            <a:ext cx="4945926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h-TH" sz="1800" b="1" kern="1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กิจกรรมมอบเงินช่วยเหลือแก่บุคลากรผู้คลอดบุตร</a:t>
            </a:r>
            <a:endParaRPr lang="en-US" sz="1800" kern="1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</a:endParaRP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BC677C01-F5C3-4DFD-9759-43C2DFE538E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526" y="2326683"/>
            <a:ext cx="4476678" cy="28765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149937CE-4890-4D01-B3CA-5E4905B6184C}"/>
              </a:ext>
            </a:extLst>
          </p:cNvPr>
          <p:cNvSpPr/>
          <p:nvPr/>
        </p:nvSpPr>
        <p:spPr>
          <a:xfrm>
            <a:off x="7494777" y="5575468"/>
            <a:ext cx="3377848" cy="3776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h-TH" sz="1800" b="1" kern="1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กิจกรรมมอบดอกไม้ให้กำลังใจผู้เกษียณอายุราชการ</a:t>
            </a:r>
            <a:endParaRPr lang="en-US" sz="1800" kern="1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41411690"/>
      </p:ext>
    </p:extLst>
  </p:cSld>
  <p:clrMapOvr>
    <a:masterClrMapping/>
  </p:clrMapOvr>
</p:sld>
</file>

<file path=ppt/theme/theme1.xml><?xml version="1.0" encoding="utf-8"?>
<a:theme xmlns:a="http://schemas.openxmlformats.org/drawingml/2006/main" name="ย้อนยุค">
  <a:themeElements>
    <a:clrScheme name="ย้อนยุค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ย้อนยุค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ย้อนยุค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1621</TotalTime>
  <Words>380</Words>
  <Application>Microsoft Office PowerPoint</Application>
  <PresentationFormat>แบบจอกว้าง</PresentationFormat>
  <Paragraphs>30</Paragraphs>
  <Slides>13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9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13</vt:i4>
      </vt:variant>
    </vt:vector>
  </HeadingPairs>
  <TitlesOfParts>
    <vt:vector size="23" baseType="lpstr">
      <vt:lpstr>Arial</vt:lpstr>
      <vt:lpstr>Arial Black</vt:lpstr>
      <vt:lpstr>Calibri</vt:lpstr>
      <vt:lpstr>Calibri Light</vt:lpstr>
      <vt:lpstr>prompt</vt:lpstr>
      <vt:lpstr>Sitka Subheading Semibold</vt:lpstr>
      <vt:lpstr>TH Sarabun New</vt:lpstr>
      <vt:lpstr>TH SarabunIT๙</vt:lpstr>
      <vt:lpstr>TH SarabunPSK</vt:lpstr>
      <vt:lpstr>ย้อนยุค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ASUS</dc:creator>
  <cp:lastModifiedBy>user</cp:lastModifiedBy>
  <cp:revision>222</cp:revision>
  <dcterms:created xsi:type="dcterms:W3CDTF">2023-08-16T07:49:14Z</dcterms:created>
  <dcterms:modified xsi:type="dcterms:W3CDTF">2024-06-24T08:30:53Z</dcterms:modified>
</cp:coreProperties>
</file>