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4472C4"/>
    <a:srgbClr val="37C6CF"/>
    <a:srgbClr val="29DB80"/>
    <a:srgbClr val="D4D4D4"/>
    <a:srgbClr val="33D2C5"/>
    <a:srgbClr val="23E148"/>
    <a:srgbClr val="86F011"/>
    <a:srgbClr val="FFC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2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7AB80-1D2F-45B9-8148-445C689DF737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ED0241-1E40-45EB-A10A-F1D4714BD5FC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7D9F3"/>
        </a:solidFill>
        <a:ln w="19050">
          <a:noFill/>
        </a:ln>
        <a:effectLst>
          <a:glow rad="101600">
            <a:srgbClr val="FF99FF">
              <a:alpha val="60000"/>
            </a:srgbClr>
          </a:glow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vert="vert"/>
        <a:lstStyle/>
        <a:p>
          <a:r>
            <a:rPr lang="th-TH" b="1" dirty="0" smtClean="0">
              <a:latin typeface="AAChalalai" panose="02020603050405020304" pitchFamily="18" charset="-34"/>
              <a:cs typeface="AAChalalai" panose="02020603050405020304" pitchFamily="18" charset="-34"/>
            </a:rPr>
            <a:t>วิธีการดำเนินงาน</a:t>
          </a:r>
          <a:endParaRPr lang="en-US" dirty="0"/>
        </a:p>
      </dgm:t>
    </dgm:pt>
    <dgm:pt modelId="{5C690C8F-07CF-410F-AD1D-EDF03FEA1E22}" type="parTrans" cxnId="{E05D727C-EF15-46FF-952D-49448BA8C74C}">
      <dgm:prSet/>
      <dgm:spPr/>
      <dgm:t>
        <a:bodyPr/>
        <a:lstStyle/>
        <a:p>
          <a:endParaRPr lang="en-US"/>
        </a:p>
      </dgm:t>
    </dgm:pt>
    <dgm:pt modelId="{454AD60C-3948-4886-93C0-B5D995A8229F}" type="sibTrans" cxnId="{E05D727C-EF15-46FF-952D-49448BA8C74C}">
      <dgm:prSet/>
      <dgm:spPr/>
      <dgm:t>
        <a:bodyPr/>
        <a:lstStyle/>
        <a:p>
          <a:endParaRPr lang="en-US"/>
        </a:p>
      </dgm:t>
    </dgm:pt>
    <dgm:pt modelId="{FDDF9DA1-C984-4E10-AF22-A9D22DA4739A}">
      <dgm:prSet phldrT="[Text]" custT="1"/>
      <dgm:spPr>
        <a:solidFill>
          <a:srgbClr val="FFC000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thaiDist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เรียนรู้ทำความเข้าใจในองค์กร เพื่อหา "ต้นทุนที่มี" และ "โอกาสพัฒนาที่เป็นจริงได้" กำหนดเป็นกิจกรรมการ          </a:t>
          </a:r>
        </a:p>
        <a:p>
          <a:pPr algn="thaiDist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ดำเนินงานตามแผนฯ ในปีงบประมาณ พ.ศ. 2566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3142795E-665B-483C-A2AF-70229B0F200D}" type="parTrans" cxnId="{BD53CF4A-2984-44AF-9A4F-D149E8A60CA5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7885DF30-1EA8-4575-9E5E-A3CB8A7A5E7B}" type="sibTrans" cxnId="{BD53CF4A-2984-44AF-9A4F-D149E8A60CA5}">
      <dgm:prSet/>
      <dgm:spPr/>
      <dgm:t>
        <a:bodyPr/>
        <a:lstStyle/>
        <a:p>
          <a:endParaRPr lang="en-US"/>
        </a:p>
      </dgm:t>
    </dgm:pt>
    <dgm:pt modelId="{9BA7B427-424E-449F-9B10-10013C2A9FB0}">
      <dgm:prSet phldrT="[Text]" custT="1"/>
      <dgm:spPr>
        <a:solidFill>
          <a:srgbClr val="86F011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thaiDist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รวมพลังขับเคลื่อนสู่องค์กรคุณธรรมต้นแบบอย่างยั่งยืน โดยการนำของผู้บริหารองค์กร เพื่อให้เกิดความมุ่งมั่น</a:t>
          </a:r>
        </a:p>
        <a:p>
          <a:pPr algn="thaiDist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ตั้งใจในเป้าหมายเดียวกันและเป็นไปตามหลักการระเบิดจากข้างใน โดย "ทุกคนร่วมใจปฏิบัติ"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D6E52D77-597E-41E5-AD9E-5A544B2A36D9}" type="parTrans" cxnId="{5C438527-D0BA-4DD6-9AFD-2E45FE158A53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BCC6759A-D74D-4D49-A775-6F122EEB4CF1}" type="sibTrans" cxnId="{5C438527-D0BA-4DD6-9AFD-2E45FE158A53}">
      <dgm:prSet/>
      <dgm:spPr/>
      <dgm:t>
        <a:bodyPr/>
        <a:lstStyle/>
        <a:p>
          <a:endParaRPr lang="en-US"/>
        </a:p>
      </dgm:t>
    </dgm:pt>
    <dgm:pt modelId="{364EB264-4EF1-42B1-8F99-C729E556A40C}">
      <dgm:prSet phldrT="[Text]" custT="1"/>
      <dgm:spPr>
        <a:solidFill>
          <a:srgbClr val="23E148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สร้างบรรทัดฐานในการปฏิบัติ กำหนดนโยบาย มาตรการ แนวทางปฏิบัติ เพื่อให้หน่วยงานที่รับผิดชอบหลัก</a:t>
          </a:r>
        </a:p>
        <a:p>
          <a:pPr algn="l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ในกิจกรรมต่างๆ มีแนวทางดำเนินงานที่ชัดเจน และมีข้อตกลงร่วมกันของบุคลากรในองค์กร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A4C296CC-B642-4896-9CFB-0E4A7F05A0FD}" type="parTrans" cxnId="{8C85A1F5-D9DA-41B9-BF07-80D4B4A1CE11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AB5690AC-66D7-47FA-B027-47602BB5BBA1}" type="sibTrans" cxnId="{8C85A1F5-D9DA-41B9-BF07-80D4B4A1CE11}">
      <dgm:prSet/>
      <dgm:spPr/>
      <dgm:t>
        <a:bodyPr/>
        <a:lstStyle/>
        <a:p>
          <a:endParaRPr lang="en-US"/>
        </a:p>
      </dgm:t>
    </dgm:pt>
    <dgm:pt modelId="{D75BF8E3-5833-4FFF-BBD1-2FF39663AD56}">
      <dgm:prSet phldrT="[Text]"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ประเมินผลการดำเนินงาน ทั้งจากภายในหน่วยงาน และประเมินจากองค์กรภายนอก เพื่อรู้ตนทั้งปัจจัย  </a:t>
          </a:r>
        </a:p>
        <a:p>
          <a:pPr algn="l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ความสำเร็จ สำหรับนำไปยกระดับขยายผล และเรียนรู้ปัญหาอุปสรรคเพื่อนำไปสู่การพัฒนาในโอกาสต่อไป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F3D1179F-512F-4D2E-A8EE-E47FAF8320CF}" type="parTrans" cxnId="{266165BE-99E5-44B3-B07F-0D70C2BCEBA3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894E136E-F78F-4876-B9D1-A7E27E84EDB8}" type="sibTrans" cxnId="{266165BE-99E5-44B3-B07F-0D70C2BCEBA3}">
      <dgm:prSet/>
      <dgm:spPr/>
      <dgm:t>
        <a:bodyPr/>
        <a:lstStyle/>
        <a:p>
          <a:endParaRPr lang="en-US"/>
        </a:p>
      </dgm:t>
    </dgm:pt>
    <dgm:pt modelId="{EE9AF03B-9891-4AA1-9B3B-AF2D43D20C0F}">
      <dgm:prSet phldrT="[Text]" custT="1"/>
      <dgm:spPr>
        <a:solidFill>
          <a:srgbClr val="29DB80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ทำให้เป็นกิจวัตรของการทำงาน สอดแทรกเป้าหมายองค์กรคุณธรรมในกิจกรรมการดำเนินงานตามภารกิจต่างๆ </a:t>
          </a:r>
        </a:p>
        <a:p>
          <a:pPr algn="l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และการดำรงชีวิตด้วยจิตสำนึกที่ดีของบุคลากร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2CE7F975-1E1B-41DC-9496-8BCC7165B9C6}" type="parTrans" cxnId="{6AE7BCCC-BAAA-4DF1-8C11-E9FD290542B1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0824600D-850C-4CCE-A95B-BD3C9C9A0C47}" type="sibTrans" cxnId="{6AE7BCCC-BAAA-4DF1-8C11-E9FD290542B1}">
      <dgm:prSet/>
      <dgm:spPr/>
      <dgm:t>
        <a:bodyPr/>
        <a:lstStyle/>
        <a:p>
          <a:endParaRPr lang="en-US"/>
        </a:p>
      </dgm:t>
    </dgm:pt>
    <dgm:pt modelId="{CBA32E00-12A5-40EB-AA3C-42C769D321E3}">
      <dgm:prSet phldrT="[Text]" custT="1"/>
      <dgm:spPr>
        <a:solidFill>
          <a:srgbClr val="37C6CF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สรรหาคนต้นแบบขององค์กร ที่มีคุณธรรม จริยธรรม ด้วยการนำคุณธรรม 5 ประการ พอเพียง วินัย สุจริต จิตอาสา</a:t>
          </a:r>
        </a:p>
        <a:p>
          <a:pPr algn="l"/>
          <a:r>
            <a:rPr lang="th-TH" sz="2400" dirty="0" smtClean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และกตัญญู มาเป็นคุณค่าหลักในการดำเนินชีวิต มีผลงานเป็นที่ประจักษ์ในด้านการครองตน ครองคน ครองงาน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090ADC66-A648-4080-8DFA-47F4B477A4D5}" type="parTrans" cxnId="{2AAC3C0D-E449-4756-A5C9-BB2397315826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020AC53F-E185-4F84-AEBC-717E9CA2521A}" type="sibTrans" cxnId="{2AAC3C0D-E449-4756-A5C9-BB2397315826}">
      <dgm:prSet/>
      <dgm:spPr/>
      <dgm:t>
        <a:bodyPr/>
        <a:lstStyle/>
        <a:p>
          <a:endParaRPr lang="en-US"/>
        </a:p>
      </dgm:t>
    </dgm:pt>
    <dgm:pt modelId="{FA067260-6B42-440D-8ED1-9CB9D019C68A}" type="pres">
      <dgm:prSet presAssocID="{C4A7AB80-1D2F-45B9-8148-445C689DF73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53AD00-7655-41F1-A130-FEE10962FE69}" type="pres">
      <dgm:prSet presAssocID="{94ED0241-1E40-45EB-A10A-F1D4714BD5FC}" presName="root1" presStyleCnt="0"/>
      <dgm:spPr/>
    </dgm:pt>
    <dgm:pt modelId="{4F69E226-324A-4C76-A73E-A4BBF09A6478}" type="pres">
      <dgm:prSet presAssocID="{94ED0241-1E40-45EB-A10A-F1D4714BD5FC}" presName="LevelOneTextNode" presStyleLbl="node0" presStyleIdx="0" presStyleCnt="1" custScaleX="284999" custScaleY="38558" custLinFactX="-52482" custLinFactNeighborX="-100000" custLinFactNeighborY="-6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283496-4213-448D-B847-17C2DFBF7CC3}" type="pres">
      <dgm:prSet presAssocID="{94ED0241-1E40-45EB-A10A-F1D4714BD5FC}" presName="level2hierChild" presStyleCnt="0"/>
      <dgm:spPr/>
    </dgm:pt>
    <dgm:pt modelId="{C600DD17-AD34-4E5B-A2B8-CC9CB1D6219C}" type="pres">
      <dgm:prSet presAssocID="{3142795E-665B-483C-A2AF-70229B0F200D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8C8A2827-29CA-4AD2-B33A-7249CEAE8CAA}" type="pres">
      <dgm:prSet presAssocID="{3142795E-665B-483C-A2AF-70229B0F200D}" presName="connTx" presStyleLbl="parChTrans1D2" presStyleIdx="0" presStyleCnt="6"/>
      <dgm:spPr/>
      <dgm:t>
        <a:bodyPr/>
        <a:lstStyle/>
        <a:p>
          <a:endParaRPr lang="en-US"/>
        </a:p>
      </dgm:t>
    </dgm:pt>
    <dgm:pt modelId="{185DAD95-0F45-4769-8F19-98390FBF698D}" type="pres">
      <dgm:prSet presAssocID="{FDDF9DA1-C984-4E10-AF22-A9D22DA4739A}" presName="root2" presStyleCnt="0"/>
      <dgm:spPr/>
    </dgm:pt>
    <dgm:pt modelId="{9DC6226B-9691-420D-A672-2EB4D9015A69}" type="pres">
      <dgm:prSet presAssocID="{FDDF9DA1-C984-4E10-AF22-A9D22DA4739A}" presName="LevelTwoTextNode" presStyleLbl="node2" presStyleIdx="0" presStyleCnt="6" custScaleX="429298" custScaleY="132507" custLinFactNeighborX="-813" custLinFactNeighborY="94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F959D-A30B-47BF-8318-DC818373C15E}" type="pres">
      <dgm:prSet presAssocID="{FDDF9DA1-C984-4E10-AF22-A9D22DA4739A}" presName="level3hierChild" presStyleCnt="0"/>
      <dgm:spPr/>
    </dgm:pt>
    <dgm:pt modelId="{5DCA1848-4DE4-4510-A5EC-1CEA7D9520C1}" type="pres">
      <dgm:prSet presAssocID="{D6E52D77-597E-41E5-AD9E-5A544B2A36D9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3B67DA77-F1AE-47BA-A88D-EA5DA85163A9}" type="pres">
      <dgm:prSet presAssocID="{D6E52D77-597E-41E5-AD9E-5A544B2A36D9}" presName="connTx" presStyleLbl="parChTrans1D2" presStyleIdx="1" presStyleCnt="6"/>
      <dgm:spPr/>
      <dgm:t>
        <a:bodyPr/>
        <a:lstStyle/>
        <a:p>
          <a:endParaRPr lang="en-US"/>
        </a:p>
      </dgm:t>
    </dgm:pt>
    <dgm:pt modelId="{BBE8DA45-70FE-4A96-B233-374587512594}" type="pres">
      <dgm:prSet presAssocID="{9BA7B427-424E-449F-9B10-10013C2A9FB0}" presName="root2" presStyleCnt="0"/>
      <dgm:spPr/>
    </dgm:pt>
    <dgm:pt modelId="{D58EDFF4-9238-405F-96B9-009FC0E4B25F}" type="pres">
      <dgm:prSet presAssocID="{9BA7B427-424E-449F-9B10-10013C2A9FB0}" presName="LevelTwoTextNode" presStyleLbl="node2" presStyleIdx="1" presStyleCnt="6" custScaleX="429153" custScaleY="132646" custLinFactNeighborX="-813" custLinFactNeighborY="14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11CFE5-3A6F-4EE2-9B7B-170C00EE7370}" type="pres">
      <dgm:prSet presAssocID="{9BA7B427-424E-449F-9B10-10013C2A9FB0}" presName="level3hierChild" presStyleCnt="0"/>
      <dgm:spPr/>
    </dgm:pt>
    <dgm:pt modelId="{56656189-EBB4-4AD9-A598-BF8569BCAED7}" type="pres">
      <dgm:prSet presAssocID="{A4C296CC-B642-4896-9CFB-0E4A7F05A0FD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9722BAD5-A0F2-4DD3-89AA-944F298F120C}" type="pres">
      <dgm:prSet presAssocID="{A4C296CC-B642-4896-9CFB-0E4A7F05A0FD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1D54B9D-027D-4E67-9580-B2C0838738B3}" type="pres">
      <dgm:prSet presAssocID="{364EB264-4EF1-42B1-8F99-C729E556A40C}" presName="root2" presStyleCnt="0"/>
      <dgm:spPr/>
    </dgm:pt>
    <dgm:pt modelId="{5CD9F904-25BF-4525-B582-511745064F96}" type="pres">
      <dgm:prSet presAssocID="{364EB264-4EF1-42B1-8F99-C729E556A40C}" presName="LevelTwoTextNode" presStyleLbl="node2" presStyleIdx="2" presStyleCnt="6" custScaleX="430533" custScaleY="120540" custLinFactNeighborX="-813" custLinFactNeighborY="-55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2787E6-79A6-4090-BEB9-4652292B7941}" type="pres">
      <dgm:prSet presAssocID="{364EB264-4EF1-42B1-8F99-C729E556A40C}" presName="level3hierChild" presStyleCnt="0"/>
      <dgm:spPr/>
    </dgm:pt>
    <dgm:pt modelId="{9FD101DB-AB0E-4BF6-B64F-8C586AC905C2}" type="pres">
      <dgm:prSet presAssocID="{2CE7F975-1E1B-41DC-9496-8BCC7165B9C6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A587AE7F-E850-4DFF-B447-ABD760F9EA62}" type="pres">
      <dgm:prSet presAssocID="{2CE7F975-1E1B-41DC-9496-8BCC7165B9C6}" presName="connTx" presStyleLbl="parChTrans1D2" presStyleIdx="3" presStyleCnt="6"/>
      <dgm:spPr/>
      <dgm:t>
        <a:bodyPr/>
        <a:lstStyle/>
        <a:p>
          <a:endParaRPr lang="en-US"/>
        </a:p>
      </dgm:t>
    </dgm:pt>
    <dgm:pt modelId="{900EA888-C0E2-458E-BE0D-9CA89A6D3779}" type="pres">
      <dgm:prSet presAssocID="{EE9AF03B-9891-4AA1-9B3B-AF2D43D20C0F}" presName="root2" presStyleCnt="0"/>
      <dgm:spPr/>
    </dgm:pt>
    <dgm:pt modelId="{D5D450BB-946A-4414-AA9C-F3AD8B0517E8}" type="pres">
      <dgm:prSet presAssocID="{EE9AF03B-9891-4AA1-9B3B-AF2D43D20C0F}" presName="LevelTwoTextNode" presStyleLbl="node2" presStyleIdx="3" presStyleCnt="6" custScaleX="443089" custScaleY="116476" custLinFactNeighborX="-813" custLinFactNeighborY="-102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F4F99A-A2EB-47C0-B432-A31FDAFF57C7}" type="pres">
      <dgm:prSet presAssocID="{EE9AF03B-9891-4AA1-9B3B-AF2D43D20C0F}" presName="level3hierChild" presStyleCnt="0"/>
      <dgm:spPr/>
    </dgm:pt>
    <dgm:pt modelId="{E3C75C0E-3BF1-4EB2-A9EC-49A7F4000B82}" type="pres">
      <dgm:prSet presAssocID="{090ADC66-A648-4080-8DFA-47F4B477A4D5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1D83B6B5-5AAF-4005-8FE1-34DC9E5ABEB5}" type="pres">
      <dgm:prSet presAssocID="{090ADC66-A648-4080-8DFA-47F4B477A4D5}" presName="connTx" presStyleLbl="parChTrans1D2" presStyleIdx="4" presStyleCnt="6"/>
      <dgm:spPr/>
      <dgm:t>
        <a:bodyPr/>
        <a:lstStyle/>
        <a:p>
          <a:endParaRPr lang="en-US"/>
        </a:p>
      </dgm:t>
    </dgm:pt>
    <dgm:pt modelId="{9B31FF2F-6EC5-497A-8B30-AF554BAF4F03}" type="pres">
      <dgm:prSet presAssocID="{CBA32E00-12A5-40EB-AA3C-42C769D321E3}" presName="root2" presStyleCnt="0"/>
      <dgm:spPr/>
    </dgm:pt>
    <dgm:pt modelId="{2A5D5ECF-AF4D-4AA8-A271-32F114E70F0B}" type="pres">
      <dgm:prSet presAssocID="{CBA32E00-12A5-40EB-AA3C-42C769D321E3}" presName="LevelTwoTextNode" presStyleLbl="node2" presStyleIdx="4" presStyleCnt="6" custScaleX="455994" custScaleY="131189" custLinFactNeighborX="-813" custLinFactNeighborY="-172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5CC789-B073-46AD-A232-C0815A8276E6}" type="pres">
      <dgm:prSet presAssocID="{CBA32E00-12A5-40EB-AA3C-42C769D321E3}" presName="level3hierChild" presStyleCnt="0"/>
      <dgm:spPr/>
    </dgm:pt>
    <dgm:pt modelId="{34AA60A0-AA22-46A6-BA5F-555F031560E4}" type="pres">
      <dgm:prSet presAssocID="{F3D1179F-512F-4D2E-A8EE-E47FAF8320CF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B141E60F-3114-4D44-8184-9C946216BB84}" type="pres">
      <dgm:prSet presAssocID="{F3D1179F-512F-4D2E-A8EE-E47FAF8320CF}" presName="connTx" presStyleLbl="parChTrans1D2" presStyleIdx="5" presStyleCnt="6"/>
      <dgm:spPr/>
      <dgm:t>
        <a:bodyPr/>
        <a:lstStyle/>
        <a:p>
          <a:endParaRPr lang="en-US"/>
        </a:p>
      </dgm:t>
    </dgm:pt>
    <dgm:pt modelId="{1F128142-F882-491B-A202-0225F8A97995}" type="pres">
      <dgm:prSet presAssocID="{D75BF8E3-5833-4FFF-BBD1-2FF39663AD56}" presName="root2" presStyleCnt="0"/>
      <dgm:spPr/>
    </dgm:pt>
    <dgm:pt modelId="{99320C22-6ABC-4412-ABB8-A9F8556870C7}" type="pres">
      <dgm:prSet presAssocID="{D75BF8E3-5833-4FFF-BBD1-2FF39663AD56}" presName="LevelTwoTextNode" presStyleLbl="node2" presStyleIdx="5" presStyleCnt="6" custScaleX="420329" custScaleY="147553" custLinFactNeighborX="-813" custLinFactNeighborY="-242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E62BE2-00CE-4782-88C5-E56876320C3D}" type="pres">
      <dgm:prSet presAssocID="{D75BF8E3-5833-4FFF-BBD1-2FF39663AD56}" presName="level3hierChild" presStyleCnt="0"/>
      <dgm:spPr/>
    </dgm:pt>
  </dgm:ptLst>
  <dgm:cxnLst>
    <dgm:cxn modelId="{BACB018B-07CF-4564-BB08-69D831C90B9E}" type="presOf" srcId="{3142795E-665B-483C-A2AF-70229B0F200D}" destId="{C600DD17-AD34-4E5B-A2B8-CC9CB1D6219C}" srcOrd="0" destOrd="0" presId="urn:microsoft.com/office/officeart/2008/layout/HorizontalMultiLevelHierarchy"/>
    <dgm:cxn modelId="{5C438527-D0BA-4DD6-9AFD-2E45FE158A53}" srcId="{94ED0241-1E40-45EB-A10A-F1D4714BD5FC}" destId="{9BA7B427-424E-449F-9B10-10013C2A9FB0}" srcOrd="1" destOrd="0" parTransId="{D6E52D77-597E-41E5-AD9E-5A544B2A36D9}" sibTransId="{BCC6759A-D74D-4D49-A775-6F122EEB4CF1}"/>
    <dgm:cxn modelId="{6AE7BCCC-BAAA-4DF1-8C11-E9FD290542B1}" srcId="{94ED0241-1E40-45EB-A10A-F1D4714BD5FC}" destId="{EE9AF03B-9891-4AA1-9B3B-AF2D43D20C0F}" srcOrd="3" destOrd="0" parTransId="{2CE7F975-1E1B-41DC-9496-8BCC7165B9C6}" sibTransId="{0824600D-850C-4CCE-A95B-BD3C9C9A0C47}"/>
    <dgm:cxn modelId="{2CFEFC7F-7EDE-43E0-9EB8-6663AA6109E5}" type="presOf" srcId="{D75BF8E3-5833-4FFF-BBD1-2FF39663AD56}" destId="{99320C22-6ABC-4412-ABB8-A9F8556870C7}" srcOrd="0" destOrd="0" presId="urn:microsoft.com/office/officeart/2008/layout/HorizontalMultiLevelHierarchy"/>
    <dgm:cxn modelId="{2AAC3C0D-E449-4756-A5C9-BB2397315826}" srcId="{94ED0241-1E40-45EB-A10A-F1D4714BD5FC}" destId="{CBA32E00-12A5-40EB-AA3C-42C769D321E3}" srcOrd="4" destOrd="0" parTransId="{090ADC66-A648-4080-8DFA-47F4B477A4D5}" sibTransId="{020AC53F-E185-4F84-AEBC-717E9CA2521A}"/>
    <dgm:cxn modelId="{686AF29A-8353-404A-B1FE-7BD8CBD5F8B6}" type="presOf" srcId="{2CE7F975-1E1B-41DC-9496-8BCC7165B9C6}" destId="{A587AE7F-E850-4DFF-B447-ABD760F9EA62}" srcOrd="1" destOrd="0" presId="urn:microsoft.com/office/officeart/2008/layout/HorizontalMultiLevelHierarchy"/>
    <dgm:cxn modelId="{F07E53BA-0BD2-4E91-8A49-56A967C4B212}" type="presOf" srcId="{F3D1179F-512F-4D2E-A8EE-E47FAF8320CF}" destId="{34AA60A0-AA22-46A6-BA5F-555F031560E4}" srcOrd="0" destOrd="0" presId="urn:microsoft.com/office/officeart/2008/layout/HorizontalMultiLevelHierarchy"/>
    <dgm:cxn modelId="{D8D02956-B3D1-42DD-BA91-30CEDA8F2467}" type="presOf" srcId="{FDDF9DA1-C984-4E10-AF22-A9D22DA4739A}" destId="{9DC6226B-9691-420D-A672-2EB4D9015A69}" srcOrd="0" destOrd="0" presId="urn:microsoft.com/office/officeart/2008/layout/HorizontalMultiLevelHierarchy"/>
    <dgm:cxn modelId="{CDA63CF7-E57F-4A8D-9BBE-2CC06A84B41A}" type="presOf" srcId="{090ADC66-A648-4080-8DFA-47F4B477A4D5}" destId="{E3C75C0E-3BF1-4EB2-A9EC-49A7F4000B82}" srcOrd="0" destOrd="0" presId="urn:microsoft.com/office/officeart/2008/layout/HorizontalMultiLevelHierarchy"/>
    <dgm:cxn modelId="{BD53CF4A-2984-44AF-9A4F-D149E8A60CA5}" srcId="{94ED0241-1E40-45EB-A10A-F1D4714BD5FC}" destId="{FDDF9DA1-C984-4E10-AF22-A9D22DA4739A}" srcOrd="0" destOrd="0" parTransId="{3142795E-665B-483C-A2AF-70229B0F200D}" sibTransId="{7885DF30-1EA8-4575-9E5E-A3CB8A7A5E7B}"/>
    <dgm:cxn modelId="{4307B3CC-B30D-4C71-B230-B728B3335F80}" type="presOf" srcId="{CBA32E00-12A5-40EB-AA3C-42C769D321E3}" destId="{2A5D5ECF-AF4D-4AA8-A271-32F114E70F0B}" srcOrd="0" destOrd="0" presId="urn:microsoft.com/office/officeart/2008/layout/HorizontalMultiLevelHierarchy"/>
    <dgm:cxn modelId="{454E4A44-3A1A-4274-B8AA-DD4600CC6C4B}" type="presOf" srcId="{D6E52D77-597E-41E5-AD9E-5A544B2A36D9}" destId="{3B67DA77-F1AE-47BA-A88D-EA5DA85163A9}" srcOrd="1" destOrd="0" presId="urn:microsoft.com/office/officeart/2008/layout/HorizontalMultiLevelHierarchy"/>
    <dgm:cxn modelId="{850C3748-1BF3-4042-A639-1C6244CC69C3}" type="presOf" srcId="{2CE7F975-1E1B-41DC-9496-8BCC7165B9C6}" destId="{9FD101DB-AB0E-4BF6-B64F-8C586AC905C2}" srcOrd="0" destOrd="0" presId="urn:microsoft.com/office/officeart/2008/layout/HorizontalMultiLevelHierarchy"/>
    <dgm:cxn modelId="{F4C23C75-86A8-4707-A15F-CF8DECECCC2D}" type="presOf" srcId="{D6E52D77-597E-41E5-AD9E-5A544B2A36D9}" destId="{5DCA1848-4DE4-4510-A5EC-1CEA7D9520C1}" srcOrd="0" destOrd="0" presId="urn:microsoft.com/office/officeart/2008/layout/HorizontalMultiLevelHierarchy"/>
    <dgm:cxn modelId="{E9A1A06A-A0FE-459A-B1FD-559C9691FFC1}" type="presOf" srcId="{C4A7AB80-1D2F-45B9-8148-445C689DF737}" destId="{FA067260-6B42-440D-8ED1-9CB9D019C68A}" srcOrd="0" destOrd="0" presId="urn:microsoft.com/office/officeart/2008/layout/HorizontalMultiLevelHierarchy"/>
    <dgm:cxn modelId="{77D67ED6-20E8-4425-9CBE-93ED852B2888}" type="presOf" srcId="{090ADC66-A648-4080-8DFA-47F4B477A4D5}" destId="{1D83B6B5-5AAF-4005-8FE1-34DC9E5ABEB5}" srcOrd="1" destOrd="0" presId="urn:microsoft.com/office/officeart/2008/layout/HorizontalMultiLevelHierarchy"/>
    <dgm:cxn modelId="{4DA7CECC-C572-4247-82E7-8B75D6DD9847}" type="presOf" srcId="{364EB264-4EF1-42B1-8F99-C729E556A40C}" destId="{5CD9F904-25BF-4525-B582-511745064F96}" srcOrd="0" destOrd="0" presId="urn:microsoft.com/office/officeart/2008/layout/HorizontalMultiLevelHierarchy"/>
    <dgm:cxn modelId="{A9B8EC85-F27C-40CB-B515-7066DA16E50E}" type="presOf" srcId="{3142795E-665B-483C-A2AF-70229B0F200D}" destId="{8C8A2827-29CA-4AD2-B33A-7249CEAE8CAA}" srcOrd="1" destOrd="0" presId="urn:microsoft.com/office/officeart/2008/layout/HorizontalMultiLevelHierarchy"/>
    <dgm:cxn modelId="{8215438C-AB1C-45B1-9952-3C0562DF79E3}" type="presOf" srcId="{EE9AF03B-9891-4AA1-9B3B-AF2D43D20C0F}" destId="{D5D450BB-946A-4414-AA9C-F3AD8B0517E8}" srcOrd="0" destOrd="0" presId="urn:microsoft.com/office/officeart/2008/layout/HorizontalMultiLevelHierarchy"/>
    <dgm:cxn modelId="{E05D727C-EF15-46FF-952D-49448BA8C74C}" srcId="{C4A7AB80-1D2F-45B9-8148-445C689DF737}" destId="{94ED0241-1E40-45EB-A10A-F1D4714BD5FC}" srcOrd="0" destOrd="0" parTransId="{5C690C8F-07CF-410F-AD1D-EDF03FEA1E22}" sibTransId="{454AD60C-3948-4886-93C0-B5D995A8229F}"/>
    <dgm:cxn modelId="{9809C1EB-A3F5-4EC4-969E-AE894F8CA51D}" type="presOf" srcId="{A4C296CC-B642-4896-9CFB-0E4A7F05A0FD}" destId="{9722BAD5-A0F2-4DD3-89AA-944F298F120C}" srcOrd="1" destOrd="0" presId="urn:microsoft.com/office/officeart/2008/layout/HorizontalMultiLevelHierarchy"/>
    <dgm:cxn modelId="{73736085-6E69-4519-BB6C-1DE9A743FBD3}" type="presOf" srcId="{9BA7B427-424E-449F-9B10-10013C2A9FB0}" destId="{D58EDFF4-9238-405F-96B9-009FC0E4B25F}" srcOrd="0" destOrd="0" presId="urn:microsoft.com/office/officeart/2008/layout/HorizontalMultiLevelHierarchy"/>
    <dgm:cxn modelId="{5E3DBE64-F3E1-4A52-A731-F5F6ADEC8635}" type="presOf" srcId="{94ED0241-1E40-45EB-A10A-F1D4714BD5FC}" destId="{4F69E226-324A-4C76-A73E-A4BBF09A6478}" srcOrd="0" destOrd="0" presId="urn:microsoft.com/office/officeart/2008/layout/HorizontalMultiLevelHierarchy"/>
    <dgm:cxn modelId="{26D52ED4-68DC-4E5D-8D66-555C2D1AEEF7}" type="presOf" srcId="{F3D1179F-512F-4D2E-A8EE-E47FAF8320CF}" destId="{B141E60F-3114-4D44-8184-9C946216BB84}" srcOrd="1" destOrd="0" presId="urn:microsoft.com/office/officeart/2008/layout/HorizontalMultiLevelHierarchy"/>
    <dgm:cxn modelId="{5BA7E584-5898-48E2-8FCE-C1A1B37A845F}" type="presOf" srcId="{A4C296CC-B642-4896-9CFB-0E4A7F05A0FD}" destId="{56656189-EBB4-4AD9-A598-BF8569BCAED7}" srcOrd="0" destOrd="0" presId="urn:microsoft.com/office/officeart/2008/layout/HorizontalMultiLevelHierarchy"/>
    <dgm:cxn modelId="{8C85A1F5-D9DA-41B9-BF07-80D4B4A1CE11}" srcId="{94ED0241-1E40-45EB-A10A-F1D4714BD5FC}" destId="{364EB264-4EF1-42B1-8F99-C729E556A40C}" srcOrd="2" destOrd="0" parTransId="{A4C296CC-B642-4896-9CFB-0E4A7F05A0FD}" sibTransId="{AB5690AC-66D7-47FA-B027-47602BB5BBA1}"/>
    <dgm:cxn modelId="{266165BE-99E5-44B3-B07F-0D70C2BCEBA3}" srcId="{94ED0241-1E40-45EB-A10A-F1D4714BD5FC}" destId="{D75BF8E3-5833-4FFF-BBD1-2FF39663AD56}" srcOrd="5" destOrd="0" parTransId="{F3D1179F-512F-4D2E-A8EE-E47FAF8320CF}" sibTransId="{894E136E-F78F-4876-B9D1-A7E27E84EDB8}"/>
    <dgm:cxn modelId="{890FB4F6-0436-4765-B634-D595F77E4880}" type="presParOf" srcId="{FA067260-6B42-440D-8ED1-9CB9D019C68A}" destId="{D553AD00-7655-41F1-A130-FEE10962FE69}" srcOrd="0" destOrd="0" presId="urn:microsoft.com/office/officeart/2008/layout/HorizontalMultiLevelHierarchy"/>
    <dgm:cxn modelId="{B0CA39F2-9553-4672-9DD9-0FD160E34629}" type="presParOf" srcId="{D553AD00-7655-41F1-A130-FEE10962FE69}" destId="{4F69E226-324A-4C76-A73E-A4BBF09A6478}" srcOrd="0" destOrd="0" presId="urn:microsoft.com/office/officeart/2008/layout/HorizontalMultiLevelHierarchy"/>
    <dgm:cxn modelId="{8C5AB497-1F69-4848-9386-0F721CAF8CCA}" type="presParOf" srcId="{D553AD00-7655-41F1-A130-FEE10962FE69}" destId="{1E283496-4213-448D-B847-17C2DFBF7CC3}" srcOrd="1" destOrd="0" presId="urn:microsoft.com/office/officeart/2008/layout/HorizontalMultiLevelHierarchy"/>
    <dgm:cxn modelId="{14D98323-0D1C-4BF5-B4BE-39CE5B6EED08}" type="presParOf" srcId="{1E283496-4213-448D-B847-17C2DFBF7CC3}" destId="{C600DD17-AD34-4E5B-A2B8-CC9CB1D6219C}" srcOrd="0" destOrd="0" presId="urn:microsoft.com/office/officeart/2008/layout/HorizontalMultiLevelHierarchy"/>
    <dgm:cxn modelId="{A87DE032-0873-49DD-987F-BA37B706792A}" type="presParOf" srcId="{C600DD17-AD34-4E5B-A2B8-CC9CB1D6219C}" destId="{8C8A2827-29CA-4AD2-B33A-7249CEAE8CAA}" srcOrd="0" destOrd="0" presId="urn:microsoft.com/office/officeart/2008/layout/HorizontalMultiLevelHierarchy"/>
    <dgm:cxn modelId="{8C8EFB5E-A4AA-4912-BD0D-51D744280500}" type="presParOf" srcId="{1E283496-4213-448D-B847-17C2DFBF7CC3}" destId="{185DAD95-0F45-4769-8F19-98390FBF698D}" srcOrd="1" destOrd="0" presId="urn:microsoft.com/office/officeart/2008/layout/HorizontalMultiLevelHierarchy"/>
    <dgm:cxn modelId="{C86EF348-A183-4631-BB3B-3233F30BA07C}" type="presParOf" srcId="{185DAD95-0F45-4769-8F19-98390FBF698D}" destId="{9DC6226B-9691-420D-A672-2EB4D9015A69}" srcOrd="0" destOrd="0" presId="urn:microsoft.com/office/officeart/2008/layout/HorizontalMultiLevelHierarchy"/>
    <dgm:cxn modelId="{A8EDEFD3-CE25-4436-96E8-E736F85374BA}" type="presParOf" srcId="{185DAD95-0F45-4769-8F19-98390FBF698D}" destId="{A61F959D-A30B-47BF-8318-DC818373C15E}" srcOrd="1" destOrd="0" presId="urn:microsoft.com/office/officeart/2008/layout/HorizontalMultiLevelHierarchy"/>
    <dgm:cxn modelId="{00425774-CA47-48BD-8BA8-ACABA868897B}" type="presParOf" srcId="{1E283496-4213-448D-B847-17C2DFBF7CC3}" destId="{5DCA1848-4DE4-4510-A5EC-1CEA7D9520C1}" srcOrd="2" destOrd="0" presId="urn:microsoft.com/office/officeart/2008/layout/HorizontalMultiLevelHierarchy"/>
    <dgm:cxn modelId="{6425733C-9CCA-4BFE-B168-BF79786E83D6}" type="presParOf" srcId="{5DCA1848-4DE4-4510-A5EC-1CEA7D9520C1}" destId="{3B67DA77-F1AE-47BA-A88D-EA5DA85163A9}" srcOrd="0" destOrd="0" presId="urn:microsoft.com/office/officeart/2008/layout/HorizontalMultiLevelHierarchy"/>
    <dgm:cxn modelId="{CE97FFD9-8343-4DA8-AFA8-C07E49C959C4}" type="presParOf" srcId="{1E283496-4213-448D-B847-17C2DFBF7CC3}" destId="{BBE8DA45-70FE-4A96-B233-374587512594}" srcOrd="3" destOrd="0" presId="urn:microsoft.com/office/officeart/2008/layout/HorizontalMultiLevelHierarchy"/>
    <dgm:cxn modelId="{4EEE40F7-7F1C-4D79-9569-4206453B3B82}" type="presParOf" srcId="{BBE8DA45-70FE-4A96-B233-374587512594}" destId="{D58EDFF4-9238-405F-96B9-009FC0E4B25F}" srcOrd="0" destOrd="0" presId="urn:microsoft.com/office/officeart/2008/layout/HorizontalMultiLevelHierarchy"/>
    <dgm:cxn modelId="{303FC165-A675-46D5-90C0-F1C56A450723}" type="presParOf" srcId="{BBE8DA45-70FE-4A96-B233-374587512594}" destId="{7511CFE5-3A6F-4EE2-9B7B-170C00EE7370}" srcOrd="1" destOrd="0" presId="urn:microsoft.com/office/officeart/2008/layout/HorizontalMultiLevelHierarchy"/>
    <dgm:cxn modelId="{6D8D8238-06ED-44C2-8862-0A5125F9EA28}" type="presParOf" srcId="{1E283496-4213-448D-B847-17C2DFBF7CC3}" destId="{56656189-EBB4-4AD9-A598-BF8569BCAED7}" srcOrd="4" destOrd="0" presId="urn:microsoft.com/office/officeart/2008/layout/HorizontalMultiLevelHierarchy"/>
    <dgm:cxn modelId="{FF5AA1D4-6F6E-459C-8D8A-7AC05BA58080}" type="presParOf" srcId="{56656189-EBB4-4AD9-A598-BF8569BCAED7}" destId="{9722BAD5-A0F2-4DD3-89AA-944F298F120C}" srcOrd="0" destOrd="0" presId="urn:microsoft.com/office/officeart/2008/layout/HorizontalMultiLevelHierarchy"/>
    <dgm:cxn modelId="{9C924DAC-2B27-4483-8793-8E2FDB2B2651}" type="presParOf" srcId="{1E283496-4213-448D-B847-17C2DFBF7CC3}" destId="{F1D54B9D-027D-4E67-9580-B2C0838738B3}" srcOrd="5" destOrd="0" presId="urn:microsoft.com/office/officeart/2008/layout/HorizontalMultiLevelHierarchy"/>
    <dgm:cxn modelId="{3B63F3D8-2CF3-4708-B494-87F3DBCCC19E}" type="presParOf" srcId="{F1D54B9D-027D-4E67-9580-B2C0838738B3}" destId="{5CD9F904-25BF-4525-B582-511745064F96}" srcOrd="0" destOrd="0" presId="urn:microsoft.com/office/officeart/2008/layout/HorizontalMultiLevelHierarchy"/>
    <dgm:cxn modelId="{D5BC8E87-B44B-4032-A399-9F50E72AF248}" type="presParOf" srcId="{F1D54B9D-027D-4E67-9580-B2C0838738B3}" destId="{2A2787E6-79A6-4090-BEB9-4652292B7941}" srcOrd="1" destOrd="0" presId="urn:microsoft.com/office/officeart/2008/layout/HorizontalMultiLevelHierarchy"/>
    <dgm:cxn modelId="{9977E466-A807-42DB-8950-56C3F526E30F}" type="presParOf" srcId="{1E283496-4213-448D-B847-17C2DFBF7CC3}" destId="{9FD101DB-AB0E-4BF6-B64F-8C586AC905C2}" srcOrd="6" destOrd="0" presId="urn:microsoft.com/office/officeart/2008/layout/HorizontalMultiLevelHierarchy"/>
    <dgm:cxn modelId="{147FC1D1-F19D-4D3B-980A-DB7E0EE4A7B5}" type="presParOf" srcId="{9FD101DB-AB0E-4BF6-B64F-8C586AC905C2}" destId="{A587AE7F-E850-4DFF-B447-ABD760F9EA62}" srcOrd="0" destOrd="0" presId="urn:microsoft.com/office/officeart/2008/layout/HorizontalMultiLevelHierarchy"/>
    <dgm:cxn modelId="{75A9E094-36A4-4CCD-A443-9A56B0AC91FA}" type="presParOf" srcId="{1E283496-4213-448D-B847-17C2DFBF7CC3}" destId="{900EA888-C0E2-458E-BE0D-9CA89A6D3779}" srcOrd="7" destOrd="0" presId="urn:microsoft.com/office/officeart/2008/layout/HorizontalMultiLevelHierarchy"/>
    <dgm:cxn modelId="{F5065D2F-DF49-4907-9EC4-D03472F14254}" type="presParOf" srcId="{900EA888-C0E2-458E-BE0D-9CA89A6D3779}" destId="{D5D450BB-946A-4414-AA9C-F3AD8B0517E8}" srcOrd="0" destOrd="0" presId="urn:microsoft.com/office/officeart/2008/layout/HorizontalMultiLevelHierarchy"/>
    <dgm:cxn modelId="{E11706E4-D125-4082-997E-4E677A357999}" type="presParOf" srcId="{900EA888-C0E2-458E-BE0D-9CA89A6D3779}" destId="{07F4F99A-A2EB-47C0-B432-A31FDAFF57C7}" srcOrd="1" destOrd="0" presId="urn:microsoft.com/office/officeart/2008/layout/HorizontalMultiLevelHierarchy"/>
    <dgm:cxn modelId="{DCE6A91C-F531-4BB4-A3A8-A2EBEC3E48EF}" type="presParOf" srcId="{1E283496-4213-448D-B847-17C2DFBF7CC3}" destId="{E3C75C0E-3BF1-4EB2-A9EC-49A7F4000B82}" srcOrd="8" destOrd="0" presId="urn:microsoft.com/office/officeart/2008/layout/HorizontalMultiLevelHierarchy"/>
    <dgm:cxn modelId="{AC1D76BA-8691-4DF6-ACFD-3F224AF4ECA4}" type="presParOf" srcId="{E3C75C0E-3BF1-4EB2-A9EC-49A7F4000B82}" destId="{1D83B6B5-5AAF-4005-8FE1-34DC9E5ABEB5}" srcOrd="0" destOrd="0" presId="urn:microsoft.com/office/officeart/2008/layout/HorizontalMultiLevelHierarchy"/>
    <dgm:cxn modelId="{2C485223-B56F-4281-9ECD-6E32C737F810}" type="presParOf" srcId="{1E283496-4213-448D-B847-17C2DFBF7CC3}" destId="{9B31FF2F-6EC5-497A-8B30-AF554BAF4F03}" srcOrd="9" destOrd="0" presId="urn:microsoft.com/office/officeart/2008/layout/HorizontalMultiLevelHierarchy"/>
    <dgm:cxn modelId="{9A9F0D5A-2F0D-4F3F-B443-15FE83E089A5}" type="presParOf" srcId="{9B31FF2F-6EC5-497A-8B30-AF554BAF4F03}" destId="{2A5D5ECF-AF4D-4AA8-A271-32F114E70F0B}" srcOrd="0" destOrd="0" presId="urn:microsoft.com/office/officeart/2008/layout/HorizontalMultiLevelHierarchy"/>
    <dgm:cxn modelId="{EF021904-59F3-4986-BDC1-A88A2B6495A6}" type="presParOf" srcId="{9B31FF2F-6EC5-497A-8B30-AF554BAF4F03}" destId="{5E5CC789-B073-46AD-A232-C0815A8276E6}" srcOrd="1" destOrd="0" presId="urn:microsoft.com/office/officeart/2008/layout/HorizontalMultiLevelHierarchy"/>
    <dgm:cxn modelId="{419A7253-5922-4F97-801E-85EAF4075FF0}" type="presParOf" srcId="{1E283496-4213-448D-B847-17C2DFBF7CC3}" destId="{34AA60A0-AA22-46A6-BA5F-555F031560E4}" srcOrd="10" destOrd="0" presId="urn:microsoft.com/office/officeart/2008/layout/HorizontalMultiLevelHierarchy"/>
    <dgm:cxn modelId="{29CD3A89-F956-4546-BF1E-2CCDE14996D5}" type="presParOf" srcId="{34AA60A0-AA22-46A6-BA5F-555F031560E4}" destId="{B141E60F-3114-4D44-8184-9C946216BB84}" srcOrd="0" destOrd="0" presId="urn:microsoft.com/office/officeart/2008/layout/HorizontalMultiLevelHierarchy"/>
    <dgm:cxn modelId="{E3B1C155-9C78-4A9C-AE29-814B576645AC}" type="presParOf" srcId="{1E283496-4213-448D-B847-17C2DFBF7CC3}" destId="{1F128142-F882-491B-A202-0225F8A97995}" srcOrd="11" destOrd="0" presId="urn:microsoft.com/office/officeart/2008/layout/HorizontalMultiLevelHierarchy"/>
    <dgm:cxn modelId="{996B897A-ADC6-4240-AFB4-E31DB4490292}" type="presParOf" srcId="{1F128142-F882-491B-A202-0225F8A97995}" destId="{99320C22-6ABC-4412-ABB8-A9F8556870C7}" srcOrd="0" destOrd="0" presId="urn:microsoft.com/office/officeart/2008/layout/HorizontalMultiLevelHierarchy"/>
    <dgm:cxn modelId="{C96242E8-8076-4026-AB61-2C7F84344999}" type="presParOf" srcId="{1F128142-F882-491B-A202-0225F8A97995}" destId="{23E62BE2-00CE-4782-88C5-E56876320C3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5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51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5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2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5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6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2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2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6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2F0D6-0888-4693-A976-4BCCFF1D0F28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5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4.jpeg"/><Relationship Id="rId5" Type="http://schemas.openxmlformats.org/officeDocument/2006/relationships/image" Target="../media/image3.pn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36.jpeg"/><Relationship Id="rId2" Type="http://schemas.openxmlformats.org/officeDocument/2006/relationships/image" Target="../media/image1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5.jpeg"/><Relationship Id="rId5" Type="http://schemas.openxmlformats.org/officeDocument/2006/relationships/image" Target="../media/image3.pn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4.jpg"/><Relationship Id="rId5" Type="http://schemas.openxmlformats.org/officeDocument/2006/relationships/image" Target="../media/image3.png"/><Relationship Id="rId10" Type="http://schemas.openxmlformats.org/officeDocument/2006/relationships/image" Target="../media/image43.jpeg"/><Relationship Id="rId4" Type="http://schemas.openxmlformats.org/officeDocument/2006/relationships/image" Target="../media/image2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9.jpeg"/><Relationship Id="rId5" Type="http://schemas.openxmlformats.org/officeDocument/2006/relationships/image" Target="../media/image3.png"/><Relationship Id="rId10" Type="http://schemas.openxmlformats.org/officeDocument/2006/relationships/image" Target="../media/image48.jpeg"/><Relationship Id="rId4" Type="http://schemas.openxmlformats.org/officeDocument/2006/relationships/image" Target="../media/image2.png"/><Relationship Id="rId9" Type="http://schemas.openxmlformats.org/officeDocument/2006/relationships/image" Target="../media/image47.jpeg"/><Relationship Id="rId1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6.jpeg"/><Relationship Id="rId5" Type="http://schemas.openxmlformats.org/officeDocument/2006/relationships/image" Target="../media/image3.png"/><Relationship Id="rId10" Type="http://schemas.openxmlformats.org/officeDocument/2006/relationships/image" Target="../media/image55.jpe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0.jpg"/><Relationship Id="rId5" Type="http://schemas.openxmlformats.org/officeDocument/2006/relationships/image" Target="../media/image3.png"/><Relationship Id="rId10" Type="http://schemas.openxmlformats.org/officeDocument/2006/relationships/image" Target="../media/image59.jpeg"/><Relationship Id="rId4" Type="http://schemas.openxmlformats.org/officeDocument/2006/relationships/image" Target="../media/image2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6.jpeg"/><Relationship Id="rId5" Type="http://schemas.openxmlformats.org/officeDocument/2006/relationships/image" Target="../media/image3.png"/><Relationship Id="rId10" Type="http://schemas.openxmlformats.org/officeDocument/2006/relationships/image" Target="../media/image65.jpeg"/><Relationship Id="rId4" Type="http://schemas.openxmlformats.org/officeDocument/2006/relationships/image" Target="../media/image2.png"/><Relationship Id="rId9" Type="http://schemas.openxmlformats.org/officeDocument/2006/relationships/image" Target="../media/image64.jpeg"/><Relationship Id="rId1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diagramColors" Target="../diagrams/colors1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3.png"/><Relationship Id="rId10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600267" y="5481744"/>
            <a:ext cx="1574800" cy="1367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247498"/>
            <a:ext cx="1566333" cy="161050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4550" cy="237771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5870" y="-21580"/>
            <a:ext cx="2334550" cy="2377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5334" y="2234052"/>
            <a:ext cx="102023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latin typeface="AAChalalai" panose="02020603050405020304" pitchFamily="18" charset="-34"/>
                <a:cs typeface="AAChalalai" panose="02020603050405020304" pitchFamily="18" charset="-34"/>
              </a:rPr>
              <a:t>กรต. </a:t>
            </a:r>
            <a:r>
              <a:rPr lang="en-US" sz="6600" b="1" dirty="0" smtClean="0">
                <a:latin typeface="AAChalalai" panose="02020603050405020304" pitchFamily="18" charset="-34"/>
                <a:cs typeface="AAChalalai" panose="02020603050405020304" pitchFamily="18" charset="-34"/>
              </a:rPr>
              <a:t>Act now (</a:t>
            </a:r>
            <a:r>
              <a:rPr lang="th-TH" sz="6600" b="1" dirty="0" smtClean="0">
                <a:latin typeface="AAChalalai" panose="02020603050405020304" pitchFamily="18" charset="-34"/>
                <a:cs typeface="AAChalalai" panose="02020603050405020304" pitchFamily="18" charset="-34"/>
              </a:rPr>
              <a:t>ทำทันที) จิตอาสาทำความดี </a:t>
            </a:r>
          </a:p>
          <a:p>
            <a:pPr algn="ctr"/>
            <a:r>
              <a:rPr lang="th-TH" sz="6600" b="1" dirty="0" smtClean="0">
                <a:latin typeface="AAChalalai" panose="02020603050405020304" pitchFamily="18" charset="-34"/>
                <a:cs typeface="AAChalalai" panose="02020603050405020304" pitchFamily="18" charset="-34"/>
              </a:rPr>
              <a:t>ตามวิถีองค์กรคุณธรรมต้นแบบอย่างยั่งยืน</a:t>
            </a:r>
            <a:endParaRPr lang="en-US" sz="6600" b="1" dirty="0"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3037" y="4862050"/>
            <a:ext cx="297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กองโรคติดต่อทั่วไป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15" y="146486"/>
            <a:ext cx="1681163" cy="16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99" y="1306334"/>
            <a:ext cx="2733662" cy="209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55" y="1306334"/>
            <a:ext cx="2794035" cy="2095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28" y="1244021"/>
            <a:ext cx="2729441" cy="2057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55" y="3975879"/>
            <a:ext cx="2901461" cy="21751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270" y="3684318"/>
            <a:ext cx="1740904" cy="2321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96" y="3975879"/>
            <a:ext cx="2900807" cy="21751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" y="2325315"/>
            <a:ext cx="3103928" cy="2326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07" y="972787"/>
            <a:ext cx="3146998" cy="2448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9" r="-100"/>
          <a:stretch/>
        </p:blipFill>
        <p:spPr>
          <a:xfrm>
            <a:off x="4938223" y="3622222"/>
            <a:ext cx="5970547" cy="3093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64" y="3895791"/>
            <a:ext cx="3527044" cy="23352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92" y="1085500"/>
            <a:ext cx="3417173" cy="22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41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7350" y="1903205"/>
            <a:ext cx="968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spc="-50" dirty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จัดกิจกรรมสวดมนต์ เจริญสมาธิ ของบุคลากรกรมควบคุมโรค </a:t>
            </a:r>
            <a:endParaRPr lang="th-TH" sz="3600" b="1" spc="-50" dirty="0" smtClean="0">
              <a:solidFill>
                <a:prstClr val="black"/>
              </a:solidFill>
              <a:latin typeface="AAChalalai" panose="02020603050405020304" pitchFamily="18" charset="-34"/>
              <a:ea typeface="Calibri" panose="020F0502020204030204" pitchFamily="34" charset="0"/>
              <a:cs typeface="AAChalalai" panose="02020603050405020304" pitchFamily="18" charset="-34"/>
            </a:endParaRPr>
          </a:p>
          <a:p>
            <a:pPr algn="ctr"/>
            <a:r>
              <a:rPr lang="th-TH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จัดโดย</a:t>
            </a:r>
            <a:r>
              <a:rPr lang="en-US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 </a:t>
            </a:r>
            <a:r>
              <a:rPr lang="th-TH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กอง</a:t>
            </a:r>
            <a:r>
              <a:rPr lang="th-TH" sz="3600" b="1" spc="-50" dirty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โรคติดต่อทั่วไป</a:t>
            </a:r>
            <a:endParaRPr lang="en-US" sz="36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6096" y="3541591"/>
            <a:ext cx="861110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32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บุคลากรกองโรคติดต่อทั่วไป </a:t>
            </a:r>
            <a:r>
              <a:rPr lang="th-TH" sz="32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และบุคลากรจาก</a:t>
            </a:r>
            <a:r>
              <a:rPr lang="th-TH" sz="32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หน่วยงานอื่นภายในกรมควบคุมโรค ร่วมสวดมนต์เจริญสมาธิและสนทนาธรรมพร้อมรับฟังเทศนาธรรม จำนวน 36 คน ณ ห้องพระชั้น 4 </a:t>
            </a:r>
            <a:r>
              <a:rPr lang="th-TH" sz="32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อาคาร </a:t>
            </a:r>
            <a:r>
              <a:rPr lang="th-TH" sz="32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1 กรมควบคุมโรค และผ่านระบบ </a:t>
            </a:r>
            <a:r>
              <a:rPr lang="en-US" sz="28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Zoom Meeting</a:t>
            </a:r>
            <a:endParaRPr lang="th-TH" sz="2800" spc="-50" dirty="0">
              <a:solidFill>
                <a:prstClr val="black"/>
              </a:solidFill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26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98" y="1488935"/>
            <a:ext cx="3021305" cy="2265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23" y="4090559"/>
            <a:ext cx="3362255" cy="2226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74" y="1488935"/>
            <a:ext cx="3375604" cy="2265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86" y="4196721"/>
            <a:ext cx="3027613" cy="2265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94" y="1415082"/>
            <a:ext cx="3021305" cy="22659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65" y="2450264"/>
            <a:ext cx="4449564" cy="2971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96" y="4118394"/>
            <a:ext cx="3021305" cy="2265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36" y="2425903"/>
            <a:ext cx="2246842" cy="2995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716" y="2442519"/>
            <a:ext cx="2240188" cy="298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2016" y="1677757"/>
            <a:ext cx="968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spc="-50" dirty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จัดกิจกรรมยกย่อง เชิดชู บุคลากรต้นแบบด้านคุณธรรม </a:t>
            </a:r>
            <a:r>
              <a:rPr lang="th-TH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จริยธรรม</a:t>
            </a:r>
            <a:endParaRPr lang="en-US" sz="3600" b="1" spc="-50" dirty="0" smtClean="0">
              <a:solidFill>
                <a:prstClr val="black"/>
              </a:solidFill>
              <a:latin typeface="AAChalalai" panose="02020603050405020304" pitchFamily="18" charset="-34"/>
              <a:ea typeface="Calibri" panose="020F0502020204030204" pitchFamily="34" charset="0"/>
              <a:cs typeface="AAChalalai" panose="02020603050405020304" pitchFamily="18" charset="-34"/>
            </a:endParaRPr>
          </a:p>
          <a:p>
            <a:pPr algn="ctr"/>
            <a:r>
              <a:rPr lang="th-TH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ของ</a:t>
            </a:r>
            <a:r>
              <a:rPr lang="en-US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 </a:t>
            </a:r>
            <a:r>
              <a:rPr lang="th-TH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กองโรคติดต่อทั่วไป</a:t>
            </a:r>
            <a:endParaRPr lang="en-US" sz="36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3344" y="3093904"/>
            <a:ext cx="102228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32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บุคคล</a:t>
            </a:r>
            <a:r>
              <a:rPr lang="th-TH" sz="32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ที่มีคุณธรรม จริยธรรม </a:t>
            </a:r>
            <a:r>
              <a:rPr lang="th-TH" sz="32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ด้วย</a:t>
            </a:r>
            <a:r>
              <a:rPr lang="th-TH" sz="32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การนำคุณธรรม 5 ประการ พอเพียง วินัย สุจริต จิตอาสา และกตัญญู มาเป็นคุณค่าหลักในการดำเนินชีวิต มีผลงานเป็นที่ประจักษ์ในด้านการครองตน ครองคน ครองงาน </a:t>
            </a:r>
            <a:r>
              <a:rPr lang="th-TH" sz="32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สมควร</a:t>
            </a:r>
            <a:r>
              <a:rPr lang="th-TH" sz="32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ได้รับการยกย่อง เชิดชูเกียรติ รักษาไว้ซึ่งความดี เป็นไปตามมาตรฐานคุณธรรม จริยธรรม โดยบุคลากรต้นแบบของกองโรคติดต่อทั่วไป ได้รับคัดเลือกให้ได้รับรางวัลบุคลากรต้นแบบด้านคุณธรรม จริยธรรม กรมควบคุมโรค จำนวน 2 คน</a:t>
            </a:r>
            <a:endParaRPr lang="th-TH" sz="2800" spc="-50" dirty="0">
              <a:solidFill>
                <a:prstClr val="black"/>
              </a:solidFill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92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59" y="4165514"/>
            <a:ext cx="3221356" cy="2148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36" y="1544632"/>
            <a:ext cx="3432239" cy="2403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5" y="1577146"/>
            <a:ext cx="3221356" cy="2414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00" y="1577146"/>
            <a:ext cx="3347454" cy="4835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36" y="4139718"/>
            <a:ext cx="3395143" cy="21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8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549" y="1931997"/>
            <a:ext cx="10973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spc="-50" dirty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จัดกิจกรรมส่งเสริมให้บุคลากรในสังกัด ยึดหลักคุณธรรม จริยธรรม มีความโปร่งใสในการทำงานพัฒนาองค์กรให้มีบทบาทในการสร้างคนดี เพื่อสังคมที่ดี ส่งเสริมให้บุคลากรมีทัศนคติ วิธีคิด และการประพฤติปฏิบัติที่สะท้อนการมีคุณธรรม จริยธรรม และค่านิยมที่ดีเหมาะสมกับสังคมไทย ผ่านกิจกรรมที่ง่ายแก่การรับรู้และเข้าใจด้วยการสื่อสารที่เป็นรูปธรรมมากขึ้น </a:t>
            </a:r>
            <a:endParaRPr lang="en-US" sz="36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50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7564" y="1855797"/>
            <a:ext cx="10183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ea typeface="Calibri" panose="020F0502020204030204" pitchFamily="34" charset="0"/>
                <a:cs typeface="TH SarabunPSK" panose="020B0500040200020003" pitchFamily="34" charset="-34"/>
              </a:rPr>
              <a:t>บริจาคสิ่งของ เครื่องใช้ เครื่องนุ่งห่ม หนังสือ อุกรณ์การเรียน และอื่นๆ เพื่อส่งมอบความสุขและสร้างรอยยิ้มให้แก่นักเรียนและเยาวชนในพื้นที่ถิ่นทุรกันดาร พร้อมด้วยการจัดส่งอุปกรณ์ป้องกันส่วนบุคคลและอุปกรณ์ป้องกันควบคุมโรคโควิด 19 ให้กับกองบัญชาการตำรวจตระเวนชายแดน และส่งต่อไปยังโรงเรียนตำรวจตระเวนชายแดนทุกแห่ง จำนวน 222 แห่ง  เพื่อพัฒนาคุณภาพชีวิตของเด็กและเยาวชนในถิ่นทุรกันดาร ให้มีสุขภาพร่างกายแข็งแรง ปลอดภัยจากโรคโควิด</a:t>
            </a:r>
            <a:endParaRPr lang="en-US" sz="36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06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5" y="1234497"/>
            <a:ext cx="3748037" cy="2594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5" y="3968431"/>
            <a:ext cx="3748037" cy="25947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62" y="4003763"/>
            <a:ext cx="3445699" cy="2594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77" y="4003763"/>
            <a:ext cx="3445699" cy="25947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95" y="1234497"/>
            <a:ext cx="3460505" cy="25947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71" y="1234497"/>
            <a:ext cx="3460505" cy="2594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09" y="1997195"/>
            <a:ext cx="5622778" cy="375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4697" y="1176503"/>
            <a:ext cx="10183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ทอดกฐิน</a:t>
            </a:r>
            <a:r>
              <a:rPr lang="th-TH" sz="360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สามัคคี ณ วัดพุทธปัญญา และจัดตั้งโรงทานขนมจีนแกงเขียวหวาน </a:t>
            </a:r>
            <a:endParaRPr lang="th-TH" sz="3600" dirty="0" smtClean="0">
              <a:solidFill>
                <a:prstClr val="black"/>
              </a:solidFill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th-TH" sz="360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แบ่งปัน</a:t>
            </a:r>
            <a:r>
              <a:rPr lang="th-TH" sz="360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ผู้เข้าร่วมงาน</a:t>
            </a:r>
            <a:r>
              <a:rPr lang="th-TH" sz="360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ทอดกฐิน</a:t>
            </a:r>
            <a:r>
              <a:rPr lang="en-US" sz="360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360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กระทรวงสาธารณสุข กรมควบคุมโรค</a:t>
            </a:r>
            <a:endParaRPr lang="en-US" sz="36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60" y="2474600"/>
            <a:ext cx="2727158" cy="3408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26" y="3048000"/>
            <a:ext cx="3515315" cy="1982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33" y="4506334"/>
            <a:ext cx="2959681" cy="1959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33" y="2474600"/>
            <a:ext cx="2959681" cy="195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1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4697" y="1112335"/>
            <a:ext cx="10183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บริจาคสิ่งของที่ไม่ได้ใช้และยังอยู่ในสภาพดี เพื่อส่งมอบความรัก และสนับสนุนช่วยเหลือโครงการเหลือ-ขอ โดยมูลนิธิบ้านนกขมิ้น</a:t>
            </a:r>
            <a:endParaRPr lang="en-US" sz="36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8" y="2376832"/>
            <a:ext cx="2584541" cy="3654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09" y="2666414"/>
            <a:ext cx="1901061" cy="2531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71" y="3062079"/>
            <a:ext cx="3041671" cy="22843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54" y="2376832"/>
            <a:ext cx="3056654" cy="2294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54" y="4735881"/>
            <a:ext cx="3056654" cy="1947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23" y="2483162"/>
            <a:ext cx="6651553" cy="374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57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2114" y="1120402"/>
            <a:ext cx="2812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prstClr val="black"/>
                </a:solidFill>
                <a:latin typeface="AAChalalai" panose="02020603050405020304" pitchFamily="18" charset="-34"/>
                <a:cs typeface="AAChalalai" panose="02020603050405020304" pitchFamily="18" charset="-34"/>
              </a:rPr>
              <a:t>ความเป็นมา</a:t>
            </a:r>
            <a:endParaRPr lang="en-US" sz="48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58" y="175612"/>
            <a:ext cx="894656" cy="894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921" y="2121817"/>
            <a:ext cx="1093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 algn="thaiDist">
              <a:buFont typeface="Wingdings" panose="05000000000000000000" pitchFamily="2" charset="2"/>
              <a:buChar char="v"/>
            </a:pPr>
            <a:r>
              <a:rPr lang="th-TH" sz="20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สาธารณสุข มีแผนปฏิบัติราชการด้านการส่งเสริมคุณธรรม จริยธรรม กระทรวงสาธารณสุข ระยะที่ 2 (พ.ศ. 2566-2570) โดยมีเป้าหมายคือ กระทรวงสาธารณสุข เป็นองค์กรคุณธรรมต้นแบบอย่างยั่งยืนดำเนินการภายใต้ 4 แผนงานย่อย 5 กลไกลการขับเคลื่อนการดำเนินงาน ตามแผนฯ เพื่อให้บรรลุเป้าหมาย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2921" y="3172582"/>
            <a:ext cx="10938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 algn="thaiDist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กรมควบคุมโรค ได้จัดทำแผนยุทธศาสตร์ด้านการส่งเสริมคุณธรรม จริยธรรม กรมควบคุมโรค (พ.ศ. 2565-2570) ฉบับปรับปรุง 2566 ที่เป็นเครื่องมือในการขับเคลื่อน ผลักดันสู่การปฏิบัติให้บรรลุผลสำเร็จตามเป้าหมายของแผนระดับ 1 ถึงแผนระดับ 3 ภายในกรอบระยะเวลาที่กำหนด โดยมีเป้าหมาย คือ </a:t>
            </a:r>
            <a:r>
              <a:rPr lang="th-TH" sz="20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กรม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ควบคุมโรค เป็นองค์กรคุณธรรมต้นแบบอย่างยั่งยืน และได้ถ่ายทอดแนวทางขับเคลื่อนกรมควบควบคุมโรคสู่องค์กรคุณธรรมต้นแบบอย่างยั่งยืน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921" y="4491468"/>
            <a:ext cx="11069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 algn="thaiDist">
              <a:buFont typeface="Wingdings" panose="05000000000000000000" pitchFamily="2" charset="2"/>
              <a:buChar char="v"/>
            </a:pPr>
            <a:r>
              <a:rPr lang="th-TH" sz="20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กองโรคติดต่อทั่วไป ให้ความสำคัญต่อการส่งเสริมคุณธรรม จริยธรรม และการต่อต้านการทุจริต โดยมีการจัดตั้งคณะทำงานฯและจัดทำแผนปฏิบัติราชการด้านการส่งเสริมคุณธรรม จริยธรรม กองโรคติดต่อทั่วไป และได้กำหนดทิศทางการดำเนินงานต่อยอดสู่การเป็นองค์กรคุณธรรมอย่างยั่งยืน โดยการน้อมนำหลักคุณธรรมแห่งชาติ 5 ประการ "พอเพียง วินัย สุจริต จิตอาสา กตัญญู" ไปสู่การปฏิบัติในองค์กร เพื่อบรรลุเป้าหมายความสำเร็จของกระบวนการพัฒนา และแสดงให้เห็นการเปลี่ยนแปลงพฤติกรรมของบุคลากร สู่องค์กรที่มีคุณภาพและมีคุณธรรมเชิงประจักษ์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2700412"/>
      </p:ext>
    </p:extLst>
  </p:cSld>
  <p:clrMapOvr>
    <a:masterClrMapping/>
  </p:clrMapOvr>
  <p:transition spd="slow" advTm="6234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4697" y="1112335"/>
            <a:ext cx="1018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กิจกรรมแสดงจิตอาสาทำความสะอาดบริเวณลานวัด ลานใจ ณ วัดพุทธปัญญา</a:t>
            </a:r>
            <a:endParaRPr lang="en-US" sz="36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96" y="2058666"/>
            <a:ext cx="3407013" cy="2090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29" y="2133015"/>
            <a:ext cx="3106008" cy="2090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00" y="2796908"/>
            <a:ext cx="1673751" cy="2527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96" y="4348689"/>
            <a:ext cx="3407013" cy="22561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29" y="4448353"/>
            <a:ext cx="3106008" cy="20568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5" y="2133015"/>
            <a:ext cx="2451327" cy="3540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26" y="2530954"/>
            <a:ext cx="5566330" cy="36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1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127486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1629" y="1064301"/>
            <a:ext cx="5394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ความสำเร็จของการดำเนินงาน </a:t>
            </a:r>
            <a:endParaRPr lang="en-US" sz="44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533" y="4768746"/>
            <a:ext cx="11460611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thaiDi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th-TH" sz="24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กอง</a:t>
            </a:r>
            <a:r>
              <a:rPr lang="th-TH" sz="24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โรคติดต่อ</a:t>
            </a:r>
            <a:r>
              <a:rPr lang="th-TH" sz="24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ทั่วไป เป็นองค์กร</a:t>
            </a:r>
            <a:r>
              <a:rPr lang="th-TH" sz="24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ที่มีคุณภาพและมีคุณธรรมเชิงประจักษ์  </a:t>
            </a:r>
            <a:r>
              <a:rPr lang="th-TH" sz="24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ได้รับ</a:t>
            </a:r>
            <a:r>
              <a:rPr lang="th-TH" sz="24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การประเมินให้เป็น "องค์กรคุณธรรมต้นแบบ" ของกรมควบคุมโรค และมีผลการประเมินองค์กร </a:t>
            </a:r>
            <a:r>
              <a:rPr lang="th-TH" sz="24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“</a:t>
            </a:r>
            <a:r>
              <a:rPr lang="th-TH" sz="24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ระดับองค์กรคุณธรรมต้นแบบ” ตามโครงการส่งเสริมชุมชน องค์กร อำเภอ และจังหวัด</a:t>
            </a:r>
            <a:r>
              <a:rPr lang="th-TH" sz="24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คุณธรรมของ</a:t>
            </a:r>
            <a:r>
              <a:rPr lang="th-TH" sz="24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คณะกรรมการส่งเสริมคุณธรรมแห่งชาติ ในปีงบประมาณ พ.ศ. 2565 แต่สิ่งสำคัญเหนืออื่นใด คือความภาคภูมิใจในองค์กร และความมุ่งมั่นก้าวเดินสู่ความเป็นองค์กรคุณธรรมต้นแบบอย่างยั่งยืน ที่สามารถเป็นแหล่งเรียนรู้และถ่ายทอดขยายผลสู่องค์กรอื่นได้</a:t>
            </a:r>
            <a:r>
              <a:rPr lang="th-TH" sz="24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ต่อไป</a:t>
            </a:r>
            <a:endParaRPr lang="th-TH" sz="2000" spc="-50" dirty="0">
              <a:solidFill>
                <a:prstClr val="black"/>
              </a:solidFill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067" y="1875901"/>
            <a:ext cx="11561165" cy="132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th-TH" sz="2400" spc="-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กองโรคติดต่อทั่วไป จัดทำแผนปฏิบัติการส่งเสริมคุณธรรม จริยธรรม  ประจำปีงบประมาณ พ.ศ. 2566 โดยกำหนดกิจกรรมการดำเนินงานภายใต้แผนยุทธศาสตร์การส่งเสริมคุณธรรม จริยธรรม กรมควบคุมโรค (พ.ศ.2565 –2570) ฉบับปรับปรุง 2566 จำนวน 11 กิจกรรม และจากการติดตามความก้าวหน้าของการดำเนินงานรอบ 9 เดือน ผลการดำเนินงานเป็นไปตามแผน โดยมีความสำเร็จใน </a:t>
            </a:r>
            <a:r>
              <a:rPr lang="en-US" sz="2400" spc="-50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</a:t>
            </a:r>
            <a:r>
              <a:rPr lang="th-TH" sz="2400" spc="-50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400" spc="-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 คิดเป็นร้อยละ </a:t>
            </a:r>
            <a:r>
              <a:rPr lang="en-US" sz="2400" spc="-50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81.8</a:t>
            </a:r>
            <a:r>
              <a:rPr lang="th-TH" sz="2400" spc="-5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 </a:t>
            </a:r>
            <a:r>
              <a:rPr lang="th-TH" sz="2400" spc="-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ของแผนงาน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533" y="3269497"/>
            <a:ext cx="11437699" cy="1407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th-TH" sz="24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หน่วยงานมีบรรยากาศหรือสภาพแวดล้อมที่เอื้อต่อการส่งเสริมคุณธรรม จริยธรรม และต่อต้านการทุจริต โดยมีผลการพฤติกรรมของบุคลากรมีการเปลี่ยนแปลงไปในทางที่ดีขึ้นตามเป้าหมายคุณธรรม 5 ประการ พอเพียง วินัย สุจริต จิตอาสา และกตัญญู มีค่าเฉลี่ยระดับพฤติกรรม</a:t>
            </a:r>
            <a:r>
              <a:rPr lang="th-TH" sz="24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คุณธรรม ทั้ง </a:t>
            </a:r>
            <a:r>
              <a:rPr lang="th-TH" sz="24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5 ด้าน เท่ากับ 2.40 คะแนน ระดับพฤติกรรมคุณธรรมของบุคลากรกองโรคติดต่อทั่วไปเปลี่ยนแปลงไปในทางที่ดีขึ้นเป็นส่วน</a:t>
            </a:r>
            <a:r>
              <a:rPr lang="th-TH" sz="24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ใหญ่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6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127486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502" y="2909143"/>
            <a:ext cx="5394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ขอบคุณ</a:t>
            </a:r>
            <a:endParaRPr lang="en-US" sz="80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7577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3812264"/>
              </p:ext>
            </p:extLst>
          </p:nvPr>
        </p:nvGraphicFramePr>
        <p:xfrm>
          <a:off x="191753" y="914400"/>
          <a:ext cx="11839826" cy="5667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98329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21" y="396667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8365" y="1855537"/>
            <a:ext cx="4387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solidFill>
                  <a:prstClr val="black"/>
                </a:solidFill>
                <a:latin typeface="AAChalalai" panose="02020603050405020304" pitchFamily="18" charset="-34"/>
                <a:cs typeface="AAChalalai" panose="02020603050405020304" pitchFamily="18" charset="-34"/>
              </a:rPr>
              <a:t>ผล</a:t>
            </a:r>
            <a:r>
              <a:rPr lang="th-TH" sz="6000" b="1" dirty="0">
                <a:solidFill>
                  <a:prstClr val="black"/>
                </a:solidFill>
                <a:latin typeface="AAChalalai" panose="02020603050405020304" pitchFamily="18" charset="-34"/>
                <a:cs typeface="AAChalalai" panose="02020603050405020304" pitchFamily="18" charset="-34"/>
              </a:rPr>
              <a:t>การดำเนินงาน</a:t>
            </a:r>
            <a:endParaRPr lang="en-US" sz="60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7275" y="3166267"/>
            <a:ext cx="106463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การ</a:t>
            </a:r>
            <a:r>
              <a:rPr lang="th-TH" sz="3200" dirty="0">
                <a:ea typeface="Calibri" panose="020F0502020204030204" pitchFamily="34" charset="0"/>
                <a:cs typeface="TH SarabunPSK" panose="020B0500040200020003" pitchFamily="34" charset="-34"/>
              </a:rPr>
              <a:t>ดำเนินงานให้บรรลุตามวิถีองค์กรคุณธรรมต้นแบบ </a:t>
            </a:r>
            <a:endParaRPr lang="th-TH" sz="3200" dirty="0" smtClean="0"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th-TH" sz="32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กอง</a:t>
            </a:r>
            <a:r>
              <a:rPr lang="th-TH" sz="3200">
                <a:ea typeface="Calibri" panose="020F0502020204030204" pitchFamily="34" charset="0"/>
                <a:cs typeface="TH SarabunPSK" panose="020B0500040200020003" pitchFamily="34" charset="-34"/>
              </a:rPr>
              <a:t>โรคติดต่อ</a:t>
            </a:r>
            <a:r>
              <a:rPr lang="th-TH" sz="3200" smtClean="0">
                <a:ea typeface="Calibri" panose="020F0502020204030204" pitchFamily="34" charset="0"/>
                <a:cs typeface="TH SarabunPSK" panose="020B0500040200020003" pitchFamily="34" charset="-34"/>
              </a:rPr>
              <a:t>ทั่วไป ได้</a:t>
            </a:r>
            <a:r>
              <a:rPr lang="th-TH" sz="3200" dirty="0">
                <a:ea typeface="Calibri" panose="020F0502020204030204" pitchFamily="34" charset="0"/>
                <a:cs typeface="TH SarabunPSK" panose="020B0500040200020003" pitchFamily="34" charset="-34"/>
              </a:rPr>
              <a:t>จัดทำแผนปฏิบัติการส่งเสริมคุณธรรม จริยธรรม </a:t>
            </a:r>
            <a:endParaRPr lang="th-TH" sz="3200" dirty="0" smtClean="0"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th-TH" sz="32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และ</a:t>
            </a:r>
            <a:r>
              <a:rPr lang="th-TH" sz="3200" dirty="0">
                <a:ea typeface="Calibri" panose="020F0502020204030204" pitchFamily="34" charset="0"/>
                <a:cs typeface="TH SarabunPSK" panose="020B0500040200020003" pitchFamily="34" charset="-34"/>
              </a:rPr>
              <a:t>ต่อต้านการทุจริตของกองโรคติดต่อทั่วไป </a:t>
            </a:r>
            <a:r>
              <a:rPr lang="th-TH" sz="32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ประจำปี</a:t>
            </a:r>
            <a:r>
              <a:rPr lang="th-TH" sz="3200" dirty="0">
                <a:ea typeface="Calibri" panose="020F0502020204030204" pitchFamily="34" charset="0"/>
                <a:cs typeface="TH SarabunPSK" panose="020B0500040200020003" pitchFamily="34" charset="-34"/>
              </a:rPr>
              <a:t>งบประมาณ พ.ศ. 2566 </a:t>
            </a:r>
            <a:endParaRPr lang="th-TH" sz="3200" dirty="0" smtClean="0"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th-TH" sz="3200" dirty="0" smtClean="0">
                <a:ea typeface="Calibri" panose="020F0502020204030204" pitchFamily="34" charset="0"/>
                <a:cs typeface="TH SarabunPSK" panose="020B0500040200020003" pitchFamily="34" charset="-34"/>
              </a:rPr>
              <a:t>สิ่ง</a:t>
            </a:r>
            <a:r>
              <a:rPr lang="th-TH" sz="3200" dirty="0">
                <a:ea typeface="Calibri" panose="020F0502020204030204" pitchFamily="34" charset="0"/>
                <a:cs typeface="TH SarabunPSK" panose="020B0500040200020003" pitchFamily="34" charset="-34"/>
              </a:rPr>
              <a:t>ที่ได้ดำเนินการเป็นไปตามกระบวนการพัฒนา </a:t>
            </a:r>
            <a:endParaRPr lang="en-US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50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3130" y="1739492"/>
            <a:ext cx="9325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spc="-50" dirty="0"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จัดกิจกรรมประกาศเจตนารมณ์การรวมพลังขับเคลื่อนเป็นองค์กรคุณธรรมต้นแบบ </a:t>
            </a:r>
            <a:r>
              <a:rPr lang="th-TH" sz="3600" b="1" spc="-50" dirty="0" smtClean="0"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ร่วม</a:t>
            </a:r>
            <a:r>
              <a:rPr lang="th-TH" sz="3600" b="1" spc="-50" dirty="0"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ต่อต้านการทุจริตและแก้ไขปัญหาการล่วงละเมิดทางเพศหรือคุกคามทางเพศในการทำงาน กองโรคติดต่อทั่วไป</a:t>
            </a:r>
            <a:endParaRPr lang="en-US" sz="36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6084" y="3965629"/>
            <a:ext cx="975009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3200" spc="-50" dirty="0" smtClean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ผู้บริหาร </a:t>
            </a:r>
            <a:r>
              <a:rPr lang="th-TH" sz="3200" spc="-5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ข้าราชการ พนักงานราชการ และเจ้าหน้าในสังกัดเข้าร่วม</a:t>
            </a:r>
            <a:r>
              <a:rPr lang="th-TH" sz="3200" spc="-50" dirty="0" smtClean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กิจกรรม</a:t>
            </a:r>
          </a:p>
          <a:p>
            <a:pPr algn="ctr">
              <a:lnSpc>
                <a:spcPct val="115000"/>
              </a:lnSpc>
            </a:pPr>
            <a:r>
              <a:rPr lang="th-TH" sz="3200" spc="-50" dirty="0" smtClean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คิด</a:t>
            </a:r>
            <a:r>
              <a:rPr lang="th-TH" sz="3200" spc="-5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เป็นร้อยละ 81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279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6" y="1986672"/>
            <a:ext cx="1693362" cy="2557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07" y="1357157"/>
            <a:ext cx="2882119" cy="19082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59" y="3651810"/>
            <a:ext cx="2882119" cy="19082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11" y="1347628"/>
            <a:ext cx="2882119" cy="1908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92" y="3636825"/>
            <a:ext cx="2882120" cy="19189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59" y="1330143"/>
            <a:ext cx="2882119" cy="1908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07" y="3590060"/>
            <a:ext cx="2882119" cy="19082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61" y="3945106"/>
            <a:ext cx="3298431" cy="21961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19" y="1478883"/>
            <a:ext cx="3470537" cy="2297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17" y="1498491"/>
            <a:ext cx="3359435" cy="22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2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9008" y="2211303"/>
            <a:ext cx="968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spc="-50" dirty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จัด</a:t>
            </a:r>
            <a:r>
              <a:rPr lang="th-TH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กิจกรรมเทิดทูนสถาบัน</a:t>
            </a:r>
            <a:r>
              <a:rPr lang="th-TH" sz="3600" b="1" spc="-50" dirty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ชาติ ศาสนา พระมหากษัตริย์ จัดซุ้มเฉลิมพระเกียรติ ถวายพระพร จัดบอร์ดเทิดพระเกียรติ เนื่องในโอกาส</a:t>
            </a:r>
            <a:r>
              <a:rPr lang="th-TH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สำคัญ</a:t>
            </a:r>
            <a:endParaRPr lang="en-US" sz="36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8054" y="3883443"/>
            <a:ext cx="773229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3200" spc="-50" dirty="0" smtClean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ให้</a:t>
            </a:r>
            <a:r>
              <a:rPr lang="th-TH" sz="32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บุคลากรแสดงออกซึ่งความจงรักภักดีและสำนึกในพระมหากรุณาธิคุณของบูรพมหากษัตริย์ไทย </a:t>
            </a:r>
          </a:p>
        </p:txBody>
      </p:sp>
    </p:spTree>
    <p:extLst>
      <p:ext uri="{BB962C8B-B14F-4D97-AF65-F5344CB8AC3E}">
        <p14:creationId xmlns:p14="http://schemas.microsoft.com/office/powerpoint/2010/main" val="41178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3" y="1925052"/>
            <a:ext cx="4677166" cy="2630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93" y="1239988"/>
            <a:ext cx="1950362" cy="2547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83" y="1239988"/>
            <a:ext cx="3133491" cy="2349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93" y="3973410"/>
            <a:ext cx="2058982" cy="2746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83" y="3991303"/>
            <a:ext cx="3133491" cy="23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7582" y="2503369"/>
            <a:ext cx="968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spc="-50" dirty="0" smtClean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เข้าร่วมและจัดกิจกรรมการ</a:t>
            </a:r>
            <a:r>
              <a:rPr lang="th-TH" sz="3600" b="1" spc="-50" dirty="0">
                <a:solidFill>
                  <a:prstClr val="black"/>
                </a:solidFill>
                <a:latin typeface="AAChalalai" panose="02020603050405020304" pitchFamily="18" charset="-34"/>
                <a:ea typeface="Calibri" panose="020F0502020204030204" pitchFamily="34" charset="0"/>
                <a:cs typeface="AAChalalai" panose="02020603050405020304" pitchFamily="18" charset="-34"/>
              </a:rPr>
              <a:t>สืบสานประเพณีและเทศกาลตามวาระประเพณีสำคัญของไทยตลอดทั้งปีงบประมาณ</a:t>
            </a:r>
            <a:endParaRPr lang="en-US" sz="3600" b="1" dirty="0">
              <a:solidFill>
                <a:prstClr val="black"/>
              </a:solidFill>
              <a:latin typeface="AAChalalai" panose="02020603050405020304" pitchFamily="18" charset="-34"/>
              <a:cs typeface="AAChalalai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33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1239</Words>
  <Application>Microsoft Office PowerPoint</Application>
  <PresentationFormat>Widescreen</PresentationFormat>
  <Paragraphs>48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AAChalalai</vt:lpstr>
      <vt:lpstr>Arial</vt:lpstr>
      <vt:lpstr>Calibri</vt:lpstr>
      <vt:lpstr>Calibri Light</vt:lpstr>
      <vt:lpstr>Cordia New</vt:lpstr>
      <vt:lpstr>TH SarabunIT๙</vt:lpstr>
      <vt:lpstr>TH SarabunPSK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YUT_0576.1</dc:creator>
  <cp:lastModifiedBy>YUT_0576.1</cp:lastModifiedBy>
  <cp:revision>42</cp:revision>
  <dcterms:created xsi:type="dcterms:W3CDTF">2023-06-27T07:39:53Z</dcterms:created>
  <dcterms:modified xsi:type="dcterms:W3CDTF">2023-06-30T02:07:49Z</dcterms:modified>
</cp:coreProperties>
</file>