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EA105-9871-48B3-B60F-ED59CBBFED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D0B64D8-AF7C-44F9-A836-D98BCA25E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D91CB9-D27B-406E-A360-B3DA402BE9E1}"/>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5" name="Footer Placeholder 4">
            <a:extLst>
              <a:ext uri="{FF2B5EF4-FFF2-40B4-BE49-F238E27FC236}">
                <a16:creationId xmlns:a16="http://schemas.microsoft.com/office/drawing/2014/main" xmlns="" id="{FC7658BD-D481-40A5-AF05-C60D0C019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6545D9-3E4C-44EF-8B89-6BD0455225FE}"/>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152199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3AD83-9F70-41E4-893E-ADA0AFB3D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F463F66-B401-4281-9EB9-00F264F09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DA9A3E-9E6C-454C-AE22-3FA86D1486CC}"/>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5" name="Footer Placeholder 4">
            <a:extLst>
              <a:ext uri="{FF2B5EF4-FFF2-40B4-BE49-F238E27FC236}">
                <a16:creationId xmlns:a16="http://schemas.microsoft.com/office/drawing/2014/main" xmlns="" id="{3C7ADA52-ECD3-41E7-8D94-75F7E018F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62E19E-E864-4CB9-AADF-142085A9B797}"/>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55412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CB639A1-F1D4-4B67-B692-CBC9E8B064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C576D25-F75D-4051-8661-60F3B0B93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7E2472-C608-4FFF-9C74-04D5518C7C68}"/>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5" name="Footer Placeholder 4">
            <a:extLst>
              <a:ext uri="{FF2B5EF4-FFF2-40B4-BE49-F238E27FC236}">
                <a16:creationId xmlns:a16="http://schemas.microsoft.com/office/drawing/2014/main" xmlns="" id="{860F4EEE-8277-4C1A-8DE5-C9AA60325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D3471F-F467-4B12-AED4-6AD9B796E0D3}"/>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375943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9F808-3890-4114-AACC-540818896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AB1E1B-0D39-4442-83FB-BA9E07077B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37B4C6-A88F-4FD0-A1AB-669AE276D062}"/>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5" name="Footer Placeholder 4">
            <a:extLst>
              <a:ext uri="{FF2B5EF4-FFF2-40B4-BE49-F238E27FC236}">
                <a16:creationId xmlns:a16="http://schemas.microsoft.com/office/drawing/2014/main" xmlns="" id="{5177E45E-2634-4529-BBD9-9B66C5F74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344264-F3A5-41E5-8390-CFC99997AB88}"/>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246211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6793C-9CE0-4048-BE1D-E1FB772383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338F53F-6702-4816-8A74-77463696FD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632E77-24EF-4427-AE1D-D4B0E0203518}"/>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5" name="Footer Placeholder 4">
            <a:extLst>
              <a:ext uri="{FF2B5EF4-FFF2-40B4-BE49-F238E27FC236}">
                <a16:creationId xmlns:a16="http://schemas.microsoft.com/office/drawing/2014/main" xmlns="" id="{D220E8F5-EE2E-4DAC-9148-17B8B8149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61B281-B39F-434B-8D1F-14CDF8FAF7E1}"/>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161060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904B0-7233-42CD-9B44-976A8BF60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E1E5030-DBAB-4F33-9705-5ACDBBB1C9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58F4ACE-EC94-4596-99A7-6458669D7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EF478BB-3801-4E28-B8AC-F640A97905D8}"/>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6" name="Footer Placeholder 5">
            <a:extLst>
              <a:ext uri="{FF2B5EF4-FFF2-40B4-BE49-F238E27FC236}">
                <a16:creationId xmlns:a16="http://schemas.microsoft.com/office/drawing/2014/main" xmlns="" id="{55F72C57-3AA6-4E20-AAD1-71C4199CC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0B9817-F0F1-4518-B2F4-395E82D85F04}"/>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410602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BB6FE-920D-4373-ACA1-920C01758D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9DF3689-2B38-4370-A36E-5D55C72302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D69D6A4-7E87-4786-B123-57A8BB3562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7E75701-1A3B-4093-84D1-7578CDD4C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E2C0272-1B4B-492A-AA11-4C039EE35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98D113A-A1BF-4263-94F9-F8B6768086BD}"/>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8" name="Footer Placeholder 7">
            <a:extLst>
              <a:ext uri="{FF2B5EF4-FFF2-40B4-BE49-F238E27FC236}">
                <a16:creationId xmlns:a16="http://schemas.microsoft.com/office/drawing/2014/main" xmlns="" id="{D7C6852E-0AE2-442B-A1C5-A12A7FDF84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6949A5F-6B66-453F-93EC-ABF3C5689341}"/>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8581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C4F76-CDB2-4447-8CA4-C8C4B1002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40E8C38-0F99-4D1F-9520-A4DB65A3D4DF}"/>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4" name="Footer Placeholder 3">
            <a:extLst>
              <a:ext uri="{FF2B5EF4-FFF2-40B4-BE49-F238E27FC236}">
                <a16:creationId xmlns:a16="http://schemas.microsoft.com/office/drawing/2014/main" xmlns="" id="{E0EFDA51-0DA1-4EAD-A85F-A1125319B6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B48AA97-303D-4D86-9E4E-70FDB8F67FEF}"/>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253877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464A89-8766-4C83-984B-0F7D945A776C}"/>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3" name="Footer Placeholder 2">
            <a:extLst>
              <a:ext uri="{FF2B5EF4-FFF2-40B4-BE49-F238E27FC236}">
                <a16:creationId xmlns:a16="http://schemas.microsoft.com/office/drawing/2014/main" xmlns="" id="{64E6BF34-4E52-4839-8E04-51BCC223D1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45065FA-4057-4EF6-86E1-57B08C716E70}"/>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118917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56F97-D5E5-4F41-AA55-F08A7EC00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3F67099-E970-42E8-B77A-B1ED27577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C0B06D1-F5A1-4EAB-B760-DAE010161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890E22D-FCBE-4D15-AFD6-0B1252B273FE}"/>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6" name="Footer Placeholder 5">
            <a:extLst>
              <a:ext uri="{FF2B5EF4-FFF2-40B4-BE49-F238E27FC236}">
                <a16:creationId xmlns:a16="http://schemas.microsoft.com/office/drawing/2014/main" xmlns="" id="{AC438911-4FEF-4555-B41B-4FB0569AC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F501B2-6008-48B4-B054-AEDB21A75ED9}"/>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230041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00288-2046-4A7B-849B-CEACCEB9C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D1702F1-BF41-4B72-8049-F343E88DC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8D69935-DB07-4D9E-B8DA-E47874523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2881023-4181-412A-84B9-6A2E1C2AA644}"/>
              </a:ext>
            </a:extLst>
          </p:cNvPr>
          <p:cNvSpPr>
            <a:spLocks noGrp="1"/>
          </p:cNvSpPr>
          <p:nvPr>
            <p:ph type="dt" sz="half" idx="10"/>
          </p:nvPr>
        </p:nvSpPr>
        <p:spPr/>
        <p:txBody>
          <a:bodyPr/>
          <a:lstStyle/>
          <a:p>
            <a:fld id="{169FF265-D154-4457-85F0-6E55A9BA71C8}" type="datetimeFigureOut">
              <a:rPr lang="en-US" smtClean="0"/>
              <a:t>2/21/2020</a:t>
            </a:fld>
            <a:endParaRPr lang="en-US"/>
          </a:p>
        </p:txBody>
      </p:sp>
      <p:sp>
        <p:nvSpPr>
          <p:cNvPr id="6" name="Footer Placeholder 5">
            <a:extLst>
              <a:ext uri="{FF2B5EF4-FFF2-40B4-BE49-F238E27FC236}">
                <a16:creationId xmlns:a16="http://schemas.microsoft.com/office/drawing/2014/main" xmlns="" id="{A174D32B-7587-4864-9F83-6A777E0FA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9F6F8B-54BD-444E-9026-EBB35DF0195B}"/>
              </a:ext>
            </a:extLst>
          </p:cNvPr>
          <p:cNvSpPr>
            <a:spLocks noGrp="1"/>
          </p:cNvSpPr>
          <p:nvPr>
            <p:ph type="sldNum" sz="quarter" idx="12"/>
          </p:nvPr>
        </p:nvSpPr>
        <p:spPr/>
        <p:txBody>
          <a:bodyPr/>
          <a:lstStyle/>
          <a:p>
            <a:fld id="{CD42FD6D-9468-42A5-96FD-5724AB8F5260}" type="slidenum">
              <a:rPr lang="en-US" smtClean="0"/>
              <a:t>‹#›</a:t>
            </a:fld>
            <a:endParaRPr lang="en-US"/>
          </a:p>
        </p:txBody>
      </p:sp>
    </p:spTree>
    <p:extLst>
      <p:ext uri="{BB962C8B-B14F-4D97-AF65-F5344CB8AC3E}">
        <p14:creationId xmlns:p14="http://schemas.microsoft.com/office/powerpoint/2010/main" val="48022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5267B0-9E9C-4940-9D8A-51EA53CEE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1C32004-7922-4C96-B0FB-C1D043481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BAB45E-81E5-4EE2-B928-CF1A39CB1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FF265-D154-4457-85F0-6E55A9BA71C8}" type="datetimeFigureOut">
              <a:rPr lang="en-US" smtClean="0"/>
              <a:t>2/21/2020</a:t>
            </a:fld>
            <a:endParaRPr lang="en-US"/>
          </a:p>
        </p:txBody>
      </p:sp>
      <p:sp>
        <p:nvSpPr>
          <p:cNvPr id="5" name="Footer Placeholder 4">
            <a:extLst>
              <a:ext uri="{FF2B5EF4-FFF2-40B4-BE49-F238E27FC236}">
                <a16:creationId xmlns:a16="http://schemas.microsoft.com/office/drawing/2014/main" xmlns="" id="{59E2A461-7AED-43DE-9A1E-61BDE5C57B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11AF28C-9EAC-41A1-8111-F46D64B90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2FD6D-9468-42A5-96FD-5724AB8F5260}" type="slidenum">
              <a:rPr lang="en-US" smtClean="0"/>
              <a:t>‹#›</a:t>
            </a:fld>
            <a:endParaRPr lang="en-US"/>
          </a:p>
        </p:txBody>
      </p:sp>
    </p:spTree>
    <p:extLst>
      <p:ext uri="{BB962C8B-B14F-4D97-AF65-F5344CB8AC3E}">
        <p14:creationId xmlns:p14="http://schemas.microsoft.com/office/powerpoint/2010/main" val="358853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th/url?sa=i&amp;rct=j&amp;q=&amp;esrc=s&amp;source=images&amp;cd=&amp;ved=2ahUKEwia79Ph1KvmAhVWbysKHfHPA-kQjRx6BAgBEAQ&amp;url=https://www.facebook.com/prd2558/posts&amp;psig=AOvVaw1V-YA4fYYhIm5vBQ7bJqe6&amp;ust=157608725863486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F7C0E-CE12-4D53-82F8-0311D713F7C0}"/>
              </a:ext>
            </a:extLst>
          </p:cNvPr>
          <p:cNvSpPr>
            <a:spLocks noGrp="1"/>
          </p:cNvSpPr>
          <p:nvPr>
            <p:ph type="ctrTitle"/>
          </p:nvPr>
        </p:nvSpPr>
        <p:spPr/>
        <p:txBody>
          <a:bodyPr>
            <a:normAutofit/>
          </a:bodyPr>
          <a:lstStyle/>
          <a:p>
            <a:r>
              <a:rPr lang="th-TH" b="1" dirty="0">
                <a:latin typeface="Browallia New" panose="020B0604020202020204" pitchFamily="34" charset="-34"/>
                <a:cs typeface="Browallia New" panose="020B0604020202020204" pitchFamily="34" charset="-34"/>
              </a:rPr>
              <a:t>พรบ. โรคติดต่อ พ.ศ. </a:t>
            </a:r>
            <a:r>
              <a:rPr lang="en-US" b="1" dirty="0">
                <a:latin typeface="Browallia New" panose="020B0604020202020204" pitchFamily="34" charset="-34"/>
                <a:cs typeface="Browallia New" panose="020B0604020202020204" pitchFamily="34" charset="-34"/>
              </a:rPr>
              <a:t>2558 </a:t>
            </a:r>
            <a:r>
              <a:rPr lang="th-TH" b="1" dirty="0">
                <a:latin typeface="Browallia New" panose="020B0604020202020204" pitchFamily="34" charset="-34"/>
                <a:cs typeface="Browallia New" panose="020B0604020202020204" pitchFamily="34" charset="-34"/>
              </a:rPr>
              <a:t/>
            </a:r>
            <a:br>
              <a:rPr lang="th-TH" b="1" dirty="0">
                <a:latin typeface="Browallia New" panose="020B0604020202020204" pitchFamily="34" charset="-34"/>
                <a:cs typeface="Browallia New" panose="020B0604020202020204" pitchFamily="34" charset="-34"/>
              </a:rPr>
            </a:br>
            <a:r>
              <a:rPr lang="th-TH" b="1" dirty="0">
                <a:latin typeface="Browallia New" panose="020B0604020202020204" pitchFamily="34" charset="-34"/>
                <a:cs typeface="Browallia New" panose="020B0604020202020204" pitchFamily="34" charset="-34"/>
              </a:rPr>
              <a:t>ที่ </a:t>
            </a:r>
            <a:r>
              <a:rPr lang="en-US" b="1" dirty="0">
                <a:latin typeface="Browallia New" panose="020B0604020202020204" pitchFamily="34" charset="-34"/>
                <a:cs typeface="Browallia New" panose="020B0604020202020204" pitchFamily="34" charset="-34"/>
              </a:rPr>
              <a:t>SAT </a:t>
            </a:r>
            <a:r>
              <a:rPr lang="th-TH" b="1" dirty="0">
                <a:latin typeface="Browallia New" panose="020B0604020202020204" pitchFamily="34" charset="-34"/>
                <a:cs typeface="Browallia New" panose="020B0604020202020204" pitchFamily="34" charset="-34"/>
              </a:rPr>
              <a:t>ต้องรู้ </a:t>
            </a:r>
            <a:endParaRPr lang="en-US" b="1"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78361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C0E9D0-CC1F-419C-B10E-E63B74FB4E44}"/>
              </a:ext>
            </a:extLst>
          </p:cNvPr>
          <p:cNvSpPr>
            <a:spLocks noGrp="1"/>
          </p:cNvSpPr>
          <p:nvPr>
            <p:ph sz="half" idx="1"/>
          </p:nvPr>
        </p:nvSpPr>
        <p:spPr>
          <a:xfrm>
            <a:off x="1981200" y="1628801"/>
            <a:ext cx="4038600" cy="4525963"/>
          </a:xfrm>
        </p:spPr>
        <p:txBody>
          <a:bodyPr/>
          <a:lstStyle/>
          <a:p>
            <a:r>
              <a:rPr lang="th-TH" dirty="0">
                <a:latin typeface="TH Sarabun New" panose="020B0500040200020003" pitchFamily="34" charset="-34"/>
                <a:cs typeface="TH Sarabun New" panose="020B0500040200020003" pitchFamily="34" charset="-34"/>
              </a:rPr>
              <a:t>โรคบรูเซลโลสิส</a:t>
            </a:r>
          </a:p>
          <a:p>
            <a:r>
              <a:rPr lang="th-TH" dirty="0">
                <a:latin typeface="TH Sarabun New" panose="020B0500040200020003" pitchFamily="34" charset="-34"/>
                <a:cs typeface="TH Sarabun New" panose="020B0500040200020003" pitchFamily="34" charset="-34"/>
              </a:rPr>
              <a:t>โรคบิด</a:t>
            </a:r>
          </a:p>
          <a:p>
            <a:r>
              <a:rPr lang="th-TH" dirty="0">
                <a:latin typeface="TH Sarabun New" panose="020B0500040200020003" pitchFamily="34" charset="-34"/>
                <a:cs typeface="TH Sarabun New" panose="020B0500040200020003" pitchFamily="34" charset="-34"/>
              </a:rPr>
              <a:t>โรคปอดอักเสบ</a:t>
            </a:r>
          </a:p>
          <a:p>
            <a:r>
              <a:rPr lang="th-TH" dirty="0">
                <a:latin typeface="TH Sarabun New" panose="020B0500040200020003" pitchFamily="34" charset="-34"/>
                <a:cs typeface="TH Sarabun New" panose="020B0500040200020003" pitchFamily="34" charset="-34"/>
              </a:rPr>
              <a:t>โรคพิษสุนัขบ้า</a:t>
            </a:r>
          </a:p>
          <a:p>
            <a:r>
              <a:rPr lang="th-TH" dirty="0">
                <a:latin typeface="TH Sarabun New" panose="020B0500040200020003" pitchFamily="34" charset="-34"/>
                <a:cs typeface="TH Sarabun New" panose="020B0500040200020003" pitchFamily="34" charset="-34"/>
              </a:rPr>
              <a:t>โรคมือเท้าปาก</a:t>
            </a:r>
          </a:p>
          <a:p>
            <a:r>
              <a:rPr lang="th-TH" dirty="0">
                <a:latin typeface="TH Sarabun New" panose="020B0500040200020003" pitchFamily="34" charset="-34"/>
                <a:cs typeface="TH Sarabun New" panose="020B0500040200020003" pitchFamily="34" charset="-34"/>
              </a:rPr>
              <a:t>โรคเรื้อน</a:t>
            </a:r>
          </a:p>
          <a:p>
            <a:r>
              <a:rPr lang="th-TH" dirty="0">
                <a:latin typeface="TH Sarabun New" panose="020B0500040200020003" pitchFamily="34" charset="-34"/>
                <a:cs typeface="TH Sarabun New" panose="020B0500040200020003" pitchFamily="34" charset="-34"/>
              </a:rPr>
              <a:t>โรคลิซมาเนีย</a:t>
            </a:r>
          </a:p>
          <a:p>
            <a:r>
              <a:rPr lang="th-TH" dirty="0">
                <a:latin typeface="TH Sarabun New" panose="020B0500040200020003" pitchFamily="34" charset="-34"/>
                <a:cs typeface="TH Sarabun New" panose="020B0500040200020003" pitchFamily="34" charset="-34"/>
              </a:rPr>
              <a:t>โรคเลปโตสไปโรสิส</a:t>
            </a:r>
            <a:endParaRPr lang="en-US" dirty="0">
              <a:latin typeface="TH Sarabun New" panose="020B0500040200020003" pitchFamily="34" charset="-34"/>
              <a:cs typeface="TH Sarabun New" panose="020B0500040200020003" pitchFamily="34" charset="-34"/>
            </a:endParaRPr>
          </a:p>
        </p:txBody>
      </p:sp>
      <p:sp>
        <p:nvSpPr>
          <p:cNvPr id="4" name="Content Placeholder 3">
            <a:extLst>
              <a:ext uri="{FF2B5EF4-FFF2-40B4-BE49-F238E27FC236}">
                <a16:creationId xmlns:a16="http://schemas.microsoft.com/office/drawing/2014/main" xmlns="" id="{4E31B35D-B2E4-4234-A750-1CF07860BADA}"/>
              </a:ext>
            </a:extLst>
          </p:cNvPr>
          <p:cNvSpPr>
            <a:spLocks noGrp="1"/>
          </p:cNvSpPr>
          <p:nvPr>
            <p:ph sz="half" idx="2"/>
          </p:nvPr>
        </p:nvSpPr>
        <p:spPr>
          <a:xfrm>
            <a:off x="6172200" y="1628801"/>
            <a:ext cx="4038600" cy="4525963"/>
          </a:xfrm>
        </p:spPr>
        <p:txBody>
          <a:bodyPr/>
          <a:lstStyle/>
          <a:p>
            <a:r>
              <a:rPr lang="th-TH" dirty="0">
                <a:latin typeface="TH Sarabun New" panose="020B0500040200020003" pitchFamily="34" charset="-34"/>
                <a:cs typeface="TH Sarabun New" panose="020B0500040200020003" pitchFamily="34" charset="-34"/>
              </a:rPr>
              <a:t>โรคสครับไทฟัส</a:t>
            </a:r>
          </a:p>
          <a:p>
            <a:r>
              <a:rPr lang="th-TH" dirty="0">
                <a:latin typeface="TH Sarabun New" panose="020B0500040200020003" pitchFamily="34" charset="-34"/>
                <a:cs typeface="TH Sarabun New" panose="020B0500040200020003" pitchFamily="34" charset="-34"/>
              </a:rPr>
              <a:t>โรคสุกใส  หรืออีสุกอีใส</a:t>
            </a:r>
          </a:p>
          <a:p>
            <a:r>
              <a:rPr lang="th-TH" dirty="0">
                <a:latin typeface="TH Sarabun New" panose="020B0500040200020003" pitchFamily="34" charset="-34"/>
                <a:cs typeface="TH Sarabun New" panose="020B0500040200020003" pitchFamily="34" charset="-34"/>
              </a:rPr>
              <a:t>โรคอัมพาตกล้ามเนื้ออ่อนปวกเปียกเฉียบพลัน</a:t>
            </a:r>
          </a:p>
          <a:p>
            <a:r>
              <a:rPr lang="th-TH" dirty="0">
                <a:latin typeface="TH Sarabun New" panose="020B0500040200020003" pitchFamily="34" charset="-34"/>
                <a:cs typeface="TH Sarabun New" panose="020B0500040200020003" pitchFamily="34" charset="-34"/>
              </a:rPr>
              <a:t>โรคอุจจาระร่วงเฉียบพลัน</a:t>
            </a:r>
          </a:p>
          <a:p>
            <a:r>
              <a:rPr lang="th-TH" dirty="0">
                <a:latin typeface="TH Sarabun New" panose="020B0500040200020003" pitchFamily="34" charset="-34"/>
                <a:cs typeface="TH Sarabun New" panose="020B0500040200020003" pitchFamily="34" charset="-34"/>
              </a:rPr>
              <a:t>โรคเอดส์</a:t>
            </a:r>
          </a:p>
          <a:p>
            <a:r>
              <a:rPr lang="th-TH" dirty="0">
                <a:latin typeface="TH Sarabun New" panose="020B0500040200020003" pitchFamily="34" charset="-34"/>
                <a:cs typeface="TH Sarabun New" panose="020B0500040200020003" pitchFamily="34" charset="-34"/>
              </a:rPr>
              <a:t>โรคแอนแทรกซ์</a:t>
            </a:r>
          </a:p>
          <a:p>
            <a:r>
              <a:rPr lang="th-TH" dirty="0">
                <a:latin typeface="TH Sarabun New" panose="020B0500040200020003" pitchFamily="34" charset="-34"/>
                <a:cs typeface="TH Sarabun New" panose="020B0500040200020003" pitchFamily="34" charset="-34"/>
              </a:rPr>
              <a:t>โลนที่อวัยวะเพศ</a:t>
            </a:r>
            <a:endParaRPr lang="en-US" dirty="0">
              <a:latin typeface="TH Sarabun New" panose="020B0500040200020003" pitchFamily="34" charset="-34"/>
              <a:cs typeface="TH Sarabun New" panose="020B0500040200020003" pitchFamily="34" charset="-34"/>
            </a:endParaRPr>
          </a:p>
        </p:txBody>
      </p:sp>
      <p:sp>
        <p:nvSpPr>
          <p:cNvPr id="5" name="Date Placeholder 4">
            <a:extLst>
              <a:ext uri="{FF2B5EF4-FFF2-40B4-BE49-F238E27FC236}">
                <a16:creationId xmlns:a16="http://schemas.microsoft.com/office/drawing/2014/main" xmlns="" id="{ABA9FFD3-1EFD-4FD1-AED6-F4ACB45DFA81}"/>
              </a:ext>
            </a:extLst>
          </p:cNvPr>
          <p:cNvSpPr>
            <a:spLocks noGrp="1"/>
          </p:cNvSpPr>
          <p:nvPr>
            <p:ph type="dt" sz="half" idx="10"/>
          </p:nvPr>
        </p:nvSpPr>
        <p:spPr/>
        <p:txBody>
          <a:bodyPr/>
          <a:lstStyle/>
          <a:p>
            <a:fld id="{82BC4774-6E47-4BE3-A586-2A048FB4D0AF}" type="datetime1">
              <a:rPr lang="th-TH" smtClean="0"/>
              <a:t>21/02/63</a:t>
            </a:fld>
            <a:endParaRPr lang="th-TH"/>
          </a:p>
        </p:txBody>
      </p:sp>
      <p:sp>
        <p:nvSpPr>
          <p:cNvPr id="6" name="Slide Number Placeholder 5">
            <a:extLst>
              <a:ext uri="{FF2B5EF4-FFF2-40B4-BE49-F238E27FC236}">
                <a16:creationId xmlns:a16="http://schemas.microsoft.com/office/drawing/2014/main" xmlns="" id="{E7A727A2-35F9-477C-A7D7-7AEF7937F402}"/>
              </a:ext>
            </a:extLst>
          </p:cNvPr>
          <p:cNvSpPr>
            <a:spLocks noGrp="1"/>
          </p:cNvSpPr>
          <p:nvPr>
            <p:ph type="sldNum" sz="quarter" idx="12"/>
          </p:nvPr>
        </p:nvSpPr>
        <p:spPr/>
        <p:txBody>
          <a:bodyPr/>
          <a:lstStyle/>
          <a:p>
            <a:fld id="{83FD0EFA-764F-4E79-9059-41D31B1247C2}" type="slidenum">
              <a:rPr lang="th-TH" smtClean="0"/>
              <a:t>10</a:t>
            </a:fld>
            <a:endParaRPr lang="th-TH"/>
          </a:p>
        </p:txBody>
      </p:sp>
      <p:sp>
        <p:nvSpPr>
          <p:cNvPr id="7" name="Title 1">
            <a:extLst>
              <a:ext uri="{FF2B5EF4-FFF2-40B4-BE49-F238E27FC236}">
                <a16:creationId xmlns:a16="http://schemas.microsoft.com/office/drawing/2014/main" xmlns="" id="{2BE468C7-B488-4DEA-A00E-F5E6EE617820}"/>
              </a:ext>
            </a:extLst>
          </p:cNvPr>
          <p:cNvSpPr>
            <a:spLocks noGrp="1"/>
          </p:cNvSpPr>
          <p:nvPr>
            <p:ph type="title"/>
          </p:nvPr>
        </p:nvSpPr>
        <p:spPr/>
        <p:txBody>
          <a:bodyPr/>
          <a:lstStyle/>
          <a:p>
            <a:r>
              <a:rPr lang="th-TH" b="1" dirty="0">
                <a:latin typeface="TH Sarabun New" panose="020B0500040200020003" pitchFamily="34" charset="-34"/>
                <a:cs typeface="TH Sarabun New" panose="020B0500040200020003" pitchFamily="34" charset="-34"/>
              </a:rPr>
              <a:t>โรคติดต่อที่ต้องเฝ้าระวัง </a:t>
            </a:r>
            <a:r>
              <a:rPr lang="en-US" b="1" dirty="0">
                <a:latin typeface="TH Sarabun New" panose="020B0500040200020003" pitchFamily="34" charset="-34"/>
                <a:cs typeface="TH Sarabun New" panose="020B0500040200020003" pitchFamily="34" charset="-34"/>
              </a:rPr>
              <a:t>57 </a:t>
            </a:r>
            <a:r>
              <a:rPr lang="th-TH" b="1" dirty="0">
                <a:latin typeface="TH Sarabun New" panose="020B0500040200020003" pitchFamily="34" charset="-34"/>
                <a:cs typeface="TH Sarabun New" panose="020B0500040200020003" pitchFamily="34" charset="-34"/>
              </a:rPr>
              <a:t>โรค</a:t>
            </a:r>
            <a:endParaRPr lang="en-US" b="1" dirty="0">
              <a:latin typeface="TH Sarabun New" panose="020B0500040200020003" pitchFamily="34" charset="-34"/>
              <a:cs typeface="TH Sarabun New" panose="020B0500040200020003" pitchFamily="34" charset="-34"/>
            </a:endParaRPr>
          </a:p>
        </p:txBody>
      </p:sp>
      <p:sp>
        <p:nvSpPr>
          <p:cNvPr id="8" name="TextBox 7">
            <a:extLst>
              <a:ext uri="{FF2B5EF4-FFF2-40B4-BE49-F238E27FC236}">
                <a16:creationId xmlns:a16="http://schemas.microsoft.com/office/drawing/2014/main" xmlns="" id="{E88D7459-4F92-4299-82F0-B06437458060}"/>
              </a:ext>
            </a:extLst>
          </p:cNvPr>
          <p:cNvSpPr txBox="1"/>
          <p:nvPr/>
        </p:nvSpPr>
        <p:spPr>
          <a:xfrm>
            <a:off x="4943872" y="6356350"/>
            <a:ext cx="4680520" cy="369332"/>
          </a:xfrm>
          <a:prstGeom prst="rect">
            <a:avLst/>
          </a:prstGeom>
          <a:noFill/>
        </p:spPr>
        <p:txBody>
          <a:bodyPr wrap="square" rtlCol="0">
            <a:spAutoFit/>
          </a:bodyPr>
          <a:lstStyle/>
          <a:p>
            <a:r>
              <a:rPr lang="th-TH" dirty="0">
                <a:latin typeface="TH Sarabun New" panose="020B0500040200020003" pitchFamily="34" charset="-34"/>
                <a:cs typeface="TH Sarabun New" panose="020B0500040200020003" pitchFamily="34" charset="-34"/>
              </a:rPr>
              <a:t>พรบ.ควบคุมโรคติดต่อ </a:t>
            </a:r>
            <a:r>
              <a:rPr lang="en-US" dirty="0">
                <a:latin typeface="TH Sarabun New" panose="020B0500040200020003" pitchFamily="34" charset="-34"/>
                <a:cs typeface="TH Sarabun New" panose="020B0500040200020003" pitchFamily="34" charset="-34"/>
              </a:rPr>
              <a:t>2558 </a:t>
            </a:r>
            <a:r>
              <a:rPr lang="th-TH" dirty="0">
                <a:latin typeface="TH Sarabun New" panose="020B0500040200020003" pitchFamily="34" charset="-34"/>
                <a:cs typeface="TH Sarabun New" panose="020B0500040200020003" pitchFamily="34" charset="-34"/>
              </a:rPr>
              <a:t>	  ตามประกาศ สธ. ลงวันที่ </a:t>
            </a:r>
            <a:r>
              <a:rPr lang="en-US" dirty="0">
                <a:latin typeface="TH Sarabun New" panose="020B0500040200020003" pitchFamily="34" charset="-34"/>
                <a:cs typeface="TH Sarabun New" panose="020B0500040200020003" pitchFamily="34" charset="-34"/>
              </a:rPr>
              <a:t>3 </a:t>
            </a:r>
            <a:r>
              <a:rPr lang="th-TH" dirty="0">
                <a:latin typeface="TH Sarabun New" panose="020B0500040200020003" pitchFamily="34" charset="-34"/>
                <a:cs typeface="TH Sarabun New" panose="020B0500040200020003" pitchFamily="34" charset="-34"/>
              </a:rPr>
              <a:t>มิถุนายน </a:t>
            </a:r>
            <a:r>
              <a:rPr lang="en-US" dirty="0">
                <a:latin typeface="TH Sarabun New" panose="020B0500040200020003" pitchFamily="34" charset="-34"/>
                <a:cs typeface="TH Sarabun New" panose="020B0500040200020003" pitchFamily="34" charset="-34"/>
              </a:rPr>
              <a:t>2559</a:t>
            </a:r>
            <a:endParaRPr lang="en-US" dirty="0"/>
          </a:p>
        </p:txBody>
      </p:sp>
    </p:spTree>
    <p:extLst>
      <p:ext uri="{BB962C8B-B14F-4D97-AF65-F5344CB8AC3E}">
        <p14:creationId xmlns:p14="http://schemas.microsoft.com/office/powerpoint/2010/main" val="312912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505793-66E7-4B8C-B2D7-8AD82EA09C31}"/>
              </a:ext>
            </a:extLst>
          </p:cNvPr>
          <p:cNvSpPr>
            <a:spLocks noGrp="1"/>
          </p:cNvSpPr>
          <p:nvPr>
            <p:ph sz="half" idx="1"/>
          </p:nvPr>
        </p:nvSpPr>
        <p:spPr>
          <a:xfrm>
            <a:off x="1981200" y="1628801"/>
            <a:ext cx="4038600" cy="4525963"/>
          </a:xfrm>
        </p:spPr>
        <p:txBody>
          <a:bodyPr>
            <a:normAutofit/>
          </a:bodyPr>
          <a:lstStyle/>
          <a:p>
            <a:r>
              <a:rPr lang="th-TH" dirty="0">
                <a:latin typeface="TH Sarabun New" panose="020B0500040200020003" pitchFamily="34" charset="-34"/>
                <a:cs typeface="TH Sarabun New" panose="020B0500040200020003" pitchFamily="34" charset="-34"/>
              </a:rPr>
              <a:t>วัณโรค</a:t>
            </a:r>
          </a:p>
          <a:p>
            <a:r>
              <a:rPr lang="th-TH" dirty="0">
                <a:latin typeface="TH Sarabun New" panose="020B0500040200020003" pitchFamily="34" charset="-34"/>
                <a:cs typeface="TH Sarabun New" panose="020B0500040200020003" pitchFamily="34" charset="-34"/>
              </a:rPr>
              <a:t>ไวรัสตับอักเสบไม่ระบุเชื้อสาเหตุ</a:t>
            </a:r>
          </a:p>
          <a:p>
            <a:r>
              <a:rPr lang="th-TH" dirty="0">
                <a:latin typeface="TH Sarabun New" panose="020B0500040200020003" pitchFamily="34" charset="-34"/>
                <a:cs typeface="TH Sarabun New" panose="020B0500040200020003" pitchFamily="34" charset="-34"/>
              </a:rPr>
              <a:t>หนองใน</a:t>
            </a:r>
          </a:p>
          <a:p>
            <a:r>
              <a:rPr lang="th-TH" dirty="0">
                <a:latin typeface="TH Sarabun New" panose="020B0500040200020003" pitchFamily="34" charset="-34"/>
                <a:cs typeface="TH Sarabun New" panose="020B0500040200020003" pitchFamily="34" charset="-34"/>
              </a:rPr>
              <a:t>หนองในเทียม</a:t>
            </a:r>
          </a:p>
          <a:p>
            <a:r>
              <a:rPr lang="th-TH" dirty="0">
                <a:latin typeface="TH Sarabun New" panose="020B0500040200020003" pitchFamily="34" charset="-34"/>
                <a:cs typeface="TH Sarabun New" panose="020B0500040200020003" pitchFamily="34" charset="-34"/>
              </a:rPr>
              <a:t>หูดข้าวสุก</a:t>
            </a:r>
          </a:p>
          <a:p>
            <a:r>
              <a:rPr lang="th-TH" dirty="0">
                <a:latin typeface="TH Sarabun New" panose="020B0500040200020003" pitchFamily="34" charset="-34"/>
                <a:cs typeface="TH Sarabun New" panose="020B0500040200020003" pitchFamily="34" charset="-34"/>
              </a:rPr>
              <a:t>หูดอวัยวะเพศและทวารหนัก</a:t>
            </a:r>
          </a:p>
          <a:p>
            <a:r>
              <a:rPr lang="th-TH" dirty="0">
                <a:latin typeface="TH Sarabun New" panose="020B0500040200020003" pitchFamily="34" charset="-34"/>
                <a:cs typeface="TH Sarabun New" panose="020B0500040200020003" pitchFamily="34" charset="-34"/>
              </a:rPr>
              <a:t>อหิวาตกโรค</a:t>
            </a:r>
          </a:p>
          <a:p>
            <a:r>
              <a:rPr lang="th-TH" dirty="0">
                <a:latin typeface="TH Sarabun New" panose="020B0500040200020003" pitchFamily="34" charset="-34"/>
                <a:cs typeface="TH Sarabun New" panose="020B0500040200020003" pitchFamily="34" charset="-34"/>
              </a:rPr>
              <a:t>อาการภายหลังได้รับการสร้างเสริมภูมิคุ้มกันโรค</a:t>
            </a:r>
            <a:endParaRPr lang="en-US" dirty="0">
              <a:latin typeface="TH Sarabun New" panose="020B0500040200020003" pitchFamily="34" charset="-34"/>
              <a:cs typeface="TH Sarabun New" panose="020B0500040200020003" pitchFamily="34" charset="-34"/>
            </a:endParaRPr>
          </a:p>
        </p:txBody>
      </p:sp>
      <p:sp>
        <p:nvSpPr>
          <p:cNvPr id="4" name="Content Placeholder 3">
            <a:extLst>
              <a:ext uri="{FF2B5EF4-FFF2-40B4-BE49-F238E27FC236}">
                <a16:creationId xmlns:a16="http://schemas.microsoft.com/office/drawing/2014/main" xmlns="" id="{21B8325E-E75C-4022-80B2-7CAF98D68372}"/>
              </a:ext>
            </a:extLst>
          </p:cNvPr>
          <p:cNvSpPr>
            <a:spLocks noGrp="1"/>
          </p:cNvSpPr>
          <p:nvPr>
            <p:ph sz="half" idx="2"/>
          </p:nvPr>
        </p:nvSpPr>
        <p:spPr>
          <a:xfrm>
            <a:off x="6172200" y="1628801"/>
            <a:ext cx="4038600" cy="4525963"/>
          </a:xfrm>
        </p:spPr>
        <p:txBody>
          <a:bodyPr>
            <a:normAutofit/>
          </a:bodyPr>
          <a:lstStyle/>
          <a:p>
            <a:r>
              <a:rPr lang="th-TH" dirty="0">
                <a:latin typeface="TH Sarabun New" panose="020B0500040200020003" pitchFamily="34" charset="-34"/>
                <a:cs typeface="TH Sarabun New" panose="020B0500040200020003" pitchFamily="34" charset="-34"/>
              </a:rPr>
              <a:t>อาหารเป็นพิษ</a:t>
            </a:r>
          </a:p>
          <a:p>
            <a:r>
              <a:rPr lang="th-TH" dirty="0">
                <a:latin typeface="TH Sarabun New" panose="020B0500040200020003" pitchFamily="34" charset="-34"/>
                <a:cs typeface="TH Sarabun New" panose="020B0500040200020003" pitchFamily="34" charset="-34"/>
              </a:rPr>
              <a:t>ไอกรน</a:t>
            </a:r>
            <a:endParaRPr lang="en-US" dirty="0">
              <a:latin typeface="TH Sarabun New" panose="020B0500040200020003" pitchFamily="34" charset="-34"/>
              <a:cs typeface="TH Sarabun New" panose="020B0500040200020003" pitchFamily="34" charset="-34"/>
            </a:endParaRPr>
          </a:p>
        </p:txBody>
      </p:sp>
      <p:sp>
        <p:nvSpPr>
          <p:cNvPr id="5" name="Date Placeholder 4">
            <a:extLst>
              <a:ext uri="{FF2B5EF4-FFF2-40B4-BE49-F238E27FC236}">
                <a16:creationId xmlns:a16="http://schemas.microsoft.com/office/drawing/2014/main" xmlns="" id="{D69ABF01-6AB2-4CD7-A9E3-0B8F26033B42}"/>
              </a:ext>
            </a:extLst>
          </p:cNvPr>
          <p:cNvSpPr>
            <a:spLocks noGrp="1"/>
          </p:cNvSpPr>
          <p:nvPr>
            <p:ph type="dt" sz="half" idx="10"/>
          </p:nvPr>
        </p:nvSpPr>
        <p:spPr/>
        <p:txBody>
          <a:bodyPr/>
          <a:lstStyle/>
          <a:p>
            <a:fld id="{82BC4774-6E47-4BE3-A586-2A048FB4D0AF}" type="datetime1">
              <a:rPr lang="th-TH" smtClean="0"/>
              <a:t>21/02/63</a:t>
            </a:fld>
            <a:endParaRPr lang="th-TH"/>
          </a:p>
        </p:txBody>
      </p:sp>
      <p:sp>
        <p:nvSpPr>
          <p:cNvPr id="6" name="Slide Number Placeholder 5">
            <a:extLst>
              <a:ext uri="{FF2B5EF4-FFF2-40B4-BE49-F238E27FC236}">
                <a16:creationId xmlns:a16="http://schemas.microsoft.com/office/drawing/2014/main" xmlns="" id="{0A0D083A-6663-4F53-821A-CF197BD3D597}"/>
              </a:ext>
            </a:extLst>
          </p:cNvPr>
          <p:cNvSpPr>
            <a:spLocks noGrp="1"/>
          </p:cNvSpPr>
          <p:nvPr>
            <p:ph type="sldNum" sz="quarter" idx="12"/>
          </p:nvPr>
        </p:nvSpPr>
        <p:spPr/>
        <p:txBody>
          <a:bodyPr/>
          <a:lstStyle/>
          <a:p>
            <a:fld id="{83FD0EFA-764F-4E79-9059-41D31B1247C2}" type="slidenum">
              <a:rPr lang="th-TH" smtClean="0"/>
              <a:t>11</a:t>
            </a:fld>
            <a:endParaRPr lang="th-TH"/>
          </a:p>
        </p:txBody>
      </p:sp>
      <p:sp>
        <p:nvSpPr>
          <p:cNvPr id="7" name="Title 1">
            <a:extLst>
              <a:ext uri="{FF2B5EF4-FFF2-40B4-BE49-F238E27FC236}">
                <a16:creationId xmlns:a16="http://schemas.microsoft.com/office/drawing/2014/main" xmlns="" id="{7E8C6BD2-1698-44AC-B417-FBFD4298E3EA}"/>
              </a:ext>
            </a:extLst>
          </p:cNvPr>
          <p:cNvSpPr>
            <a:spLocks noGrp="1"/>
          </p:cNvSpPr>
          <p:nvPr>
            <p:ph type="title"/>
          </p:nvPr>
        </p:nvSpPr>
        <p:spPr/>
        <p:txBody>
          <a:bodyPr/>
          <a:lstStyle/>
          <a:p>
            <a:r>
              <a:rPr lang="th-TH" b="1" dirty="0">
                <a:latin typeface="TH Sarabun New" panose="020B0500040200020003" pitchFamily="34" charset="-34"/>
                <a:cs typeface="TH Sarabun New" panose="020B0500040200020003" pitchFamily="34" charset="-34"/>
              </a:rPr>
              <a:t>โรคติดต่อที่ต้องเฝ้าระวัง </a:t>
            </a:r>
            <a:r>
              <a:rPr lang="en-US" b="1" dirty="0">
                <a:latin typeface="TH Sarabun New" panose="020B0500040200020003" pitchFamily="34" charset="-34"/>
                <a:cs typeface="TH Sarabun New" panose="020B0500040200020003" pitchFamily="34" charset="-34"/>
              </a:rPr>
              <a:t>57 </a:t>
            </a:r>
            <a:r>
              <a:rPr lang="th-TH" b="1" dirty="0">
                <a:latin typeface="TH Sarabun New" panose="020B0500040200020003" pitchFamily="34" charset="-34"/>
                <a:cs typeface="TH Sarabun New" panose="020B0500040200020003" pitchFamily="34" charset="-34"/>
              </a:rPr>
              <a:t>โรค</a:t>
            </a:r>
            <a:endParaRPr lang="en-US" b="1" dirty="0">
              <a:latin typeface="TH Sarabun New" panose="020B0500040200020003" pitchFamily="34" charset="-34"/>
              <a:cs typeface="TH Sarabun New" panose="020B0500040200020003" pitchFamily="34" charset="-34"/>
            </a:endParaRPr>
          </a:p>
        </p:txBody>
      </p:sp>
      <p:sp>
        <p:nvSpPr>
          <p:cNvPr id="8" name="TextBox 7">
            <a:extLst>
              <a:ext uri="{FF2B5EF4-FFF2-40B4-BE49-F238E27FC236}">
                <a16:creationId xmlns:a16="http://schemas.microsoft.com/office/drawing/2014/main" xmlns="" id="{5DF67603-6B8A-4E4F-9167-7E484BCDDBA3}"/>
              </a:ext>
            </a:extLst>
          </p:cNvPr>
          <p:cNvSpPr txBox="1"/>
          <p:nvPr/>
        </p:nvSpPr>
        <p:spPr>
          <a:xfrm>
            <a:off x="4943872" y="6356350"/>
            <a:ext cx="4680520" cy="369332"/>
          </a:xfrm>
          <a:prstGeom prst="rect">
            <a:avLst/>
          </a:prstGeom>
          <a:noFill/>
        </p:spPr>
        <p:txBody>
          <a:bodyPr wrap="square" rtlCol="0">
            <a:spAutoFit/>
          </a:bodyPr>
          <a:lstStyle/>
          <a:p>
            <a:r>
              <a:rPr lang="th-TH" dirty="0">
                <a:latin typeface="TH Sarabun New" panose="020B0500040200020003" pitchFamily="34" charset="-34"/>
                <a:cs typeface="TH Sarabun New" panose="020B0500040200020003" pitchFamily="34" charset="-34"/>
              </a:rPr>
              <a:t>พรบ.ควบคุมโรคติดต่อ </a:t>
            </a:r>
            <a:r>
              <a:rPr lang="en-US" dirty="0">
                <a:latin typeface="TH Sarabun New" panose="020B0500040200020003" pitchFamily="34" charset="-34"/>
                <a:cs typeface="TH Sarabun New" panose="020B0500040200020003" pitchFamily="34" charset="-34"/>
              </a:rPr>
              <a:t>2558 </a:t>
            </a:r>
            <a:r>
              <a:rPr lang="th-TH" dirty="0">
                <a:latin typeface="TH Sarabun New" panose="020B0500040200020003" pitchFamily="34" charset="-34"/>
                <a:cs typeface="TH Sarabun New" panose="020B0500040200020003" pitchFamily="34" charset="-34"/>
              </a:rPr>
              <a:t>	  ตามประกาศ สธ. ลงวันที่ </a:t>
            </a:r>
            <a:r>
              <a:rPr lang="en-US" dirty="0">
                <a:latin typeface="TH Sarabun New" panose="020B0500040200020003" pitchFamily="34" charset="-34"/>
                <a:cs typeface="TH Sarabun New" panose="020B0500040200020003" pitchFamily="34" charset="-34"/>
              </a:rPr>
              <a:t>3 </a:t>
            </a:r>
            <a:r>
              <a:rPr lang="th-TH" dirty="0">
                <a:latin typeface="TH Sarabun New" panose="020B0500040200020003" pitchFamily="34" charset="-34"/>
                <a:cs typeface="TH Sarabun New" panose="020B0500040200020003" pitchFamily="34" charset="-34"/>
              </a:rPr>
              <a:t>มิถุนายน </a:t>
            </a:r>
            <a:r>
              <a:rPr lang="en-US" dirty="0">
                <a:latin typeface="TH Sarabun New" panose="020B0500040200020003" pitchFamily="34" charset="-34"/>
                <a:cs typeface="TH Sarabun New" panose="020B0500040200020003" pitchFamily="34" charset="-34"/>
              </a:rPr>
              <a:t>2559</a:t>
            </a:r>
            <a:endParaRPr lang="en-US" dirty="0"/>
          </a:p>
        </p:txBody>
      </p:sp>
    </p:spTree>
    <p:extLst>
      <p:ext uri="{BB962C8B-B14F-4D97-AF65-F5344CB8AC3E}">
        <p14:creationId xmlns:p14="http://schemas.microsoft.com/office/powerpoint/2010/main" val="127238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4D11A6-9647-4333-8CFF-8FB51F86CBEB}"/>
              </a:ext>
            </a:extLst>
          </p:cNvPr>
          <p:cNvSpPr>
            <a:spLocks noGrp="1"/>
          </p:cNvSpPr>
          <p:nvPr>
            <p:ph type="title"/>
          </p:nvPr>
        </p:nvSpPr>
        <p:spPr/>
        <p:txBody>
          <a:bodyPr>
            <a:normAutofit/>
          </a:bodyPr>
          <a:lstStyle/>
          <a:p>
            <a:r>
              <a:rPr lang="th-TH" b="1" dirty="0">
                <a:latin typeface="TH Sarabun New" panose="020B0500040200020003" pitchFamily="34" charset="-34"/>
                <a:cs typeface="TH Sarabun New" panose="020B0500040200020003" pitchFamily="34" charset="-34"/>
              </a:rPr>
              <a:t>โรคติดต่ออันตราย </a:t>
            </a:r>
            <a:r>
              <a:rPr lang="en-US" b="1" dirty="0">
                <a:latin typeface="TH Sarabun New" panose="020B0500040200020003" pitchFamily="34" charset="-34"/>
                <a:cs typeface="TH Sarabun New" panose="020B0500040200020003" pitchFamily="34" charset="-34"/>
              </a:rPr>
              <a:t>12 </a:t>
            </a:r>
            <a:r>
              <a:rPr lang="th-TH" b="1" dirty="0">
                <a:latin typeface="TH Sarabun New" panose="020B0500040200020003" pitchFamily="34" charset="-34"/>
                <a:cs typeface="TH Sarabun New" panose="020B0500040200020003" pitchFamily="34" charset="-34"/>
              </a:rPr>
              <a:t>โรค</a:t>
            </a:r>
            <a:endParaRPr lang="en-US" b="1" dirty="0">
              <a:latin typeface="TH Sarabun New" panose="020B0500040200020003" pitchFamily="34" charset="-34"/>
              <a:cs typeface="TH Sarabun New" panose="020B0500040200020003" pitchFamily="34" charset="-34"/>
            </a:endParaRPr>
          </a:p>
        </p:txBody>
      </p:sp>
      <p:sp>
        <p:nvSpPr>
          <p:cNvPr id="7" name="Content Placeholder 6">
            <a:extLst>
              <a:ext uri="{FF2B5EF4-FFF2-40B4-BE49-F238E27FC236}">
                <a16:creationId xmlns:a16="http://schemas.microsoft.com/office/drawing/2014/main" xmlns="" id="{AA5EE3C4-C8C5-413C-9DE4-DCD132591CB9}"/>
              </a:ext>
            </a:extLst>
          </p:cNvPr>
          <p:cNvSpPr>
            <a:spLocks noGrp="1"/>
          </p:cNvSpPr>
          <p:nvPr>
            <p:ph sz="half" idx="1"/>
          </p:nvPr>
        </p:nvSpPr>
        <p:spPr/>
        <p:txBody>
          <a:bodyPr/>
          <a:lstStyle/>
          <a:p>
            <a:r>
              <a:rPr lang="th-TH" sz="3200" dirty="0">
                <a:latin typeface="TH Sarabun New" panose="020B0500040200020003" pitchFamily="34" charset="-34"/>
                <a:cs typeface="TH Sarabun New" panose="020B0500040200020003" pitchFamily="34" charset="-34"/>
              </a:rPr>
              <a:t>โรคกาฬโรค </a:t>
            </a:r>
          </a:p>
          <a:p>
            <a:r>
              <a:rPr lang="th-TH" sz="3200" dirty="0">
                <a:latin typeface="TH Sarabun New" panose="020B0500040200020003" pitchFamily="34" charset="-34"/>
                <a:cs typeface="TH Sarabun New" panose="020B0500040200020003" pitchFamily="34" charset="-34"/>
              </a:rPr>
              <a:t>โรคไข้ทรพิษ</a:t>
            </a:r>
          </a:p>
          <a:p>
            <a:r>
              <a:rPr lang="th-TH" sz="3200" dirty="0">
                <a:latin typeface="TH Sarabun New" panose="020B0500040200020003" pitchFamily="34" charset="-34"/>
                <a:cs typeface="TH Sarabun New" panose="020B0500040200020003" pitchFamily="34" charset="-34"/>
              </a:rPr>
              <a:t>โรคไข้เลือดออกไครเมียนคองโก</a:t>
            </a:r>
          </a:p>
          <a:p>
            <a:r>
              <a:rPr lang="th-TH" sz="3200" dirty="0">
                <a:latin typeface="TH Sarabun New" panose="020B0500040200020003" pitchFamily="34" charset="-34"/>
                <a:cs typeface="TH Sarabun New" panose="020B0500040200020003" pitchFamily="34" charset="-34"/>
              </a:rPr>
              <a:t>โรคไข้เวสต์ไนล์</a:t>
            </a:r>
          </a:p>
          <a:p>
            <a:r>
              <a:rPr lang="th-TH" sz="3200" dirty="0">
                <a:latin typeface="TH Sarabun New" panose="020B0500040200020003" pitchFamily="34" charset="-34"/>
                <a:cs typeface="TH Sarabun New" panose="020B0500040200020003" pitchFamily="34" charset="-34"/>
              </a:rPr>
              <a:t>โรคไข้เหลือง</a:t>
            </a:r>
          </a:p>
          <a:p>
            <a:r>
              <a:rPr lang="th-TH" sz="3200" dirty="0">
                <a:latin typeface="TH Sarabun New" panose="020B0500040200020003" pitchFamily="34" charset="-34"/>
                <a:cs typeface="TH Sarabun New" panose="020B0500040200020003" pitchFamily="34" charset="-34"/>
              </a:rPr>
              <a:t>โรคไข้ลาสซา</a:t>
            </a:r>
            <a:endParaRPr lang="en-US" sz="3200" dirty="0">
              <a:latin typeface="TH Sarabun New" panose="020B0500040200020003" pitchFamily="34" charset="-34"/>
              <a:cs typeface="TH Sarabun New" panose="020B0500040200020003" pitchFamily="34" charset="-34"/>
            </a:endParaRPr>
          </a:p>
        </p:txBody>
      </p:sp>
      <p:sp>
        <p:nvSpPr>
          <p:cNvPr id="8" name="Content Placeholder 7">
            <a:extLst>
              <a:ext uri="{FF2B5EF4-FFF2-40B4-BE49-F238E27FC236}">
                <a16:creationId xmlns:a16="http://schemas.microsoft.com/office/drawing/2014/main" xmlns="" id="{BC3F911A-2AA7-4312-A896-233C926CD0C2}"/>
              </a:ext>
            </a:extLst>
          </p:cNvPr>
          <p:cNvSpPr>
            <a:spLocks noGrp="1"/>
          </p:cNvSpPr>
          <p:nvPr>
            <p:ph sz="half" idx="2"/>
          </p:nvPr>
        </p:nvSpPr>
        <p:spPr/>
        <p:txBody>
          <a:bodyPr>
            <a:normAutofit/>
          </a:bodyPr>
          <a:lstStyle/>
          <a:p>
            <a:r>
              <a:rPr lang="th-TH" sz="3200" dirty="0">
                <a:latin typeface="TH Sarabun New" panose="020B0500040200020003" pitchFamily="34" charset="-34"/>
                <a:cs typeface="TH Sarabun New" panose="020B0500040200020003" pitchFamily="34" charset="-34"/>
              </a:rPr>
              <a:t>โรคติดเชื้อไวรัสนิปาห์</a:t>
            </a:r>
          </a:p>
          <a:p>
            <a:r>
              <a:rPr lang="th-TH" sz="3200" dirty="0">
                <a:latin typeface="TH Sarabun New" panose="020B0500040200020003" pitchFamily="34" charset="-34"/>
                <a:cs typeface="TH Sarabun New" panose="020B0500040200020003" pitchFamily="34" charset="-34"/>
              </a:rPr>
              <a:t>โรคติดเชื้อไวรัสมาร์บวร์ก</a:t>
            </a:r>
          </a:p>
          <a:p>
            <a:r>
              <a:rPr lang="th-TH" sz="3200" dirty="0">
                <a:latin typeface="TH Sarabun New" panose="020B0500040200020003" pitchFamily="34" charset="-34"/>
                <a:cs typeface="TH Sarabun New" panose="020B0500040200020003" pitchFamily="34" charset="-34"/>
              </a:rPr>
              <a:t>โรคติดเชื้อไวรัสอีโบลา</a:t>
            </a:r>
          </a:p>
          <a:p>
            <a:r>
              <a:rPr lang="th-TH" sz="3200" dirty="0">
                <a:latin typeface="TH Sarabun New" panose="020B0500040200020003" pitchFamily="34" charset="-34"/>
                <a:cs typeface="TH Sarabun New" panose="020B0500040200020003" pitchFamily="34" charset="-34"/>
              </a:rPr>
              <a:t>โรคติดเชื้อไวรัสเฮนดรา</a:t>
            </a:r>
          </a:p>
          <a:p>
            <a:r>
              <a:rPr lang="th-TH" sz="3200" dirty="0">
                <a:latin typeface="TH Sarabun New" panose="020B0500040200020003" pitchFamily="34" charset="-34"/>
                <a:cs typeface="TH Sarabun New" panose="020B0500040200020003" pitchFamily="34" charset="-34"/>
              </a:rPr>
              <a:t>โรคทางเดินหายใจเฉียบพลันรุนแรง (</a:t>
            </a:r>
            <a:r>
              <a:rPr lang="en-US" sz="3200" dirty="0">
                <a:latin typeface="TH Sarabun New" panose="020B0500040200020003" pitchFamily="34" charset="-34"/>
                <a:cs typeface="TH Sarabun New" panose="020B0500040200020003" pitchFamily="34" charset="-34"/>
              </a:rPr>
              <a:t>SARS)</a:t>
            </a:r>
            <a:endParaRPr lang="th-TH" sz="3200" dirty="0">
              <a:latin typeface="TH Sarabun New" panose="020B0500040200020003" pitchFamily="34" charset="-34"/>
              <a:cs typeface="TH Sarabun New" panose="020B0500040200020003" pitchFamily="34" charset="-34"/>
            </a:endParaRPr>
          </a:p>
          <a:p>
            <a:r>
              <a:rPr lang="th-TH" sz="3200" dirty="0">
                <a:latin typeface="TH Sarabun New" panose="020B0500040200020003" pitchFamily="34" charset="-34"/>
                <a:cs typeface="TH Sarabun New" panose="020B0500040200020003" pitchFamily="34" charset="-34"/>
              </a:rPr>
              <a:t>โรคทางเดินหายใจตะวันออกกลาง</a:t>
            </a:r>
            <a:endParaRPr lang="en-US" sz="3200" dirty="0">
              <a:latin typeface="TH Sarabun New" panose="020B0500040200020003" pitchFamily="34" charset="-34"/>
              <a:cs typeface="TH Sarabun New" panose="020B0500040200020003" pitchFamily="34" charset="-34"/>
            </a:endParaRPr>
          </a:p>
          <a:p>
            <a:endParaRPr lang="en-US" sz="3200" dirty="0">
              <a:latin typeface="TH Sarabun New" panose="020B0500040200020003" pitchFamily="34" charset="-34"/>
              <a:cs typeface="TH Sarabun New" panose="020B0500040200020003" pitchFamily="34" charset="-34"/>
            </a:endParaRPr>
          </a:p>
        </p:txBody>
      </p:sp>
      <p:sp>
        <p:nvSpPr>
          <p:cNvPr id="4" name="Date Placeholder 3">
            <a:extLst>
              <a:ext uri="{FF2B5EF4-FFF2-40B4-BE49-F238E27FC236}">
                <a16:creationId xmlns:a16="http://schemas.microsoft.com/office/drawing/2014/main" xmlns="" id="{4422D372-84B5-424E-876B-514C03942E04}"/>
              </a:ext>
            </a:extLst>
          </p:cNvPr>
          <p:cNvSpPr>
            <a:spLocks noGrp="1"/>
          </p:cNvSpPr>
          <p:nvPr>
            <p:ph type="dt" sz="half" idx="10"/>
          </p:nvPr>
        </p:nvSpPr>
        <p:spPr/>
        <p:txBody>
          <a:bodyPr/>
          <a:lstStyle/>
          <a:p>
            <a:fld id="{D367629C-AA70-4033-9500-A7B178949446}" type="datetime1">
              <a:rPr lang="th-TH" smtClean="0"/>
              <a:t>21/02/63</a:t>
            </a:fld>
            <a:endParaRPr lang="th-TH" dirty="0"/>
          </a:p>
        </p:txBody>
      </p:sp>
      <p:sp>
        <p:nvSpPr>
          <p:cNvPr id="5" name="Slide Number Placeholder 4">
            <a:extLst>
              <a:ext uri="{FF2B5EF4-FFF2-40B4-BE49-F238E27FC236}">
                <a16:creationId xmlns:a16="http://schemas.microsoft.com/office/drawing/2014/main" xmlns="" id="{1093F6C8-80C1-4AFA-9FAC-3662B7BB709F}"/>
              </a:ext>
            </a:extLst>
          </p:cNvPr>
          <p:cNvSpPr>
            <a:spLocks noGrp="1"/>
          </p:cNvSpPr>
          <p:nvPr>
            <p:ph type="sldNum" sz="quarter" idx="12"/>
          </p:nvPr>
        </p:nvSpPr>
        <p:spPr/>
        <p:txBody>
          <a:bodyPr/>
          <a:lstStyle/>
          <a:p>
            <a:fld id="{83FD0EFA-764F-4E79-9059-41D31B1247C2}" type="slidenum">
              <a:rPr lang="th-TH" smtClean="0"/>
              <a:t>12</a:t>
            </a:fld>
            <a:endParaRPr lang="th-TH"/>
          </a:p>
        </p:txBody>
      </p:sp>
      <p:sp>
        <p:nvSpPr>
          <p:cNvPr id="6" name="TextBox 5">
            <a:extLst>
              <a:ext uri="{FF2B5EF4-FFF2-40B4-BE49-F238E27FC236}">
                <a16:creationId xmlns:a16="http://schemas.microsoft.com/office/drawing/2014/main" xmlns="" id="{DE1A232A-BA6A-4A5B-A484-C6FB644EB11F}"/>
              </a:ext>
            </a:extLst>
          </p:cNvPr>
          <p:cNvSpPr txBox="1"/>
          <p:nvPr/>
        </p:nvSpPr>
        <p:spPr>
          <a:xfrm>
            <a:off x="4943872" y="6356350"/>
            <a:ext cx="4680520" cy="369332"/>
          </a:xfrm>
          <a:prstGeom prst="rect">
            <a:avLst/>
          </a:prstGeom>
          <a:noFill/>
        </p:spPr>
        <p:txBody>
          <a:bodyPr wrap="square" rtlCol="0">
            <a:spAutoFit/>
          </a:bodyPr>
          <a:lstStyle/>
          <a:p>
            <a:r>
              <a:rPr lang="th-TH" dirty="0">
                <a:latin typeface="TH Sarabun New" panose="020B0500040200020003" pitchFamily="34" charset="-34"/>
                <a:cs typeface="TH Sarabun New" panose="020B0500040200020003" pitchFamily="34" charset="-34"/>
              </a:rPr>
              <a:t>พรบ.ควบคุมโรคติดต่อ </a:t>
            </a:r>
            <a:r>
              <a:rPr lang="en-US" dirty="0">
                <a:latin typeface="TH Sarabun New" panose="020B0500040200020003" pitchFamily="34" charset="-34"/>
                <a:cs typeface="TH Sarabun New" panose="020B0500040200020003" pitchFamily="34" charset="-34"/>
              </a:rPr>
              <a:t>2558 </a:t>
            </a:r>
            <a:r>
              <a:rPr lang="th-TH" dirty="0">
                <a:latin typeface="TH Sarabun New" panose="020B0500040200020003" pitchFamily="34" charset="-34"/>
                <a:cs typeface="TH Sarabun New" panose="020B0500040200020003" pitchFamily="34" charset="-34"/>
              </a:rPr>
              <a:t>	  ตามประกาศ สธ. ลงวันที่ </a:t>
            </a:r>
            <a:r>
              <a:rPr lang="en-US" dirty="0">
                <a:latin typeface="TH Sarabun New" panose="020B0500040200020003" pitchFamily="34" charset="-34"/>
                <a:cs typeface="TH Sarabun New" panose="020B0500040200020003" pitchFamily="34" charset="-34"/>
              </a:rPr>
              <a:t>3 </a:t>
            </a:r>
            <a:r>
              <a:rPr lang="th-TH" dirty="0">
                <a:latin typeface="TH Sarabun New" panose="020B0500040200020003" pitchFamily="34" charset="-34"/>
                <a:cs typeface="TH Sarabun New" panose="020B0500040200020003" pitchFamily="34" charset="-34"/>
              </a:rPr>
              <a:t>มิถุนายน </a:t>
            </a:r>
            <a:r>
              <a:rPr lang="en-US" dirty="0">
                <a:latin typeface="TH Sarabun New" panose="020B0500040200020003" pitchFamily="34" charset="-34"/>
                <a:cs typeface="TH Sarabun New" panose="020B0500040200020003" pitchFamily="34" charset="-34"/>
              </a:rPr>
              <a:t>2559</a:t>
            </a:r>
            <a:endParaRPr lang="en-US" dirty="0"/>
          </a:p>
        </p:txBody>
      </p:sp>
    </p:spTree>
    <p:extLst>
      <p:ext uri="{BB962C8B-B14F-4D97-AF65-F5344CB8AC3E}">
        <p14:creationId xmlns:p14="http://schemas.microsoft.com/office/powerpoint/2010/main" val="424497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9AB27-D661-4AF5-9557-16A87DBDA487}"/>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กาฬโรค </a:t>
            </a:r>
            <a:r>
              <a:rPr lang="en-US" b="1" dirty="0">
                <a:latin typeface="Browallia New" panose="020B0604020202020204" pitchFamily="34" charset="-34"/>
                <a:cs typeface="Browallia New" panose="020B0604020202020204" pitchFamily="34" charset="-34"/>
              </a:rPr>
              <a:t>(Plaque) </a:t>
            </a:r>
          </a:p>
        </p:txBody>
      </p:sp>
      <p:sp>
        <p:nvSpPr>
          <p:cNvPr id="3" name="Content Placeholder 2">
            <a:extLst>
              <a:ext uri="{FF2B5EF4-FFF2-40B4-BE49-F238E27FC236}">
                <a16:creationId xmlns:a16="http://schemas.microsoft.com/office/drawing/2014/main" xmlns="" id="{E4862F7C-B32B-413E-A7F7-9B7CF3F916A8}"/>
              </a:ext>
            </a:extLst>
          </p:cNvPr>
          <p:cNvSpPr>
            <a:spLocks noGrp="1"/>
          </p:cNvSpPr>
          <p:nvPr>
            <p:ph idx="1"/>
          </p:nvPr>
        </p:nvSpPr>
        <p:spPr>
          <a:xfrm>
            <a:off x="838200" y="1825625"/>
            <a:ext cx="5802297" cy="4351338"/>
          </a:xfrm>
        </p:spPr>
        <p:txBody>
          <a:bodyPr>
            <a:normAutofit fontScale="92500" lnSpcReduction="20000"/>
          </a:bodyPr>
          <a:lstStyle/>
          <a:p>
            <a:r>
              <a:rPr lang="en-US" dirty="0">
                <a:latin typeface="Browallia New" panose="020B0604020202020204" pitchFamily="34" charset="-34"/>
                <a:cs typeface="Browallia New" panose="020B0604020202020204" pitchFamily="34" charset="-34"/>
              </a:rPr>
              <a:t>Causative agent: </a:t>
            </a:r>
            <a:r>
              <a:rPr lang="en-US" i="1" dirty="0">
                <a:latin typeface="Browallia New" panose="020B0604020202020204" pitchFamily="34" charset="-34"/>
                <a:cs typeface="Browallia New" panose="020B0604020202020204" pitchFamily="34" charset="-34"/>
              </a:rPr>
              <a:t>Yersinia pestis </a:t>
            </a:r>
          </a:p>
          <a:p>
            <a:r>
              <a:rPr lang="en-US" dirty="0">
                <a:latin typeface="Browallia New" panose="020B0604020202020204" pitchFamily="34" charset="-34"/>
                <a:cs typeface="Browallia New" panose="020B0604020202020204" pitchFamily="34" charset="-34"/>
              </a:rPr>
              <a:t>Transmission to human </a:t>
            </a:r>
          </a:p>
          <a:p>
            <a:pPr lvl="1"/>
            <a:r>
              <a:rPr lang="en-US" dirty="0">
                <a:latin typeface="Browallia New" panose="020B0604020202020204" pitchFamily="34" charset="-34"/>
                <a:cs typeface="Browallia New" panose="020B0604020202020204" pitchFamily="34" charset="-34"/>
              </a:rPr>
              <a:t>Bitten by a rodent flea </a:t>
            </a:r>
          </a:p>
          <a:p>
            <a:pPr lvl="1"/>
            <a:r>
              <a:rPr lang="en-US" dirty="0">
                <a:latin typeface="Browallia New" panose="020B0604020202020204" pitchFamily="34" charset="-34"/>
                <a:cs typeface="Browallia New" panose="020B0604020202020204" pitchFamily="34" charset="-34"/>
              </a:rPr>
              <a:t>Handling infected animal </a:t>
            </a:r>
          </a:p>
          <a:p>
            <a:r>
              <a:rPr lang="en-US" dirty="0">
                <a:latin typeface="Browallia New" panose="020B0604020202020204" pitchFamily="34" charset="-34"/>
                <a:cs typeface="Browallia New" panose="020B0604020202020204" pitchFamily="34" charset="-34"/>
              </a:rPr>
              <a:t>3 forms of plaque </a:t>
            </a:r>
          </a:p>
          <a:p>
            <a:pPr marL="914400" lvl="1" indent="-457200">
              <a:buFont typeface="+mj-lt"/>
              <a:buAutoNum type="arabicPeriod"/>
            </a:pPr>
            <a:r>
              <a:rPr lang="en-US" dirty="0">
                <a:latin typeface="Browallia New" panose="020B0604020202020204" pitchFamily="34" charset="-34"/>
                <a:cs typeface="Browallia New" panose="020B0604020202020204" pitchFamily="34" charset="-34"/>
              </a:rPr>
              <a:t>Bubonic </a:t>
            </a:r>
          </a:p>
          <a:p>
            <a:pPr marL="914400" lvl="1" indent="-457200">
              <a:buFont typeface="+mj-lt"/>
              <a:buAutoNum type="arabicPeriod"/>
            </a:pPr>
            <a:r>
              <a:rPr lang="en-US" dirty="0">
                <a:latin typeface="Browallia New" panose="020B0604020202020204" pitchFamily="34" charset="-34"/>
                <a:cs typeface="Browallia New" panose="020B0604020202020204" pitchFamily="34" charset="-34"/>
              </a:rPr>
              <a:t>Septicemic: bleeding into skin and other organs</a:t>
            </a:r>
          </a:p>
          <a:p>
            <a:pPr lvl="2"/>
            <a:r>
              <a:rPr lang="en-US" dirty="0">
                <a:latin typeface="Browallia New" panose="020B0604020202020204" pitchFamily="34" charset="-34"/>
                <a:cs typeface="Browallia New" panose="020B0604020202020204" pitchFamily="34" charset="-34"/>
              </a:rPr>
              <a:t>Skin and other tissue turn black and die (finger, nose, toes) </a:t>
            </a:r>
          </a:p>
          <a:p>
            <a:pPr marL="914400" lvl="1" indent="-457200">
              <a:buFont typeface="+mj-lt"/>
              <a:buAutoNum type="arabicPeriod"/>
            </a:pPr>
            <a:r>
              <a:rPr lang="en-US" dirty="0">
                <a:latin typeface="Browallia New" panose="020B0604020202020204" pitchFamily="34" charset="-34"/>
                <a:cs typeface="Browallia New" panose="020B0604020202020204" pitchFamily="34" charset="-34"/>
              </a:rPr>
              <a:t>Pneumonic </a:t>
            </a:r>
          </a:p>
          <a:p>
            <a:pPr lvl="2"/>
            <a:r>
              <a:rPr lang="en-US" dirty="0">
                <a:latin typeface="Browallia New" panose="020B0604020202020204" pitchFamily="34" charset="-34"/>
                <a:cs typeface="Browallia New" panose="020B0604020202020204" pitchFamily="34" charset="-34"/>
              </a:rPr>
              <a:t>The most serious form</a:t>
            </a:r>
          </a:p>
          <a:p>
            <a:pPr lvl="2"/>
            <a:r>
              <a:rPr lang="en-US" dirty="0">
                <a:latin typeface="Browallia New" panose="020B0604020202020204" pitchFamily="34" charset="-34"/>
                <a:cs typeface="Browallia New" panose="020B0604020202020204" pitchFamily="34" charset="-34"/>
              </a:rPr>
              <a:t>The only form that can be spread from person to person (droplet) </a:t>
            </a:r>
          </a:p>
          <a:p>
            <a:r>
              <a:rPr lang="en-US" dirty="0">
                <a:latin typeface="Browallia New" panose="020B0604020202020204" pitchFamily="34" charset="-34"/>
                <a:cs typeface="Browallia New" panose="020B0604020202020204" pitchFamily="34" charset="-34"/>
              </a:rPr>
              <a:t>Treatment: Streptomycin, Doxycycline</a:t>
            </a:r>
          </a:p>
        </p:txBody>
      </p:sp>
      <p:pic>
        <p:nvPicPr>
          <p:cNvPr id="5" name="Picture 4" descr="A picture containing person, indoor, holding, man&#10;&#10;Description automatically generated">
            <a:extLst>
              <a:ext uri="{FF2B5EF4-FFF2-40B4-BE49-F238E27FC236}">
                <a16:creationId xmlns:a16="http://schemas.microsoft.com/office/drawing/2014/main" xmlns="" id="{CF67BD50-C5EB-4AFC-8BC0-69D906F21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818" y="475290"/>
            <a:ext cx="4701339" cy="3526004"/>
          </a:xfrm>
          <a:prstGeom prst="rect">
            <a:avLst/>
          </a:prstGeom>
        </p:spPr>
      </p:pic>
      <p:sp>
        <p:nvSpPr>
          <p:cNvPr id="6" name="Rectangle 5">
            <a:extLst>
              <a:ext uri="{FF2B5EF4-FFF2-40B4-BE49-F238E27FC236}">
                <a16:creationId xmlns:a16="http://schemas.microsoft.com/office/drawing/2014/main" xmlns="" id="{F95C90FB-0A72-42E8-B5BC-9BDCAFB7729B}"/>
              </a:ext>
            </a:extLst>
          </p:cNvPr>
          <p:cNvSpPr/>
          <p:nvPr/>
        </p:nvSpPr>
        <p:spPr>
          <a:xfrm>
            <a:off x="7286323" y="4111459"/>
            <a:ext cx="4055513" cy="523220"/>
          </a:xfrm>
          <a:prstGeom prst="rect">
            <a:avLst/>
          </a:prstGeom>
        </p:spPr>
        <p:txBody>
          <a:bodyPr wrap="square">
            <a:spAutoFit/>
          </a:bodyPr>
          <a:lstStyle/>
          <a:p>
            <a:r>
              <a:rPr lang="en-US" sz="1400" dirty="0"/>
              <a:t>https://www.cbsnews.com/pictures/ore-man-survives-black-death-plague-graphic-images/</a:t>
            </a:r>
          </a:p>
        </p:txBody>
      </p:sp>
    </p:spTree>
    <p:extLst>
      <p:ext uri="{BB962C8B-B14F-4D97-AF65-F5344CB8AC3E}">
        <p14:creationId xmlns:p14="http://schemas.microsoft.com/office/powerpoint/2010/main" val="259292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DD0021-EA60-4201-9D90-1F778EB7D460}"/>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กาฬโรค </a:t>
            </a:r>
            <a:r>
              <a:rPr lang="en-US" b="1" dirty="0">
                <a:latin typeface="Browallia New" panose="020B0604020202020204" pitchFamily="34" charset="-34"/>
                <a:cs typeface="Browallia New" panose="020B0604020202020204" pitchFamily="34" charset="-34"/>
              </a:rPr>
              <a:t>(Plaque) </a:t>
            </a:r>
            <a:endParaRPr lang="en-US" b="1" dirty="0"/>
          </a:p>
        </p:txBody>
      </p:sp>
      <p:sp>
        <p:nvSpPr>
          <p:cNvPr id="3" name="Content Placeholder 2">
            <a:extLst>
              <a:ext uri="{FF2B5EF4-FFF2-40B4-BE49-F238E27FC236}">
                <a16:creationId xmlns:a16="http://schemas.microsoft.com/office/drawing/2014/main" xmlns="" id="{B3FE2336-3E0C-46CC-A20F-BB008C4C050B}"/>
              </a:ext>
            </a:extLst>
          </p:cNvPr>
          <p:cNvSpPr>
            <a:spLocks noGrp="1"/>
          </p:cNvSpPr>
          <p:nvPr>
            <p:ph sz="half" idx="1"/>
          </p:nvPr>
        </p:nvSpPr>
        <p:spPr/>
        <p:txBody>
          <a:bodyPr>
            <a:normAutofit lnSpcReduction="10000"/>
          </a:bodyPr>
          <a:lstStyle/>
          <a:p>
            <a:pPr marL="0" indent="0">
              <a:buNone/>
            </a:pPr>
            <a:r>
              <a:rPr lang="th-TH" dirty="0">
                <a:latin typeface="Browallia New" panose="020B0604020202020204" pitchFamily="34" charset="-34"/>
                <a:cs typeface="Browallia New" panose="020B0604020202020204" pitchFamily="34" charset="-34"/>
              </a:rPr>
              <a:t>นิยามการเฝ้าระวังคือ</a:t>
            </a:r>
            <a:endParaRPr lang="en-US" dirty="0">
              <a:latin typeface="Browallia New" panose="020B0604020202020204" pitchFamily="34" charset="-34"/>
              <a:cs typeface="Browallia New" panose="020B0604020202020204" pitchFamily="34" charset="-34"/>
            </a:endParaRPr>
          </a:p>
          <a:p>
            <a:pPr marL="0" indent="0">
              <a:buNone/>
            </a:pPr>
            <a:r>
              <a:rPr lang="th-TH" dirty="0">
                <a:latin typeface="Browallia New" panose="020B0604020202020204" pitchFamily="34" charset="-34"/>
                <a:cs typeface="Browallia New" panose="020B0604020202020204" pitchFamily="34" charset="-34"/>
              </a:rPr>
              <a:t>ผู้ป่วยที่มีอาการอย่างใดอย่างหนึ่ง</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ในสามข้อต่อไปนี้ ควรรายงานเจ้าหน้าที่สาธารณสุข</a:t>
            </a:r>
            <a:endParaRPr lang="en-US" dirty="0">
              <a:latin typeface="Browallia New" panose="020B0604020202020204" pitchFamily="34" charset="-34"/>
              <a:cs typeface="Browallia New" panose="020B0604020202020204" pitchFamily="34" charset="-34"/>
            </a:endParaRPr>
          </a:p>
          <a:p>
            <a:pPr marL="0" indent="0">
              <a:buNone/>
            </a:pPr>
            <a:r>
              <a:rPr lang="th-TH" dirty="0">
                <a:latin typeface="Browallia New" panose="020B0604020202020204" pitchFamily="34" charset="-34"/>
                <a:cs typeface="Browallia New" panose="020B0604020202020204" pitchFamily="34" charset="-34"/>
              </a:rPr>
              <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 ผู้ป่วยที่มีอาการ ไข้สูง หนาวสั่น คลื่นไส้ เจ็บคอ ปวดศีรษะ ต่อมน้ำาเหลืองบริเวณขาหนีบ หรือ</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รักแร้โตและมีหนอง</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 ผู้ป่วยที่มีอาการไข้สูง ปวดศีรษะ อาเจียน คอหอยและทอนซิลอักเสบ จ้ำเลือดตามผิวหนัง</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 ผู้ป่วยที่มีอาการไข้สูง หนาวสั่น ไออาจมีเสมหะปนเลือด หอบ</a:t>
            </a:r>
            <a:endParaRPr lang="en-US" dirty="0">
              <a:latin typeface="Browallia New" panose="020B0604020202020204" pitchFamily="34" charset="-34"/>
              <a:cs typeface="Browallia New" panose="020B0604020202020204" pitchFamily="34" charset="-34"/>
            </a:endParaRPr>
          </a:p>
          <a:p>
            <a:pPr marL="0" indent="0">
              <a:buNone/>
            </a:pPr>
            <a:endParaRPr lang="en-US" dirty="0">
              <a:latin typeface="Browallia New" panose="020B0604020202020204" pitchFamily="34" charset="-34"/>
              <a:cs typeface="Browallia New" panose="020B0604020202020204" pitchFamily="34" charset="-34"/>
            </a:endParaRPr>
          </a:p>
        </p:txBody>
      </p:sp>
      <p:sp>
        <p:nvSpPr>
          <p:cNvPr id="5" name="Content Placeholder 4">
            <a:extLst>
              <a:ext uri="{FF2B5EF4-FFF2-40B4-BE49-F238E27FC236}">
                <a16:creationId xmlns:a16="http://schemas.microsoft.com/office/drawing/2014/main" xmlns="" id="{28507C16-9C38-495D-B721-00E459191E25}"/>
              </a:ext>
            </a:extLst>
          </p:cNvPr>
          <p:cNvSpPr>
            <a:spLocks noGrp="1"/>
          </p:cNvSpPr>
          <p:nvPr>
            <p:ph sz="half" idx="2"/>
          </p:nvPr>
        </p:nvSpPr>
        <p:spPr/>
        <p:txBody>
          <a:bodyPr>
            <a:normAutofit lnSpcReduction="10000"/>
          </a:bodyPr>
          <a:lstStyle/>
          <a:p>
            <a:pPr marL="0" indent="0">
              <a:buNone/>
            </a:pPr>
            <a:r>
              <a:rPr lang="th-TH" b="1" dirty="0">
                <a:latin typeface="Browallia New" panose="020B0604020202020204" pitchFamily="34" charset="-34"/>
                <a:cs typeface="Browallia New" panose="020B0604020202020204" pitchFamily="34" charset="-34"/>
              </a:rPr>
              <a:t>ข้อมูลเพิ่มเติม </a:t>
            </a:r>
            <a:endParaRPr lang="en-US" b="1"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ทวีปอเมริกา แอฟริกา เอเชียกลาง จีน รัสเซีย และมาดากัสกา</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88576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9A9F6-990D-4C3E-B594-1B4E1E3C57C3}"/>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ไข้ทรพิษ (</a:t>
            </a:r>
            <a:r>
              <a:rPr lang="en-US" b="1" dirty="0">
                <a:latin typeface="Browallia New" panose="020B0604020202020204" pitchFamily="34" charset="-34"/>
                <a:cs typeface="Browallia New" panose="020B0604020202020204" pitchFamily="34" charset="-34"/>
              </a:rPr>
              <a:t>smallpox) </a:t>
            </a:r>
          </a:p>
        </p:txBody>
      </p:sp>
      <p:sp>
        <p:nvSpPr>
          <p:cNvPr id="3" name="Content Placeholder 2">
            <a:extLst>
              <a:ext uri="{FF2B5EF4-FFF2-40B4-BE49-F238E27FC236}">
                <a16:creationId xmlns:a16="http://schemas.microsoft.com/office/drawing/2014/main" xmlns="" id="{DFB58ABE-3629-4DEA-B764-1EAB729AE1B3}"/>
              </a:ext>
            </a:extLst>
          </p:cNvPr>
          <p:cNvSpPr>
            <a:spLocks noGrp="1"/>
          </p:cNvSpPr>
          <p:nvPr>
            <p:ph idx="1"/>
          </p:nvPr>
        </p:nvSpPr>
        <p:spPr>
          <a:xfrm>
            <a:off x="838201" y="1825625"/>
            <a:ext cx="5257800" cy="4351338"/>
          </a:xfrm>
        </p:spPr>
        <p:txBody>
          <a:bodyPr/>
          <a:lstStyle/>
          <a:p>
            <a:r>
              <a:rPr lang="th-TH" dirty="0">
                <a:latin typeface="Browallia New" panose="020B0604020202020204" pitchFamily="34" charset="-34"/>
                <a:cs typeface="Browallia New" panose="020B0604020202020204" pitchFamily="34" charset="-34"/>
              </a:rPr>
              <a:t>กวาดล้างสำเร็จเมื่อปี </a:t>
            </a:r>
            <a:endParaRPr lang="en-US"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ประเทศไทยพบผู้ป่วยการระบาดครั้งสุดท้ายปี พ.ศ. </a:t>
            </a:r>
            <a:r>
              <a:rPr lang="en-US" dirty="0">
                <a:latin typeface="Browallia New" panose="020B0604020202020204" pitchFamily="34" charset="-34"/>
                <a:cs typeface="Browallia New" panose="020B0604020202020204" pitchFamily="34" charset="-34"/>
              </a:rPr>
              <a:t>2504</a:t>
            </a:r>
          </a:p>
          <a:p>
            <a:r>
              <a:rPr lang="th-TH" dirty="0">
                <a:latin typeface="Browallia New" panose="020B0604020202020204" pitchFamily="34" charset="-34"/>
                <a:cs typeface="Browallia New" panose="020B0604020202020204" pitchFamily="34" charset="-34"/>
              </a:rPr>
              <a:t>ขณะนี้มีการเก็บเชื้อไวรัสที่ประเทศรัสเซียและสหรัฐอเมริกา</a:t>
            </a:r>
            <a:endParaRPr lang="en-US" dirty="0">
              <a:latin typeface="Browallia New" panose="020B0604020202020204" pitchFamily="34" charset="-34"/>
              <a:cs typeface="Browallia New" panose="020B0604020202020204" pitchFamily="34" charset="-34"/>
            </a:endParaRPr>
          </a:p>
        </p:txBody>
      </p:sp>
      <p:pic>
        <p:nvPicPr>
          <p:cNvPr id="5" name="Picture 4" descr="A close up of a hand&#10;&#10;Description automatically generated">
            <a:extLst>
              <a:ext uri="{FF2B5EF4-FFF2-40B4-BE49-F238E27FC236}">
                <a16:creationId xmlns:a16="http://schemas.microsoft.com/office/drawing/2014/main" xmlns="" id="{16D81450-5EBE-4D67-B9F9-4FDC16133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394" y="3083593"/>
            <a:ext cx="4392788" cy="2470183"/>
          </a:xfrm>
          <a:prstGeom prst="rect">
            <a:avLst/>
          </a:prstGeom>
        </p:spPr>
      </p:pic>
      <p:sp>
        <p:nvSpPr>
          <p:cNvPr id="6" name="Rectangle 5">
            <a:extLst>
              <a:ext uri="{FF2B5EF4-FFF2-40B4-BE49-F238E27FC236}">
                <a16:creationId xmlns:a16="http://schemas.microsoft.com/office/drawing/2014/main" xmlns="" id="{80CC2471-D030-4AB5-AB09-7C8A48A2F86E}"/>
              </a:ext>
            </a:extLst>
          </p:cNvPr>
          <p:cNvSpPr/>
          <p:nvPr/>
        </p:nvSpPr>
        <p:spPr>
          <a:xfrm>
            <a:off x="5646821" y="5803417"/>
            <a:ext cx="6096000" cy="338554"/>
          </a:xfrm>
          <a:prstGeom prst="rect">
            <a:avLst/>
          </a:prstGeom>
        </p:spPr>
        <p:txBody>
          <a:bodyPr>
            <a:spAutoFit/>
          </a:bodyPr>
          <a:lstStyle/>
          <a:p>
            <a:r>
              <a:rPr lang="en-US" sz="1600" dirty="0"/>
              <a:t>https://www.everydayhealth.com/infectious-diseases/smallpox/</a:t>
            </a:r>
          </a:p>
        </p:txBody>
      </p:sp>
    </p:spTree>
    <p:extLst>
      <p:ext uri="{BB962C8B-B14F-4D97-AF65-F5344CB8AC3E}">
        <p14:creationId xmlns:p14="http://schemas.microsoft.com/office/powerpoint/2010/main" val="399583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B5F17-E0A6-41AD-84E9-CA3448E9D7C5}"/>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ไข้ทรพิษ (</a:t>
            </a:r>
            <a:r>
              <a:rPr lang="en-US" b="1" dirty="0">
                <a:latin typeface="Browallia New" panose="020B0604020202020204" pitchFamily="34" charset="-34"/>
                <a:cs typeface="Browallia New" panose="020B0604020202020204" pitchFamily="34" charset="-34"/>
              </a:rPr>
              <a:t>smallpox) </a:t>
            </a:r>
            <a:endParaRPr lang="en-US" b="1" dirty="0"/>
          </a:p>
        </p:txBody>
      </p:sp>
      <p:sp>
        <p:nvSpPr>
          <p:cNvPr id="3" name="Content Placeholder 2">
            <a:extLst>
              <a:ext uri="{FF2B5EF4-FFF2-40B4-BE49-F238E27FC236}">
                <a16:creationId xmlns:a16="http://schemas.microsoft.com/office/drawing/2014/main" xmlns="" id="{1B0AF2C2-B61F-4140-9C47-CC24A7706230}"/>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นิยามการเฝ้าระวังคือ</a:t>
            </a:r>
            <a:endParaRPr lang="en-US" dirty="0">
              <a:latin typeface="Browallia New" panose="020B0604020202020204" pitchFamily="34" charset="-34"/>
              <a:cs typeface="Browallia New" panose="020B0604020202020204" pitchFamily="34" charset="-34"/>
            </a:endParaRPr>
          </a:p>
          <a:p>
            <a:endParaRPr lang="en-US" dirty="0">
              <a:latin typeface="Browallia New" panose="020B0604020202020204" pitchFamily="34" charset="-34"/>
              <a:cs typeface="Browallia New" panose="020B0604020202020204" pitchFamily="34" charset="-34"/>
            </a:endParaRPr>
          </a:p>
          <a:p>
            <a:pPr marL="0" indent="0">
              <a:buNone/>
            </a:pPr>
            <a:r>
              <a:rPr lang="th-TH" dirty="0">
                <a:latin typeface="Browallia New" panose="020B0604020202020204" pitchFamily="34" charset="-34"/>
                <a:cs typeface="Browallia New" panose="020B0604020202020204" pitchFamily="34" charset="-34"/>
              </a:rPr>
              <a:t>ผู้ป่วยที่มีไข้สูงปวดศีรษะ ปวดเมื่อยกล้ามเนื้อ อ่อนเพลีย ต่อมาเริ่มพบจุดสีแดงขึ้นตามลิ้น</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เยื่อบุช่องปากและเยื่อบุโพรงจมูก และมีผื่นตามผิวหนัง (ลักษณะของผื่น เริ่มต้นจะเป็นผื่น</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แบบแบนราบ ต่อมาจะนูนขึ้นเป็นตุ่มกลมๆ ซึ่งมีรอยบุ๋มตรงกลาง) หลังจากนั้นผื่นจะกลายเป็น</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ตุ่มหนองซึ่งค่อนข้างแข็ง โดยเริ่มที่บริเวณใบหน้าก่อน และกระจายไปตาม แขน ขา มือ เท้า</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และลำตัวจนทั่วภายใน 24 ชั่วโมง </a:t>
            </a:r>
            <a:r>
              <a:rPr lang="th-TH" dirty="0"/>
              <a:t/>
            </a:r>
            <a:br>
              <a:rPr lang="th-TH" dirty="0"/>
            </a:br>
            <a:endParaRPr lang="en-US" dirty="0"/>
          </a:p>
          <a:p>
            <a:endParaRPr lang="en-US" dirty="0"/>
          </a:p>
        </p:txBody>
      </p:sp>
    </p:spTree>
    <p:extLst>
      <p:ext uri="{BB962C8B-B14F-4D97-AF65-F5344CB8AC3E}">
        <p14:creationId xmlns:p14="http://schemas.microsoft.com/office/powerpoint/2010/main" val="3400418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D91BE-550A-485A-B4DB-A65E9A3E6967}"/>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ไข้เลือดออกไครเมียนคองโก  </a:t>
            </a:r>
            <a:r>
              <a:rPr lang="en-US" b="1" dirty="0">
                <a:latin typeface="Browallia New" panose="020B0604020202020204" pitchFamily="34" charset="-34"/>
                <a:cs typeface="Browallia New" panose="020B0604020202020204" pitchFamily="34" charset="-34"/>
              </a:rPr>
              <a:t/>
            </a:r>
            <a:br>
              <a:rPr lang="en-US" b="1" dirty="0">
                <a:latin typeface="Browallia New" panose="020B0604020202020204" pitchFamily="34" charset="-34"/>
                <a:cs typeface="Browallia New" panose="020B0604020202020204" pitchFamily="34" charset="-34"/>
              </a:rPr>
            </a:br>
            <a:r>
              <a:rPr lang="th-TH" b="1" dirty="0">
                <a:latin typeface="Browallia New" panose="020B0604020202020204" pitchFamily="34" charset="-34"/>
                <a:cs typeface="Browallia New" panose="020B0604020202020204" pitchFamily="34" charset="-34"/>
              </a:rPr>
              <a:t>(</a:t>
            </a:r>
            <a:r>
              <a:rPr lang="en-US" b="1" dirty="0">
                <a:latin typeface="Browallia New" panose="020B0604020202020204" pitchFamily="34" charset="-34"/>
                <a:cs typeface="Browallia New" panose="020B0604020202020204" pitchFamily="34" charset="-34"/>
              </a:rPr>
              <a:t>Crimean - Congo  hemorrhagic  fever)</a:t>
            </a:r>
          </a:p>
        </p:txBody>
      </p:sp>
      <p:pic>
        <p:nvPicPr>
          <p:cNvPr id="5" name="Picture 4" descr="A picture containing animal, small, sitting, laying&#10;&#10;Description automatically generated">
            <a:extLst>
              <a:ext uri="{FF2B5EF4-FFF2-40B4-BE49-F238E27FC236}">
                <a16:creationId xmlns:a16="http://schemas.microsoft.com/office/drawing/2014/main" xmlns="" id="{25D3A4B1-6DF4-4502-A57B-0F932A865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852" y="3031958"/>
            <a:ext cx="4180288" cy="2961037"/>
          </a:xfrm>
          <a:prstGeom prst="rect">
            <a:avLst/>
          </a:prstGeom>
        </p:spPr>
      </p:pic>
      <p:sp>
        <p:nvSpPr>
          <p:cNvPr id="3" name="Content Placeholder 2">
            <a:extLst>
              <a:ext uri="{FF2B5EF4-FFF2-40B4-BE49-F238E27FC236}">
                <a16:creationId xmlns:a16="http://schemas.microsoft.com/office/drawing/2014/main" xmlns="" id="{6A0EA083-3665-4D50-A22D-F8A8EB4ECF0A}"/>
              </a:ext>
            </a:extLst>
          </p:cNvPr>
          <p:cNvSpPr>
            <a:spLocks noGrp="1"/>
          </p:cNvSpPr>
          <p:nvPr>
            <p:ph idx="1"/>
          </p:nvPr>
        </p:nvSpPr>
        <p:spPr>
          <a:xfrm>
            <a:off x="838200" y="1825625"/>
            <a:ext cx="4936958" cy="4351338"/>
          </a:xfrm>
        </p:spPr>
        <p:txBody>
          <a:bodyPr/>
          <a:lstStyle/>
          <a:p>
            <a:r>
              <a:rPr lang="en-US" dirty="0">
                <a:latin typeface="Browallia New" panose="020B0604020202020204" pitchFamily="34" charset="-34"/>
                <a:cs typeface="Browallia New" panose="020B0604020202020204" pitchFamily="34" charset="-34"/>
              </a:rPr>
              <a:t>Family </a:t>
            </a:r>
            <a:r>
              <a:rPr lang="en-US" dirty="0" err="1">
                <a:latin typeface="Browallia New" panose="020B0604020202020204" pitchFamily="34" charset="-34"/>
                <a:cs typeface="Browallia New" panose="020B0604020202020204" pitchFamily="34" charset="-34"/>
              </a:rPr>
              <a:t>Bunyaviridae</a:t>
            </a:r>
            <a:r>
              <a:rPr lang="en-US" dirty="0">
                <a:latin typeface="Browallia New" panose="020B0604020202020204" pitchFamily="34" charset="-34"/>
                <a:cs typeface="Browallia New" panose="020B0604020202020204" pitchFamily="34" charset="-34"/>
              </a:rPr>
              <a:t> </a:t>
            </a:r>
          </a:p>
          <a:p>
            <a:r>
              <a:rPr lang="en-US" dirty="0" err="1">
                <a:latin typeface="Browallia New" panose="020B0604020202020204" pitchFamily="34" charset="-34"/>
                <a:cs typeface="Browallia New" panose="020B0604020202020204" pitchFamily="34" charset="-34"/>
              </a:rPr>
              <a:t>Nairovirus</a:t>
            </a:r>
            <a:r>
              <a:rPr lang="en-US" dirty="0">
                <a:latin typeface="Browallia New" panose="020B0604020202020204" pitchFamily="34" charset="-34"/>
                <a:cs typeface="Browallia New" panose="020B0604020202020204" pitchFamily="34" charset="-34"/>
              </a:rPr>
              <a:t> </a:t>
            </a:r>
          </a:p>
          <a:p>
            <a:r>
              <a:rPr lang="en-US" dirty="0">
                <a:latin typeface="Browallia New" panose="020B0604020202020204" pitchFamily="34" charset="-34"/>
                <a:cs typeface="Browallia New" panose="020B0604020202020204" pitchFamily="34" charset="-34"/>
              </a:rPr>
              <a:t>Transmission: </a:t>
            </a:r>
            <a:r>
              <a:rPr lang="th-TH" dirty="0">
                <a:latin typeface="Browallia New" panose="020B0604020202020204" pitchFamily="34" charset="-34"/>
                <a:cs typeface="Browallia New" panose="020B0604020202020204" pitchFamily="34" charset="-34"/>
              </a:rPr>
              <a:t>เห็บกัด </a:t>
            </a:r>
          </a:p>
          <a:p>
            <a:r>
              <a:rPr lang="en-US" dirty="0">
                <a:latin typeface="Browallia New" panose="020B0604020202020204" pitchFamily="34" charset="-34"/>
                <a:cs typeface="Browallia New" panose="020B0604020202020204" pitchFamily="34" charset="-34"/>
              </a:rPr>
              <a:t>Reservoir: </a:t>
            </a:r>
            <a:r>
              <a:rPr lang="th-TH" dirty="0">
                <a:latin typeface="Browallia New" panose="020B0604020202020204" pitchFamily="34" charset="-34"/>
                <a:cs typeface="Browallia New" panose="020B0604020202020204" pitchFamily="34" charset="-34"/>
              </a:rPr>
              <a:t>แพะ แกะ โค นกอีมู นกกระจอกเทศ </a:t>
            </a:r>
            <a:endParaRPr lang="en-US"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อาการ เริ่มด้วยคล้ายหวัด ต่อมามีสับสน ซึม ง่วงนอน มีเลือดออก</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45347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5CB24-BCAB-4853-8017-18A8832FA98B}"/>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ไข้เลือดออกไครเมียนคองโก  </a:t>
            </a:r>
            <a:r>
              <a:rPr lang="en-US" b="1" dirty="0">
                <a:latin typeface="Browallia New" panose="020B0604020202020204" pitchFamily="34" charset="-34"/>
                <a:cs typeface="Browallia New" panose="020B0604020202020204" pitchFamily="34" charset="-34"/>
              </a:rPr>
              <a:t/>
            </a:r>
            <a:br>
              <a:rPr lang="en-US" b="1" dirty="0">
                <a:latin typeface="Browallia New" panose="020B0604020202020204" pitchFamily="34" charset="-34"/>
                <a:cs typeface="Browallia New" panose="020B0604020202020204" pitchFamily="34" charset="-34"/>
              </a:rPr>
            </a:br>
            <a:r>
              <a:rPr lang="th-TH" b="1" dirty="0">
                <a:latin typeface="Browallia New" panose="020B0604020202020204" pitchFamily="34" charset="-34"/>
                <a:cs typeface="Browallia New" panose="020B0604020202020204" pitchFamily="34" charset="-34"/>
              </a:rPr>
              <a:t>(</a:t>
            </a:r>
            <a:r>
              <a:rPr lang="en-US" b="1" dirty="0">
                <a:latin typeface="Browallia New" panose="020B0604020202020204" pitchFamily="34" charset="-34"/>
                <a:cs typeface="Browallia New" panose="020B0604020202020204" pitchFamily="34" charset="-34"/>
              </a:rPr>
              <a:t>Crimean - Congo  hemorrhagic  fever)</a:t>
            </a:r>
            <a:endParaRPr lang="en-US" dirty="0"/>
          </a:p>
        </p:txBody>
      </p:sp>
      <p:sp>
        <p:nvSpPr>
          <p:cNvPr id="3" name="Content Placeholder 2">
            <a:extLst>
              <a:ext uri="{FF2B5EF4-FFF2-40B4-BE49-F238E27FC236}">
                <a16:creationId xmlns:a16="http://schemas.microsoft.com/office/drawing/2014/main" xmlns="" id="{1375E158-6F2F-40C1-ACA1-00DD4990AA2A}"/>
              </a:ext>
            </a:extLst>
          </p:cNvPr>
          <p:cNvSpPr>
            <a:spLocks noGrp="1"/>
          </p:cNvSpPr>
          <p:nvPr>
            <p:ph idx="1"/>
          </p:nvPr>
        </p:nvSpPr>
        <p:spPr>
          <a:xfrm>
            <a:off x="838200" y="1825625"/>
            <a:ext cx="10076848" cy="4351338"/>
          </a:xfrm>
        </p:spPr>
        <p:txBody>
          <a:bodyPr/>
          <a:lstStyle/>
          <a:p>
            <a:r>
              <a:rPr lang="th-TH" dirty="0">
                <a:latin typeface="Browallia New" panose="020B0604020202020204" pitchFamily="34" charset="-34"/>
                <a:cs typeface="Browallia New" panose="020B0604020202020204" pitchFamily="34" charset="-34"/>
              </a:rPr>
              <a:t>ผู้ป่วยที่มีไข้ ปวดกล้ามเนื้อ ปวดหลัง ปวดศีรษะ คอแข็ง ปวดตา กลัวแสง ท้องร่วง ต่อมน้ำเหลืองโต</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มีเลือดออกใต้ผิวหนังเยื่อบุหรือส่วนต่างๆ ของร่างกายร่วมกับมีอารมณ์แปรปรวน สับสน ก้าวร้าว</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หลังจากนั้นอาจมีง่วงซึมเศร้า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ทวีปแอฟริกา ยุโรปตะวันออก ตะวันออกกลาง จีน อินเดีย บังคลาเทศ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06976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3AAF7-39B5-425A-8E0F-F103F10A9D0F}"/>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ไข้เวสต์ไนล์  (</a:t>
            </a:r>
            <a:r>
              <a:rPr lang="en-US" b="1" dirty="0">
                <a:latin typeface="Browallia New" panose="020B0604020202020204" pitchFamily="34" charset="-34"/>
                <a:cs typeface="Browallia New" panose="020B0604020202020204" pitchFamily="34" charset="-34"/>
              </a:rPr>
              <a:t>West  Nile  Fever)</a:t>
            </a:r>
          </a:p>
        </p:txBody>
      </p:sp>
      <p:pic>
        <p:nvPicPr>
          <p:cNvPr id="5" name="Content Placeholder 4" descr="A picture containing standing, woman, man, dog&#10;&#10;Description automatically generated">
            <a:extLst>
              <a:ext uri="{FF2B5EF4-FFF2-40B4-BE49-F238E27FC236}">
                <a16:creationId xmlns:a16="http://schemas.microsoft.com/office/drawing/2014/main" xmlns="" id="{22BF1000-F36F-4052-B5DB-EAC4F7A930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8444" y="2056631"/>
            <a:ext cx="6721192" cy="4351338"/>
          </a:xfrm>
        </p:spPr>
      </p:pic>
      <p:sp>
        <p:nvSpPr>
          <p:cNvPr id="6" name="Rectangle 5">
            <a:extLst>
              <a:ext uri="{FF2B5EF4-FFF2-40B4-BE49-F238E27FC236}">
                <a16:creationId xmlns:a16="http://schemas.microsoft.com/office/drawing/2014/main" xmlns="" id="{1F0CFEC4-54CC-43ED-A79B-70C50045D37D}"/>
              </a:ext>
            </a:extLst>
          </p:cNvPr>
          <p:cNvSpPr/>
          <p:nvPr/>
        </p:nvSpPr>
        <p:spPr>
          <a:xfrm>
            <a:off x="3176337" y="6512302"/>
            <a:ext cx="7743299" cy="307777"/>
          </a:xfrm>
          <a:prstGeom prst="rect">
            <a:avLst/>
          </a:prstGeom>
        </p:spPr>
        <p:txBody>
          <a:bodyPr wrap="square">
            <a:spAutoFit/>
          </a:bodyPr>
          <a:lstStyle/>
          <a:p>
            <a:r>
              <a:rPr lang="en-US" sz="1400" dirty="0"/>
              <a:t>https://</a:t>
            </a:r>
            <a:r>
              <a:rPr lang="en-US" sz="1100" dirty="0"/>
              <a:t>www</a:t>
            </a:r>
            <a:r>
              <a:rPr lang="en-US" sz="1400" dirty="0"/>
              <a:t>.independent.com/2019/06/29/west-nile-present-in-state-but-no-infections-reported-yet/</a:t>
            </a:r>
          </a:p>
        </p:txBody>
      </p:sp>
      <p:sp>
        <p:nvSpPr>
          <p:cNvPr id="7" name="TextBox 6">
            <a:extLst>
              <a:ext uri="{FF2B5EF4-FFF2-40B4-BE49-F238E27FC236}">
                <a16:creationId xmlns:a16="http://schemas.microsoft.com/office/drawing/2014/main" xmlns="" id="{DDE00F28-8D24-44C2-B88B-3E65B0F909CF}"/>
              </a:ext>
            </a:extLst>
          </p:cNvPr>
          <p:cNvSpPr txBox="1"/>
          <p:nvPr/>
        </p:nvSpPr>
        <p:spPr>
          <a:xfrm>
            <a:off x="972152" y="1963554"/>
            <a:ext cx="3012707" cy="2092881"/>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Browallia New" panose="020B0604020202020204" pitchFamily="34" charset="-34"/>
                <a:cs typeface="Browallia New" panose="020B0604020202020204" pitchFamily="34" charset="-34"/>
              </a:rPr>
              <a:t>Genus Flaviviridae</a:t>
            </a:r>
          </a:p>
          <a:p>
            <a:pPr marL="285750" indent="-285750">
              <a:buFont typeface="Arial" panose="020B0604020202020204" pitchFamily="34" charset="0"/>
              <a:buChar char="•"/>
            </a:pPr>
            <a:r>
              <a:rPr lang="en-US" sz="2800" dirty="0">
                <a:latin typeface="Browallia New" panose="020B0604020202020204" pitchFamily="34" charset="-34"/>
                <a:cs typeface="Browallia New" panose="020B0604020202020204" pitchFamily="34" charset="-34"/>
              </a:rPr>
              <a:t>Transmission: mosquito </a:t>
            </a:r>
          </a:p>
          <a:p>
            <a:pPr marL="285750" indent="-285750">
              <a:buFont typeface="Arial" panose="020B0604020202020204" pitchFamily="34" charset="0"/>
              <a:buChar char="•"/>
            </a:pPr>
            <a:r>
              <a:rPr lang="th-TH" sz="2800" dirty="0">
                <a:latin typeface="Browallia New" panose="020B0604020202020204" pitchFamily="34" charset="-34"/>
                <a:cs typeface="Browallia New" panose="020B0604020202020204" pitchFamily="34" charset="-34"/>
              </a:rPr>
              <a:t>อาการ ไข้ ผื่น สมองอักเสบ </a:t>
            </a:r>
            <a:r>
              <a:rPr lang="en-US" sz="2800" dirty="0">
                <a:latin typeface="Browallia New" panose="020B0604020202020204" pitchFamily="34" charset="-34"/>
                <a:cs typeface="Browallia New" panose="020B0604020202020204" pitchFamily="34" charset="-34"/>
              </a:rPr>
              <a:t> </a:t>
            </a:r>
          </a:p>
          <a:p>
            <a:pPr marL="285750" indent="-285750">
              <a:buFont typeface="Arial" panose="020B0604020202020204" pitchFamily="34" charset="0"/>
              <a:buChar char="•"/>
            </a:pP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98878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DA975-EF59-4902-8C5F-99A355F6A3DA}"/>
              </a:ext>
            </a:extLst>
          </p:cNvPr>
          <p:cNvSpPr>
            <a:spLocks noGrp="1"/>
          </p:cNvSpPr>
          <p:nvPr>
            <p:ph type="title"/>
          </p:nvPr>
        </p:nvSpPr>
        <p:spPr>
          <a:xfrm>
            <a:off x="6109498" y="908344"/>
            <a:ext cx="5244301" cy="1538130"/>
          </a:xfrm>
        </p:spPr>
        <p:txBody>
          <a:bodyPr>
            <a:normAutofit/>
          </a:bodyPr>
          <a:lstStyle/>
          <a:p>
            <a:r>
              <a:rPr lang="th-TH" b="1" dirty="0">
                <a:latin typeface="Browallia New" panose="020B0604020202020204" pitchFamily="34" charset="-34"/>
                <a:cs typeface="Browallia New" panose="020B0604020202020204" pitchFamily="34" charset="-34"/>
              </a:rPr>
              <a:t>พรบ. โรคติดต่อ</a:t>
            </a:r>
            <a:r>
              <a:rPr lang="en-US" b="1" dirty="0">
                <a:latin typeface="Browallia New" panose="020B0604020202020204" pitchFamily="34" charset="-34"/>
                <a:cs typeface="Browallia New" panose="020B0604020202020204" pitchFamily="34" charset="-34"/>
              </a:rPr>
              <a:t> </a:t>
            </a:r>
            <a:r>
              <a:rPr lang="th-TH" b="1" dirty="0">
                <a:latin typeface="Browallia New" panose="020B0604020202020204" pitchFamily="34" charset="-34"/>
                <a:cs typeface="Browallia New" panose="020B0604020202020204" pitchFamily="34" charset="-34"/>
              </a:rPr>
              <a:t>พ.ศ. </a:t>
            </a:r>
            <a:r>
              <a:rPr lang="en-US" b="1" dirty="0">
                <a:latin typeface="Browallia New" panose="020B0604020202020204" pitchFamily="34" charset="-34"/>
                <a:cs typeface="Browallia New" panose="020B0604020202020204" pitchFamily="34" charset="-34"/>
              </a:rPr>
              <a:t>2558 </a:t>
            </a:r>
          </a:p>
        </p:txBody>
      </p:sp>
      <p:sp>
        <p:nvSpPr>
          <p:cNvPr id="71"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026" name="Picture 2" descr="ผลการค้นหารูปภาพสำหรับ พรบ โรคติดต่อ 2558">
            <a:hlinkClick r:id="rId2"/>
            <a:extLst>
              <a:ext uri="{FF2B5EF4-FFF2-40B4-BE49-F238E27FC236}">
                <a16:creationId xmlns:a16="http://schemas.microsoft.com/office/drawing/2014/main" xmlns="" id="{BF16A504-721D-420E-BD5D-2A62F95401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9218" y="1450448"/>
            <a:ext cx="2769851" cy="39485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D4BF159B-4BFA-40E7-9158-E25B2F0E9BE0}"/>
              </a:ext>
            </a:extLst>
          </p:cNvPr>
          <p:cNvSpPr>
            <a:spLocks noGrp="1"/>
          </p:cNvSpPr>
          <p:nvPr>
            <p:ph idx="1"/>
          </p:nvPr>
        </p:nvSpPr>
        <p:spPr>
          <a:xfrm>
            <a:off x="5911158" y="2706865"/>
            <a:ext cx="5383652" cy="3470097"/>
          </a:xfrm>
        </p:spPr>
        <p:txBody>
          <a:bodyPr>
            <a:normAutofit/>
          </a:bodyPr>
          <a:lstStyle/>
          <a:p>
            <a:pPr marL="0" indent="0">
              <a:buNone/>
            </a:pPr>
            <a:r>
              <a:rPr lang="en-US" sz="2400">
                <a:latin typeface="Browallia New" panose="020B0604020202020204" pitchFamily="34" charset="-34"/>
                <a:cs typeface="Browallia New" panose="020B0604020202020204" pitchFamily="34" charset="-34"/>
              </a:rPr>
              <a:t>https://ddc.moph.go.th/law.php?law=1</a:t>
            </a:r>
          </a:p>
          <a:p>
            <a:endParaRPr lang="en-US" sz="240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98474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A20038D-77C2-4AFB-B9E5-364FE4166AF1}"/>
              </a:ext>
            </a:extLst>
          </p:cNvPr>
          <p:cNvSpPr>
            <a:spLocks noGrp="1"/>
          </p:cNvSpPr>
          <p:nvPr>
            <p:ph type="title"/>
          </p:nvPr>
        </p:nvSpPr>
        <p:spPr>
          <a:xfrm>
            <a:off x="838200" y="268873"/>
            <a:ext cx="10515600" cy="1325563"/>
          </a:xfrm>
        </p:spPr>
        <p:txBody>
          <a:bodyPr/>
          <a:lstStyle/>
          <a:p>
            <a:r>
              <a:rPr lang="th-TH" b="1" dirty="0">
                <a:latin typeface="Browallia New" panose="020B0604020202020204" pitchFamily="34" charset="-34"/>
                <a:cs typeface="Browallia New" panose="020B0604020202020204" pitchFamily="34" charset="-34"/>
              </a:rPr>
              <a:t>ไข้เวสต์ไนล์  (</a:t>
            </a:r>
            <a:r>
              <a:rPr lang="en-US" b="1" dirty="0">
                <a:latin typeface="Browallia New" panose="020B0604020202020204" pitchFamily="34" charset="-34"/>
                <a:cs typeface="Browallia New" panose="020B0604020202020204" pitchFamily="34" charset="-34"/>
              </a:rPr>
              <a:t>West  Nile  Fever)</a:t>
            </a:r>
            <a:endParaRPr lang="en-US" dirty="0">
              <a:latin typeface="Browallia New" panose="020B0604020202020204" pitchFamily="34" charset="-34"/>
              <a:cs typeface="Browallia New" panose="020B0604020202020204" pitchFamily="34" charset="-34"/>
            </a:endParaRPr>
          </a:p>
        </p:txBody>
      </p:sp>
      <p:sp>
        <p:nvSpPr>
          <p:cNvPr id="3" name="Content Placeholder 2">
            <a:extLst>
              <a:ext uri="{FF2B5EF4-FFF2-40B4-BE49-F238E27FC236}">
                <a16:creationId xmlns:a16="http://schemas.microsoft.com/office/drawing/2014/main" xmlns="" id="{36A47546-6ADF-4353-83BA-CA1B716E4934}"/>
              </a:ext>
            </a:extLst>
          </p:cNvPr>
          <p:cNvSpPr>
            <a:spLocks noGrp="1"/>
          </p:cNvSpPr>
          <p:nvPr>
            <p:ph sz="half" idx="1"/>
          </p:nvPr>
        </p:nvSpPr>
        <p:spPr>
          <a:xfrm>
            <a:off x="838200" y="1729373"/>
            <a:ext cx="5181600" cy="4351338"/>
          </a:xfrm>
        </p:spPr>
        <p:txBody>
          <a:bodyPr/>
          <a:lstStyle/>
          <a:p>
            <a:pPr marL="0" indent="0">
              <a:buNone/>
            </a:pPr>
            <a:r>
              <a:rPr lang="th-TH" b="1" dirty="0">
                <a:latin typeface="Browallia New" panose="020B0604020202020204" pitchFamily="34" charset="-34"/>
                <a:cs typeface="Browallia New" panose="020B0604020202020204" pitchFamily="34" charset="-34"/>
              </a:rPr>
              <a:t>นิยามการเฝ้าระวัง</a:t>
            </a:r>
            <a:endParaRPr lang="en-US" b="1"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ผู้ที่มีไข้ ปวดศีรษะ และมีการเปลี่ยนแปลงทางระดับความรู้สึกตัว เช่น ซึมลง อาจมีชัก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
        <p:nvSpPr>
          <p:cNvPr id="5" name="Content Placeholder 4">
            <a:extLst>
              <a:ext uri="{FF2B5EF4-FFF2-40B4-BE49-F238E27FC236}">
                <a16:creationId xmlns:a16="http://schemas.microsoft.com/office/drawing/2014/main" xmlns="" id="{0F601269-2E2C-44CD-98D8-F1C428918218}"/>
              </a:ext>
            </a:extLst>
          </p:cNvPr>
          <p:cNvSpPr>
            <a:spLocks noGrp="1"/>
          </p:cNvSpPr>
          <p:nvPr>
            <p:ph sz="half" idx="2"/>
          </p:nvPr>
        </p:nvSpPr>
        <p:spPr>
          <a:xfrm>
            <a:off x="6172200" y="1729373"/>
            <a:ext cx="5181600" cy="4351338"/>
          </a:xfrm>
        </p:spPr>
        <p:txBody>
          <a:bodyPr/>
          <a:lstStyle/>
          <a:p>
            <a:pPr marL="0" indent="0">
              <a:buNone/>
            </a:pPr>
            <a:r>
              <a:rPr lang="th-TH" b="1" dirty="0">
                <a:latin typeface="Browallia New" panose="020B0604020202020204" pitchFamily="34" charset="-34"/>
                <a:cs typeface="Browallia New" panose="020B0604020202020204" pitchFamily="34" charset="-34"/>
              </a:rPr>
              <a:t>ข้อมูลเพิ่มเติม</a:t>
            </a:r>
            <a:endParaRPr lang="en-US" b="1"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ประเทศสหรัฐอเมริกา ยุโรป</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ตะวันออก ตะวันออกกลาง เอเชียตะวันตก และออสเตรเลีย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a:p>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328458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B2EE9-D07D-407C-9CD2-CD429457DFAC}"/>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ไข้เหลือง  (</a:t>
            </a:r>
            <a:r>
              <a:rPr lang="en-US" b="1" dirty="0">
                <a:latin typeface="Browallia New" panose="020B0604020202020204" pitchFamily="34" charset="-34"/>
                <a:cs typeface="Browallia New" panose="020B0604020202020204" pitchFamily="34" charset="-34"/>
              </a:rPr>
              <a:t>Yellow  fever)</a:t>
            </a:r>
          </a:p>
        </p:txBody>
      </p:sp>
      <p:sp>
        <p:nvSpPr>
          <p:cNvPr id="3" name="Content Placeholder 2">
            <a:extLst>
              <a:ext uri="{FF2B5EF4-FFF2-40B4-BE49-F238E27FC236}">
                <a16:creationId xmlns:a16="http://schemas.microsoft.com/office/drawing/2014/main" xmlns="" id="{5595A0BC-15BF-4664-A1F9-EB145035959E}"/>
              </a:ext>
            </a:extLst>
          </p:cNvPr>
          <p:cNvSpPr>
            <a:spLocks noGrp="1"/>
          </p:cNvSpPr>
          <p:nvPr>
            <p:ph idx="1"/>
          </p:nvPr>
        </p:nvSpPr>
        <p:spPr>
          <a:xfrm>
            <a:off x="597568" y="1825625"/>
            <a:ext cx="5042836" cy="4351338"/>
          </a:xfrm>
        </p:spPr>
        <p:txBody>
          <a:bodyPr/>
          <a:lstStyle/>
          <a:p>
            <a:r>
              <a:rPr lang="en-US" dirty="0">
                <a:latin typeface="Browallia New" panose="020B0604020202020204" pitchFamily="34" charset="-34"/>
                <a:cs typeface="Browallia New" panose="020B0604020202020204" pitchFamily="34" charset="-34"/>
              </a:rPr>
              <a:t>Family Flaviviridae</a:t>
            </a:r>
          </a:p>
          <a:p>
            <a:r>
              <a:rPr lang="en-US" dirty="0">
                <a:latin typeface="Browallia New" panose="020B0604020202020204" pitchFamily="34" charset="-34"/>
                <a:cs typeface="Browallia New" panose="020B0604020202020204" pitchFamily="34" charset="-34"/>
              </a:rPr>
              <a:t>Transmission: Mosquito </a:t>
            </a:r>
          </a:p>
          <a:p>
            <a:r>
              <a:rPr lang="th-TH" dirty="0">
                <a:latin typeface="Browallia New" panose="020B0604020202020204" pitchFamily="34" charset="-34"/>
                <a:cs typeface="Browallia New" panose="020B0604020202020204" pitchFamily="34" charset="-34"/>
              </a:rPr>
              <a:t>อาการ ไข้เฉียบพลัน ชีพจรจะช้าและอ่อนไม่เป็นสัดส่วนกับอุณหภูมิที่ขึ้นสูง (อาการ </a:t>
            </a:r>
            <a:r>
              <a:rPr lang="en-US" dirty="0" err="1">
                <a:latin typeface="Browallia New" panose="020B0604020202020204" pitchFamily="34" charset="-34"/>
                <a:cs typeface="Browallia New" panose="020B0604020202020204" pitchFamily="34" charset="-34"/>
              </a:rPr>
              <a:t>paget</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ตัวเหลืองตาเหลือง (ดีซ่าน) เลือดออก</a:t>
            </a:r>
          </a:p>
        </p:txBody>
      </p:sp>
      <p:pic>
        <p:nvPicPr>
          <p:cNvPr id="5" name="Picture 4" descr="A close up of text on a white background&#10;&#10;Description automatically generated">
            <a:extLst>
              <a:ext uri="{FF2B5EF4-FFF2-40B4-BE49-F238E27FC236}">
                <a16:creationId xmlns:a16="http://schemas.microsoft.com/office/drawing/2014/main" xmlns="" id="{7E5E5649-FA01-427E-A4A2-26F5A0F90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157" y="1250929"/>
            <a:ext cx="4957211" cy="4926034"/>
          </a:xfrm>
          <a:prstGeom prst="rect">
            <a:avLst/>
          </a:prstGeom>
        </p:spPr>
      </p:pic>
      <p:sp>
        <p:nvSpPr>
          <p:cNvPr id="6" name="Rectangle 5">
            <a:extLst>
              <a:ext uri="{FF2B5EF4-FFF2-40B4-BE49-F238E27FC236}">
                <a16:creationId xmlns:a16="http://schemas.microsoft.com/office/drawing/2014/main" xmlns="" id="{71CEA252-253E-46A1-82CB-C8EBFF3E9696}"/>
              </a:ext>
            </a:extLst>
          </p:cNvPr>
          <p:cNvSpPr/>
          <p:nvPr/>
        </p:nvSpPr>
        <p:spPr>
          <a:xfrm>
            <a:off x="5855368" y="6407539"/>
            <a:ext cx="6096000" cy="461665"/>
          </a:xfrm>
          <a:prstGeom prst="rect">
            <a:avLst/>
          </a:prstGeom>
        </p:spPr>
        <p:txBody>
          <a:bodyPr>
            <a:spAutoFit/>
          </a:bodyPr>
          <a:lstStyle/>
          <a:p>
            <a:r>
              <a:rPr lang="en-US" sz="1200" dirty="0"/>
              <a:t>https://www.semanticscholar.org/paper/Yellow-fever%3A-an-update.-Monath/b3b7ad14aa97b6625312843bf6b64c8c0936d53c/figure/2</a:t>
            </a:r>
          </a:p>
        </p:txBody>
      </p:sp>
    </p:spTree>
    <p:extLst>
      <p:ext uri="{BB962C8B-B14F-4D97-AF65-F5344CB8AC3E}">
        <p14:creationId xmlns:p14="http://schemas.microsoft.com/office/powerpoint/2010/main" val="270301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29CF7D8-19E0-4203-B515-3F957584C758}"/>
              </a:ext>
            </a:extLst>
          </p:cNvPr>
          <p:cNvSpPr>
            <a:spLocks noGrp="1"/>
          </p:cNvSpPr>
          <p:nvPr>
            <p:ph type="title"/>
          </p:nvPr>
        </p:nvSpPr>
        <p:spPr>
          <a:xfrm>
            <a:off x="780448" y="239997"/>
            <a:ext cx="10515600" cy="1325563"/>
          </a:xfrm>
        </p:spPr>
        <p:txBody>
          <a:bodyPr/>
          <a:lstStyle/>
          <a:p>
            <a:r>
              <a:rPr lang="th-TH" b="1" dirty="0">
                <a:latin typeface="Browallia New" panose="020B0604020202020204" pitchFamily="34" charset="-34"/>
                <a:cs typeface="Browallia New" panose="020B0604020202020204" pitchFamily="34" charset="-34"/>
              </a:rPr>
              <a:t>ไข้เหลือง  (</a:t>
            </a:r>
            <a:r>
              <a:rPr lang="en-US" b="1" dirty="0">
                <a:latin typeface="Browallia New" panose="020B0604020202020204" pitchFamily="34" charset="-34"/>
                <a:cs typeface="Browallia New" panose="020B0604020202020204" pitchFamily="34" charset="-34"/>
              </a:rPr>
              <a:t>Yellow  fever)</a:t>
            </a:r>
            <a:endParaRPr lang="en-US" dirty="0">
              <a:latin typeface="Browallia New" panose="020B0604020202020204" pitchFamily="34" charset="-34"/>
              <a:cs typeface="Browallia New" panose="020B0604020202020204" pitchFamily="34" charset="-34"/>
            </a:endParaRPr>
          </a:p>
        </p:txBody>
      </p:sp>
      <p:sp>
        <p:nvSpPr>
          <p:cNvPr id="3" name="Content Placeholder 2">
            <a:extLst>
              <a:ext uri="{FF2B5EF4-FFF2-40B4-BE49-F238E27FC236}">
                <a16:creationId xmlns:a16="http://schemas.microsoft.com/office/drawing/2014/main" xmlns="" id="{CF0FF71D-2B9E-4E3C-925E-56AB63D138C0}"/>
              </a:ext>
            </a:extLst>
          </p:cNvPr>
          <p:cNvSpPr>
            <a:spLocks noGrp="1"/>
          </p:cNvSpPr>
          <p:nvPr>
            <p:ph sz="half" idx="1"/>
          </p:nvPr>
        </p:nvSpPr>
        <p:spPr>
          <a:xfrm>
            <a:off x="780448" y="1700497"/>
            <a:ext cx="5181600" cy="4351338"/>
          </a:xfrm>
        </p:spPr>
        <p:txBody>
          <a:bodyPr/>
          <a:lstStyle/>
          <a:p>
            <a:pPr marL="0" indent="0">
              <a:buNone/>
            </a:pPr>
            <a:r>
              <a:rPr lang="th-TH" b="1" dirty="0">
                <a:latin typeface="Browallia New" panose="020B0604020202020204" pitchFamily="34" charset="-34"/>
                <a:cs typeface="Browallia New" panose="020B0604020202020204" pitchFamily="34" charset="-34"/>
              </a:rPr>
              <a:t>นิยามการเฝ้าระวัง</a:t>
            </a:r>
            <a:endParaRPr lang="en-US" b="1" dirty="0">
              <a:latin typeface="Browallia New" panose="020B0604020202020204" pitchFamily="34" charset="-34"/>
              <a:cs typeface="Browallia New" panose="020B0604020202020204" pitchFamily="34" charset="-34"/>
            </a:endParaRPr>
          </a:p>
          <a:p>
            <a:pPr marL="0" indent="0">
              <a:buNone/>
            </a:pPr>
            <a:endParaRPr lang="en-US"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ผู้ที่มีไข้ ปวดศีรษะ ปวดกล้ามเนื้อ ชีพจรเต้นช้าไม่เป็นสัดส่วนกับอาการไข้ อาจมีอาการตัวเหลือง</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ตาเหลือง และมีเลือดออกตามอวัยวะต่างๆ</a:t>
            </a:r>
            <a:endParaRPr lang="en-US"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แถบอเมริกาใต้ และแอฟริกา </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
        <p:nvSpPr>
          <p:cNvPr id="5" name="Content Placeholder 4">
            <a:extLst>
              <a:ext uri="{FF2B5EF4-FFF2-40B4-BE49-F238E27FC236}">
                <a16:creationId xmlns:a16="http://schemas.microsoft.com/office/drawing/2014/main" xmlns="" id="{51441AFF-522B-4002-93E4-BE0B52C04337}"/>
              </a:ext>
            </a:extLst>
          </p:cNvPr>
          <p:cNvSpPr>
            <a:spLocks noGrp="1"/>
          </p:cNvSpPr>
          <p:nvPr>
            <p:ph sz="half" idx="2"/>
          </p:nvPr>
        </p:nvSpPr>
        <p:spPr>
          <a:xfrm>
            <a:off x="6114448" y="1700497"/>
            <a:ext cx="5181600" cy="4351338"/>
          </a:xfrm>
        </p:spPr>
        <p:txBody>
          <a:bodyPr/>
          <a:lstStyle/>
          <a:p>
            <a:pPr marL="0" indent="0">
              <a:buNone/>
            </a:pPr>
            <a:r>
              <a:rPr lang="th-TH" b="1" dirty="0">
                <a:latin typeface="Browallia New" panose="020B0604020202020204" pitchFamily="34" charset="-34"/>
                <a:cs typeface="Browallia New" panose="020B0604020202020204" pitchFamily="34" charset="-34"/>
              </a:rPr>
              <a:t>ข้อมูลเพิ่มเติม</a:t>
            </a:r>
            <a:endParaRPr lang="en-US" b="1"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แถบอเมริกาใต้ และแอฟริกา</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807066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CED1C-546E-46D6-A036-DF29069BC303}"/>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xmlns="" id="{9B5713DE-1FAC-4FF2-B152-801A746D01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1941" y="567995"/>
            <a:ext cx="7498839" cy="5108835"/>
          </a:xfrm>
        </p:spPr>
      </p:pic>
      <p:sp>
        <p:nvSpPr>
          <p:cNvPr id="6" name="Rectangle 5">
            <a:extLst>
              <a:ext uri="{FF2B5EF4-FFF2-40B4-BE49-F238E27FC236}">
                <a16:creationId xmlns:a16="http://schemas.microsoft.com/office/drawing/2014/main" xmlns="" id="{DC2E886D-107F-43A4-84D7-CB0ECC5E3AE7}"/>
              </a:ext>
            </a:extLst>
          </p:cNvPr>
          <p:cNvSpPr/>
          <p:nvPr/>
        </p:nvSpPr>
        <p:spPr>
          <a:xfrm>
            <a:off x="944880" y="6048861"/>
            <a:ext cx="11120120" cy="646331"/>
          </a:xfrm>
          <a:prstGeom prst="rect">
            <a:avLst/>
          </a:prstGeom>
        </p:spPr>
        <p:txBody>
          <a:bodyPr wrap="square">
            <a:spAutoFit/>
          </a:bodyPr>
          <a:lstStyle/>
          <a:p>
            <a:r>
              <a:rPr lang="en-US" b="0" i="0" u="none" strike="noStrike" dirty="0">
                <a:solidFill>
                  <a:srgbClr val="000000"/>
                </a:solidFill>
                <a:effectLst/>
                <a:latin typeface="Open Sans"/>
              </a:rPr>
              <a:t>Map is current as of January 2017. This map is an updated version of the 2010 map created by the Informal WHO Working Group on the Geographic Risk of Yellow Fever.</a:t>
            </a:r>
            <a:endParaRPr lang="en-US" dirty="0"/>
          </a:p>
        </p:txBody>
      </p:sp>
      <p:pic>
        <p:nvPicPr>
          <p:cNvPr id="8" name="Picture 7" descr="A picture containing text, map&#10;&#10;Description automatically generated">
            <a:extLst>
              <a:ext uri="{FF2B5EF4-FFF2-40B4-BE49-F238E27FC236}">
                <a16:creationId xmlns:a16="http://schemas.microsoft.com/office/drawing/2014/main" xmlns="" id="{63A7DB68-C23F-4FCE-AA83-1FDB82D60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67996"/>
            <a:ext cx="3474682" cy="5108835"/>
          </a:xfrm>
          <a:prstGeom prst="rect">
            <a:avLst/>
          </a:prstGeom>
        </p:spPr>
      </p:pic>
      <p:sp>
        <p:nvSpPr>
          <p:cNvPr id="9" name="Rectangle 8">
            <a:extLst>
              <a:ext uri="{FF2B5EF4-FFF2-40B4-BE49-F238E27FC236}">
                <a16:creationId xmlns:a16="http://schemas.microsoft.com/office/drawing/2014/main" xmlns="" id="{C374BB98-C70C-473A-88FC-AD513125873C}"/>
              </a:ext>
            </a:extLst>
          </p:cNvPr>
          <p:cNvSpPr/>
          <p:nvPr/>
        </p:nvSpPr>
        <p:spPr>
          <a:xfrm>
            <a:off x="7926623" y="6457851"/>
            <a:ext cx="3944157" cy="307777"/>
          </a:xfrm>
          <a:prstGeom prst="rect">
            <a:avLst/>
          </a:prstGeom>
        </p:spPr>
        <p:txBody>
          <a:bodyPr wrap="none">
            <a:spAutoFit/>
          </a:bodyPr>
          <a:lstStyle/>
          <a:p>
            <a:r>
              <a:rPr lang="en-US" sz="1400" dirty="0"/>
              <a:t>https://www.cdc.gov/yellowfever/maps/index.html</a:t>
            </a:r>
          </a:p>
        </p:txBody>
      </p:sp>
    </p:spTree>
    <p:extLst>
      <p:ext uri="{BB962C8B-B14F-4D97-AF65-F5344CB8AC3E}">
        <p14:creationId xmlns:p14="http://schemas.microsoft.com/office/powerpoint/2010/main" val="798698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3C8A369-E1DB-4344-939E-7E4882B6F44E}"/>
              </a:ext>
            </a:extLst>
          </p:cNvPr>
          <p:cNvSpPr>
            <a:spLocks noGrp="1"/>
          </p:cNvSpPr>
          <p:nvPr>
            <p:ph type="title"/>
          </p:nvPr>
        </p:nvSpPr>
        <p:spPr>
          <a:xfrm>
            <a:off x="426129" y="365125"/>
            <a:ext cx="10927672" cy="1325563"/>
          </a:xfrm>
        </p:spPr>
        <p:txBody>
          <a:bodyPr/>
          <a:lstStyle/>
          <a:p>
            <a:r>
              <a:rPr lang="th-TH" b="1" dirty="0">
                <a:latin typeface="Browallia New" panose="020B0604020202020204" pitchFamily="34" charset="-34"/>
                <a:cs typeface="Browallia New" panose="020B0604020202020204" pitchFamily="34" charset="-34"/>
              </a:rPr>
              <a:t>เขตติดโรคไข้เหลืองในทวีปแอฟริกา (ประกาศปี</a:t>
            </a:r>
            <a:r>
              <a:rPr lang="en-US" b="1" dirty="0">
                <a:latin typeface="Browallia New" panose="020B0604020202020204" pitchFamily="34" charset="-34"/>
                <a:cs typeface="Browallia New" panose="020B0604020202020204" pitchFamily="34" charset="-34"/>
              </a:rPr>
              <a:t> </a:t>
            </a:r>
            <a:r>
              <a:rPr lang="th-TH" b="1" dirty="0">
                <a:latin typeface="Browallia New" panose="020B0604020202020204" pitchFamily="34" charset="-34"/>
                <a:cs typeface="Browallia New" panose="020B0604020202020204" pitchFamily="34" charset="-34"/>
              </a:rPr>
              <a:t>พ.ศ. </a:t>
            </a:r>
            <a:r>
              <a:rPr lang="en-US" b="1" dirty="0">
                <a:latin typeface="Browallia New" panose="020B0604020202020204" pitchFamily="34" charset="-34"/>
                <a:cs typeface="Browallia New" panose="020B0604020202020204" pitchFamily="34" charset="-34"/>
              </a:rPr>
              <a:t>2560) </a:t>
            </a:r>
          </a:p>
        </p:txBody>
      </p:sp>
      <p:sp>
        <p:nvSpPr>
          <p:cNvPr id="3" name="Content Placeholder 2">
            <a:extLst>
              <a:ext uri="{FF2B5EF4-FFF2-40B4-BE49-F238E27FC236}">
                <a16:creationId xmlns:a16="http://schemas.microsoft.com/office/drawing/2014/main" xmlns="" id="{BC8A4D8C-F878-439B-87AE-DD573C81580D}"/>
              </a:ext>
            </a:extLst>
          </p:cNvPr>
          <p:cNvSpPr>
            <a:spLocks noGrp="1"/>
          </p:cNvSpPr>
          <p:nvPr>
            <p:ph sz="half" idx="1"/>
          </p:nvPr>
        </p:nvSpPr>
        <p:spPr>
          <a:xfrm>
            <a:off x="284085" y="1825625"/>
            <a:ext cx="4092605" cy="4351338"/>
          </a:xfrm>
        </p:spPr>
        <p:txBody>
          <a:bodyPr>
            <a:noAutofit/>
          </a:bodyPr>
          <a:lstStyle/>
          <a:p>
            <a:r>
              <a:rPr lang="th-TH" sz="1600" dirty="0">
                <a:latin typeface="Browallia New" panose="020B0604020202020204" pitchFamily="34" charset="-34"/>
                <a:cs typeface="Browallia New" panose="020B0604020202020204" pitchFamily="34" charset="-34"/>
              </a:rPr>
              <a:t>บูร์กินาฟาโซ  (</a:t>
            </a:r>
            <a:r>
              <a:rPr lang="en-US" sz="1600" dirty="0">
                <a:latin typeface="Browallia New" panose="020B0604020202020204" pitchFamily="34" charset="-34"/>
                <a:cs typeface="Browallia New" panose="020B0604020202020204" pitchFamily="34" charset="-34"/>
              </a:rPr>
              <a:t>Burkina  Faso)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สหพันธ์สาธารณรัฐไนจีเรีย  (</a:t>
            </a:r>
            <a:r>
              <a:rPr lang="en-US" sz="1600" dirty="0">
                <a:latin typeface="Browallia New" panose="020B0604020202020204" pitchFamily="34" charset="-34"/>
                <a:cs typeface="Browallia New" panose="020B0604020202020204" pitchFamily="34" charset="-34"/>
              </a:rPr>
              <a:t>Federal  Republic  of  Nigeria)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สหพันธ์สาธารณรัฐประชาธิปไตยเอธิโอเปีย  (</a:t>
            </a:r>
            <a:r>
              <a:rPr lang="en-US" sz="1600" dirty="0" err="1">
                <a:latin typeface="Browallia New" panose="020B0604020202020204" pitchFamily="34" charset="-34"/>
                <a:cs typeface="Browallia New" panose="020B0604020202020204" pitchFamily="34" charset="-34"/>
              </a:rPr>
              <a:t>Federal.Democratic</a:t>
            </a:r>
            <a:r>
              <a:rPr lang="en-US" sz="1600" dirty="0">
                <a:latin typeface="Browallia New" panose="020B0604020202020204" pitchFamily="34" charset="-34"/>
                <a:cs typeface="Browallia New" panose="020B0604020202020204" pitchFamily="34" charset="-34"/>
              </a:rPr>
              <a:t>  Republic  of  Ethiopia)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สาธารณรัฐกานา  (</a:t>
            </a:r>
            <a:r>
              <a:rPr lang="en-US" sz="1600" dirty="0">
                <a:latin typeface="Browallia New" panose="020B0604020202020204" pitchFamily="34" charset="-34"/>
                <a:cs typeface="Browallia New" panose="020B0604020202020204" pitchFamily="34" charset="-34"/>
              </a:rPr>
              <a:t>Republic  of  Ghana)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สาธารณรัฐกาบอง  (</a:t>
            </a:r>
            <a:r>
              <a:rPr lang="en-US" sz="1600" dirty="0">
                <a:latin typeface="Browallia New" panose="020B0604020202020204" pitchFamily="34" charset="-34"/>
                <a:cs typeface="Browallia New" panose="020B0604020202020204" pitchFamily="34" charset="-34"/>
              </a:rPr>
              <a:t>Gabonese  Republic)</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สาธารณรัฐกินี  (</a:t>
            </a:r>
            <a:r>
              <a:rPr lang="en-US" sz="1600" dirty="0">
                <a:latin typeface="Browallia New" panose="020B0604020202020204" pitchFamily="34" charset="-34"/>
                <a:cs typeface="Browallia New" panose="020B0604020202020204" pitchFamily="34" charset="-34"/>
              </a:rPr>
              <a:t>Republic  of  Guinea)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สาธารณรัฐกินี - บิสเซา  (</a:t>
            </a:r>
            <a:r>
              <a:rPr lang="en-US" sz="1600" dirty="0">
                <a:latin typeface="Browallia New" panose="020B0604020202020204" pitchFamily="34" charset="-34"/>
                <a:cs typeface="Browallia New" panose="020B0604020202020204" pitchFamily="34" charset="-34"/>
              </a:rPr>
              <a:t>Republic  of  Guinea - Bissau)</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สาธารณรัฐโกตดิวัวร์  (</a:t>
            </a:r>
            <a:r>
              <a:rPr lang="en-US" sz="1600" dirty="0">
                <a:latin typeface="Browallia New" panose="020B0604020202020204" pitchFamily="34" charset="-34"/>
                <a:cs typeface="Browallia New" panose="020B0604020202020204" pitchFamily="34" charset="-34"/>
              </a:rPr>
              <a:t>Republic  of  </a:t>
            </a:r>
            <a:r>
              <a:rPr lang="en-US" sz="1600" dirty="0" err="1">
                <a:latin typeface="Browallia New" panose="020B0604020202020204" pitchFamily="34" charset="-34"/>
                <a:cs typeface="Browallia New" panose="020B0604020202020204" pitchFamily="34" charset="-34"/>
              </a:rPr>
              <a:t>CÔte</a:t>
            </a:r>
            <a:r>
              <a:rPr lang="en-US" sz="1600" dirty="0">
                <a:latin typeface="Browallia New" panose="020B0604020202020204" pitchFamily="34" charset="-34"/>
                <a:cs typeface="Browallia New" panose="020B0604020202020204" pitchFamily="34" charset="-34"/>
              </a:rPr>
              <a:t>  d’Ivoire)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สาธารณรัฐคองโก  (</a:t>
            </a:r>
            <a:r>
              <a:rPr lang="en-US" sz="1600" dirty="0">
                <a:latin typeface="Browallia New" panose="020B0604020202020204" pitchFamily="34" charset="-34"/>
                <a:cs typeface="Browallia New" panose="020B0604020202020204" pitchFamily="34" charset="-34"/>
              </a:rPr>
              <a:t>The  Republic  of  the  Congo)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สาธารณรัฐเคนยา  (</a:t>
            </a:r>
            <a:r>
              <a:rPr lang="en-US" sz="1600" dirty="0">
                <a:latin typeface="Browallia New" panose="020B0604020202020204" pitchFamily="34" charset="-34"/>
                <a:cs typeface="Browallia New" panose="020B0604020202020204" pitchFamily="34" charset="-34"/>
              </a:rPr>
              <a:t>Republic  of  Kenya) </a:t>
            </a:r>
            <a:endParaRPr lang="th-TH" sz="1600" dirty="0">
              <a:latin typeface="Browallia New" panose="020B0604020202020204" pitchFamily="34" charset="-34"/>
              <a:cs typeface="Browallia New" panose="020B0604020202020204" pitchFamily="34" charset="-34"/>
            </a:endParaRPr>
          </a:p>
        </p:txBody>
      </p:sp>
      <p:sp>
        <p:nvSpPr>
          <p:cNvPr id="5" name="Content Placeholder 4">
            <a:extLst>
              <a:ext uri="{FF2B5EF4-FFF2-40B4-BE49-F238E27FC236}">
                <a16:creationId xmlns:a16="http://schemas.microsoft.com/office/drawing/2014/main" xmlns="" id="{2F0BDAAF-E77F-4B0D-859B-F2A27E90B752}"/>
              </a:ext>
            </a:extLst>
          </p:cNvPr>
          <p:cNvSpPr>
            <a:spLocks noGrp="1"/>
          </p:cNvSpPr>
          <p:nvPr>
            <p:ph sz="half" idx="2"/>
          </p:nvPr>
        </p:nvSpPr>
        <p:spPr>
          <a:xfrm>
            <a:off x="7643674" y="1825625"/>
            <a:ext cx="4548326" cy="4351338"/>
          </a:xfrm>
        </p:spPr>
        <p:txBody>
          <a:bodyPr>
            <a:noAutofit/>
          </a:bodyPr>
          <a:lstStyle/>
          <a:p>
            <a:r>
              <a:rPr lang="th-TH" sz="1600" dirty="0">
                <a:latin typeface="Browallia New" panose="020B0604020202020204" pitchFamily="34" charset="-34"/>
                <a:cs typeface="Browallia New" panose="020B0604020202020204" pitchFamily="34" charset="-34"/>
              </a:rPr>
              <a:t>สาธารณรัฐประชาธิปไตยคองโก  (</a:t>
            </a:r>
            <a:r>
              <a:rPr lang="en-US" sz="1600" dirty="0">
                <a:latin typeface="Browallia New" panose="020B0604020202020204" pitchFamily="34" charset="-34"/>
                <a:cs typeface="Browallia New" panose="020B0604020202020204" pitchFamily="34" charset="-34"/>
              </a:rPr>
              <a:t>Democratic  Republic  of  Congo)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สาธารณรัฐมาลี  (</a:t>
            </a:r>
            <a:r>
              <a:rPr lang="en-US" sz="1600" dirty="0">
                <a:latin typeface="Browallia New" panose="020B0604020202020204" pitchFamily="34" charset="-34"/>
                <a:cs typeface="Browallia New" panose="020B0604020202020204" pitchFamily="34" charset="-34"/>
              </a:rPr>
              <a:t>Republic  of  Mali)</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สาธารณรัฐยูกันดา  (</a:t>
            </a:r>
            <a:r>
              <a:rPr lang="en-US" sz="1600" dirty="0">
                <a:latin typeface="Browallia New" panose="020B0604020202020204" pitchFamily="34" charset="-34"/>
                <a:cs typeface="Browallia New" panose="020B0604020202020204" pitchFamily="34" charset="-34"/>
              </a:rPr>
              <a:t>Republic  of  Uganda)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สาธารณรัฐไลบีเรีย  (</a:t>
            </a:r>
            <a:r>
              <a:rPr lang="en-US" sz="1600" dirty="0">
                <a:latin typeface="Browallia New" panose="020B0604020202020204" pitchFamily="34" charset="-34"/>
                <a:cs typeface="Browallia New" panose="020B0604020202020204" pitchFamily="34" charset="-34"/>
              </a:rPr>
              <a:t>Republic  of  Liberia)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สาธารณรัฐสหกรณ์กายอานา  (</a:t>
            </a:r>
            <a:r>
              <a:rPr lang="en-US" sz="1600" dirty="0">
                <a:latin typeface="Browallia New" panose="020B0604020202020204" pitchFamily="34" charset="-34"/>
                <a:cs typeface="Browallia New" panose="020B0604020202020204" pitchFamily="34" charset="-34"/>
              </a:rPr>
              <a:t>Co - operative  Republic  of  Guyana)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สาธารณรัฐอิเควทอเรียลกินี  (</a:t>
            </a:r>
            <a:r>
              <a:rPr lang="en-US" sz="1600" dirty="0">
                <a:latin typeface="Browallia New" panose="020B0604020202020204" pitchFamily="34" charset="-34"/>
                <a:cs typeface="Browallia New" panose="020B0604020202020204" pitchFamily="34" charset="-34"/>
              </a:rPr>
              <a:t>Republic  of  Equatorial  Guinea)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สาธารณรัฐอิสลามแกมเบีย  (</a:t>
            </a:r>
            <a:r>
              <a:rPr lang="en-US" sz="1600" dirty="0">
                <a:latin typeface="Browallia New" panose="020B0604020202020204" pitchFamily="34" charset="-34"/>
                <a:cs typeface="Browallia New" panose="020B0604020202020204" pitchFamily="34" charset="-34"/>
              </a:rPr>
              <a:t>The  Islamic  Republic  of  The  Gambia)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สาธารณรัฐอิสลามมอริเตเนีย  (</a:t>
            </a:r>
            <a:r>
              <a:rPr lang="en-US" sz="1600" dirty="0">
                <a:latin typeface="Browallia New" panose="020B0604020202020204" pitchFamily="34" charset="-34"/>
                <a:cs typeface="Browallia New" panose="020B0604020202020204" pitchFamily="34" charset="-34"/>
              </a:rPr>
              <a:t>The  Islamic  Republic  of  Mauritania)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สาธารณรัฐแองโกลา  (</a:t>
            </a:r>
            <a:r>
              <a:rPr lang="en-US" sz="1600" dirty="0">
                <a:latin typeface="Browallia New" panose="020B0604020202020204" pitchFamily="34" charset="-34"/>
                <a:cs typeface="Browallia New" panose="020B0604020202020204" pitchFamily="34" charset="-34"/>
              </a:rPr>
              <a:t>Republic  of  Angola)</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สาธารณรัฐแอฟริกากลาง  (</a:t>
            </a:r>
            <a:r>
              <a:rPr lang="en-US" sz="1600" dirty="0">
                <a:latin typeface="Browallia New" panose="020B0604020202020204" pitchFamily="34" charset="-34"/>
                <a:cs typeface="Browallia New" panose="020B0604020202020204" pitchFamily="34" charset="-34"/>
              </a:rPr>
              <a:t>Central  African  Republic)</a:t>
            </a:r>
          </a:p>
        </p:txBody>
      </p:sp>
      <p:sp>
        <p:nvSpPr>
          <p:cNvPr id="6" name="Content Placeholder 2">
            <a:extLst>
              <a:ext uri="{FF2B5EF4-FFF2-40B4-BE49-F238E27FC236}">
                <a16:creationId xmlns:a16="http://schemas.microsoft.com/office/drawing/2014/main" xmlns="" id="{839CBD6A-AFEA-43D1-8441-D9F0DAA7CA5B}"/>
              </a:ext>
            </a:extLst>
          </p:cNvPr>
          <p:cNvSpPr txBox="1">
            <a:spLocks/>
          </p:cNvSpPr>
          <p:nvPr/>
        </p:nvSpPr>
        <p:spPr>
          <a:xfrm>
            <a:off x="4172779" y="1825625"/>
            <a:ext cx="36309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h-TH" sz="1600" dirty="0">
                <a:latin typeface="Browallia New" panose="020B0604020202020204" pitchFamily="34" charset="-34"/>
                <a:cs typeface="Browallia New" panose="020B0604020202020204" pitchFamily="34" charset="-34"/>
              </a:rPr>
              <a:t>สาธารณรัฐแคเมอรูน  (</a:t>
            </a:r>
            <a:r>
              <a:rPr lang="en-US" sz="1600" dirty="0">
                <a:latin typeface="Browallia New" panose="020B0604020202020204" pitchFamily="34" charset="-34"/>
                <a:cs typeface="Browallia New" panose="020B0604020202020204" pitchFamily="34" charset="-34"/>
              </a:rPr>
              <a:t>Republic  of  Cameroon)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สาธารณรัฐชาด  (</a:t>
            </a:r>
            <a:r>
              <a:rPr lang="en-US" sz="1600" dirty="0">
                <a:latin typeface="Browallia New" panose="020B0604020202020204" pitchFamily="34" charset="-34"/>
                <a:cs typeface="Browallia New" panose="020B0604020202020204" pitchFamily="34" charset="-34"/>
              </a:rPr>
              <a:t>Republic  of  Chad)</a:t>
            </a:r>
            <a:endParaRPr lang="th-TH" sz="1600" dirty="0">
              <a:latin typeface="Browallia New" panose="020B0604020202020204" pitchFamily="34" charset="-34"/>
              <a:cs typeface="Browallia New" panose="020B0604020202020204" pitchFamily="34" charset="-34"/>
            </a:endParaRPr>
          </a:p>
          <a:p>
            <a:r>
              <a:rPr lang="en-US" sz="1600" dirty="0">
                <a:latin typeface="Browallia New" panose="020B0604020202020204" pitchFamily="34" charset="-34"/>
                <a:cs typeface="Browallia New" panose="020B0604020202020204" pitchFamily="34" charset="-34"/>
              </a:rPr>
              <a:t> </a:t>
            </a:r>
            <a:r>
              <a:rPr lang="th-TH" sz="1600" dirty="0">
                <a:latin typeface="Browallia New" panose="020B0604020202020204" pitchFamily="34" charset="-34"/>
                <a:cs typeface="Browallia New" panose="020B0604020202020204" pitchFamily="34" charset="-34"/>
              </a:rPr>
              <a:t>สาธารณรัฐซูดาน  (</a:t>
            </a:r>
            <a:r>
              <a:rPr lang="en-US" sz="1600" dirty="0">
                <a:latin typeface="Browallia New" panose="020B0604020202020204" pitchFamily="34" charset="-34"/>
                <a:cs typeface="Browallia New" panose="020B0604020202020204" pitchFamily="34" charset="-34"/>
              </a:rPr>
              <a:t>Republic  of  the  Sudan)</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สาธารณรัฐเซเนกัล  (</a:t>
            </a:r>
            <a:r>
              <a:rPr lang="en-US" sz="1600" dirty="0">
                <a:latin typeface="Browallia New" panose="020B0604020202020204" pitchFamily="34" charset="-34"/>
                <a:cs typeface="Browallia New" panose="020B0604020202020204" pitchFamily="34" charset="-34"/>
              </a:rPr>
              <a:t>Republic  of  Senegal)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สาธารณรัฐเซาท์ซูดาน  (</a:t>
            </a:r>
            <a:r>
              <a:rPr lang="en-US" sz="1600" dirty="0">
                <a:latin typeface="Browallia New" panose="020B0604020202020204" pitchFamily="34" charset="-34"/>
                <a:cs typeface="Browallia New" panose="020B0604020202020204" pitchFamily="34" charset="-34"/>
              </a:rPr>
              <a:t>Republic  of  South  Sudan)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สาธารณรัฐเซียร์ราลีโอน  (</a:t>
            </a:r>
            <a:r>
              <a:rPr lang="en-US" sz="1600" dirty="0">
                <a:latin typeface="Browallia New" panose="020B0604020202020204" pitchFamily="34" charset="-34"/>
                <a:cs typeface="Browallia New" panose="020B0604020202020204" pitchFamily="34" charset="-34"/>
              </a:rPr>
              <a:t>Republic  of  Sierra  Leone)</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สาธารณรัฐโตโก  (</a:t>
            </a:r>
            <a:r>
              <a:rPr lang="en-US" sz="1600" dirty="0">
                <a:latin typeface="Browallia New" panose="020B0604020202020204" pitchFamily="34" charset="-34"/>
                <a:cs typeface="Browallia New" panose="020B0604020202020204" pitchFamily="34" charset="-34"/>
              </a:rPr>
              <a:t>Republic  of  Togo)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สาธารณรัฐไนเจอร์  (</a:t>
            </a:r>
            <a:r>
              <a:rPr lang="en-US" sz="1600" dirty="0">
                <a:latin typeface="Browallia New" panose="020B0604020202020204" pitchFamily="34" charset="-34"/>
                <a:cs typeface="Browallia New" panose="020B0604020202020204" pitchFamily="34" charset="-34"/>
              </a:rPr>
              <a:t>Republic  of  Niger)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สาธารณรัฐบุรุนดี  (</a:t>
            </a:r>
            <a:r>
              <a:rPr lang="en-US" sz="1600" dirty="0">
                <a:latin typeface="Browallia New" panose="020B0604020202020204" pitchFamily="34" charset="-34"/>
                <a:cs typeface="Browallia New" panose="020B0604020202020204" pitchFamily="34" charset="-34"/>
              </a:rPr>
              <a:t>Republic  of  Burundi) </a:t>
            </a:r>
            <a:endParaRPr lang="th-TH" sz="1600" dirty="0">
              <a:latin typeface="Browallia New" panose="020B0604020202020204" pitchFamily="34" charset="-34"/>
              <a:cs typeface="Browallia New" panose="020B0604020202020204" pitchFamily="34" charset="-34"/>
            </a:endParaRPr>
          </a:p>
          <a:p>
            <a:r>
              <a:rPr lang="th-TH" sz="1600" dirty="0">
                <a:latin typeface="Browallia New" panose="020B0604020202020204" pitchFamily="34" charset="-34"/>
                <a:cs typeface="Browallia New" panose="020B0604020202020204" pitchFamily="34" charset="-34"/>
              </a:rPr>
              <a:t>สาธารณรัฐเบนิน  (</a:t>
            </a:r>
            <a:r>
              <a:rPr lang="en-US" sz="1600" dirty="0">
                <a:latin typeface="Browallia New" panose="020B0604020202020204" pitchFamily="34" charset="-34"/>
                <a:cs typeface="Browallia New" panose="020B0604020202020204" pitchFamily="34" charset="-34"/>
              </a:rPr>
              <a:t>Republic  of  Benin </a:t>
            </a:r>
            <a:endParaRPr lang="th-TH" sz="1600" dirty="0">
              <a:latin typeface="Browallia New" panose="020B0604020202020204" pitchFamily="34" charset="-34"/>
              <a:cs typeface="Browallia New" panose="020B0604020202020204" pitchFamily="34" charset="-34"/>
            </a:endParaRPr>
          </a:p>
          <a:p>
            <a:endParaRPr lang="en-US" sz="16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776154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59E14-134D-4E10-90D8-FD955BA2D5D1}"/>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เขตติดโรคไข้เหลืองในทวีปอเมริกาใต้ (ประกาศปี</a:t>
            </a:r>
            <a:r>
              <a:rPr lang="en-US" b="1" dirty="0">
                <a:latin typeface="Browallia New" panose="020B0604020202020204" pitchFamily="34" charset="-34"/>
                <a:cs typeface="Browallia New" panose="020B0604020202020204" pitchFamily="34" charset="-34"/>
              </a:rPr>
              <a:t> </a:t>
            </a:r>
            <a:r>
              <a:rPr lang="th-TH" b="1" dirty="0">
                <a:latin typeface="Browallia New" panose="020B0604020202020204" pitchFamily="34" charset="-34"/>
                <a:cs typeface="Browallia New" panose="020B0604020202020204" pitchFamily="34" charset="-34"/>
              </a:rPr>
              <a:t>พ.ศ. </a:t>
            </a:r>
            <a:r>
              <a:rPr lang="en-US" b="1" dirty="0">
                <a:latin typeface="Browallia New" panose="020B0604020202020204" pitchFamily="34" charset="-34"/>
                <a:cs typeface="Browallia New" panose="020B0604020202020204" pitchFamily="34" charset="-34"/>
              </a:rPr>
              <a:t>2560) </a:t>
            </a:r>
          </a:p>
        </p:txBody>
      </p:sp>
      <p:sp>
        <p:nvSpPr>
          <p:cNvPr id="3" name="Content Placeholder 2">
            <a:extLst>
              <a:ext uri="{FF2B5EF4-FFF2-40B4-BE49-F238E27FC236}">
                <a16:creationId xmlns:a16="http://schemas.microsoft.com/office/drawing/2014/main" xmlns="" id="{0C080231-73E1-4629-A519-B241DAACE66D}"/>
              </a:ext>
            </a:extLst>
          </p:cNvPr>
          <p:cNvSpPr>
            <a:spLocks noGrp="1"/>
          </p:cNvSpPr>
          <p:nvPr>
            <p:ph sz="half" idx="1"/>
          </p:nvPr>
        </p:nvSpPr>
        <p:spPr>
          <a:xfrm>
            <a:off x="423169" y="1825625"/>
            <a:ext cx="5749031" cy="4351338"/>
          </a:xfrm>
        </p:spPr>
        <p:txBody>
          <a:bodyPr>
            <a:noAutofit/>
          </a:bodyPr>
          <a:lstStyle/>
          <a:p>
            <a:r>
              <a:rPr lang="th-TH" sz="2400" dirty="0">
                <a:latin typeface="Browallia New" panose="020B0604020202020204" pitchFamily="34" charset="-34"/>
                <a:cs typeface="Browallia New" panose="020B0604020202020204" pitchFamily="34" charset="-34"/>
              </a:rPr>
              <a:t>เฟรนช์เกียนา  (</a:t>
            </a:r>
            <a:r>
              <a:rPr lang="en-US" sz="2400" dirty="0">
                <a:latin typeface="Browallia New" panose="020B0604020202020204" pitchFamily="34" charset="-34"/>
                <a:cs typeface="Browallia New" panose="020B0604020202020204" pitchFamily="34" charset="-34"/>
              </a:rPr>
              <a:t>French  Guiana) </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รัฐพหุชนชาติแห่งโบลีเวีย  (</a:t>
            </a:r>
            <a:r>
              <a:rPr lang="en-US" sz="2400" dirty="0" err="1">
                <a:latin typeface="Browallia New" panose="020B0604020202020204" pitchFamily="34" charset="-34"/>
                <a:cs typeface="Browallia New" panose="020B0604020202020204" pitchFamily="34" charset="-34"/>
              </a:rPr>
              <a:t>Plurinational</a:t>
            </a:r>
            <a:r>
              <a:rPr lang="en-US" sz="2400" dirty="0">
                <a:latin typeface="Browallia New" panose="020B0604020202020204" pitchFamily="34" charset="-34"/>
                <a:cs typeface="Browallia New" panose="020B0604020202020204" pitchFamily="34" charset="-34"/>
              </a:rPr>
              <a:t>  State  of  Bolivia)</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สหพันธ์สาธารณรัฐบราซิล  (</a:t>
            </a:r>
            <a:r>
              <a:rPr lang="en-US" sz="2400" dirty="0">
                <a:latin typeface="Browallia New" panose="020B0604020202020204" pitchFamily="34" charset="-34"/>
                <a:cs typeface="Browallia New" panose="020B0604020202020204" pitchFamily="34" charset="-34"/>
              </a:rPr>
              <a:t>Federative  Republic  of  Brazil)</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สาธารณรัฐโคลอมเบีย  (</a:t>
            </a:r>
            <a:r>
              <a:rPr lang="en-US" sz="2400" dirty="0">
                <a:latin typeface="Browallia New" panose="020B0604020202020204" pitchFamily="34" charset="-34"/>
                <a:cs typeface="Browallia New" panose="020B0604020202020204" pitchFamily="34" charset="-34"/>
              </a:rPr>
              <a:t>The  Republic  of  Colombia)</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สาธารณรัฐซูรินาเม  (</a:t>
            </a:r>
            <a:r>
              <a:rPr lang="en-US" sz="2400" dirty="0">
                <a:latin typeface="Browallia New" panose="020B0604020202020204" pitchFamily="34" charset="-34"/>
                <a:cs typeface="Browallia New" panose="020B0604020202020204" pitchFamily="34" charset="-34"/>
              </a:rPr>
              <a:t>Republic  of  Suriname)</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สาธารณรัฐตรินิแดดและโตเบโก  (</a:t>
            </a:r>
            <a:r>
              <a:rPr lang="en-US" sz="2400" dirty="0">
                <a:latin typeface="Browallia New" panose="020B0604020202020204" pitchFamily="34" charset="-34"/>
                <a:cs typeface="Browallia New" panose="020B0604020202020204" pitchFamily="34" charset="-34"/>
              </a:rPr>
              <a:t>Republic  of  Trinidad  and  Tobago)</a:t>
            </a:r>
            <a:endParaRPr lang="th-TH" sz="2400" dirty="0">
              <a:latin typeface="Browallia New" panose="020B0604020202020204" pitchFamily="34" charset="-34"/>
              <a:cs typeface="Browallia New" panose="020B0604020202020204" pitchFamily="34" charset="-34"/>
            </a:endParaRPr>
          </a:p>
          <a:p>
            <a:endParaRPr lang="th-TH" sz="2400" dirty="0">
              <a:latin typeface="Browallia New" panose="020B0604020202020204" pitchFamily="34" charset="-34"/>
              <a:cs typeface="Browallia New" panose="020B0604020202020204" pitchFamily="34" charset="-34"/>
            </a:endParaRPr>
          </a:p>
          <a:p>
            <a:endParaRPr lang="en-US" sz="2400" dirty="0">
              <a:latin typeface="Browallia New" panose="020B0604020202020204" pitchFamily="34" charset="-34"/>
              <a:cs typeface="Browallia New" panose="020B0604020202020204" pitchFamily="34" charset="-34"/>
            </a:endParaRPr>
          </a:p>
        </p:txBody>
      </p:sp>
      <p:sp>
        <p:nvSpPr>
          <p:cNvPr id="4" name="Content Placeholder 3">
            <a:extLst>
              <a:ext uri="{FF2B5EF4-FFF2-40B4-BE49-F238E27FC236}">
                <a16:creationId xmlns:a16="http://schemas.microsoft.com/office/drawing/2014/main" xmlns="" id="{85FBFDEE-D8F8-4514-B632-846D5FC9F28E}"/>
              </a:ext>
            </a:extLst>
          </p:cNvPr>
          <p:cNvSpPr>
            <a:spLocks noGrp="1"/>
          </p:cNvSpPr>
          <p:nvPr>
            <p:ph sz="half" idx="2"/>
          </p:nvPr>
        </p:nvSpPr>
        <p:spPr>
          <a:xfrm>
            <a:off x="6172200" y="1825625"/>
            <a:ext cx="5501936" cy="4351338"/>
          </a:xfrm>
        </p:spPr>
        <p:txBody>
          <a:bodyPr>
            <a:normAutofit/>
          </a:bodyPr>
          <a:lstStyle/>
          <a:p>
            <a:r>
              <a:rPr lang="th-TH" sz="2400" dirty="0">
                <a:latin typeface="Browallia New" panose="020B0604020202020204" pitchFamily="34" charset="-34"/>
                <a:cs typeface="Browallia New" panose="020B0604020202020204" pitchFamily="34" charset="-34"/>
              </a:rPr>
              <a:t>สาธารณรัฐโบลีวาร์แห่งเวเนซุเอลา  (</a:t>
            </a:r>
            <a:r>
              <a:rPr lang="en-US" sz="2400" dirty="0">
                <a:latin typeface="Browallia New" panose="020B0604020202020204" pitchFamily="34" charset="-34"/>
                <a:cs typeface="Browallia New" panose="020B0604020202020204" pitchFamily="34" charset="-34"/>
              </a:rPr>
              <a:t>Bolivarian  Republic  of  Venezuela)</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สาธารณรัฐปานามา  (</a:t>
            </a:r>
            <a:r>
              <a:rPr lang="en-US" sz="2400" dirty="0">
                <a:latin typeface="Browallia New" panose="020B0604020202020204" pitchFamily="34" charset="-34"/>
                <a:cs typeface="Browallia New" panose="020B0604020202020204" pitchFamily="34" charset="-34"/>
              </a:rPr>
              <a:t>Republic  of  Panama) </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สาธารณรัฐปารากวัย  (</a:t>
            </a:r>
            <a:r>
              <a:rPr lang="en-US" sz="2400" dirty="0">
                <a:latin typeface="Browallia New" panose="020B0604020202020204" pitchFamily="34" charset="-34"/>
                <a:cs typeface="Browallia New" panose="020B0604020202020204" pitchFamily="34" charset="-34"/>
              </a:rPr>
              <a:t>Republic  of  Paraguay) </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สาธารณรัฐเปรู  (</a:t>
            </a:r>
            <a:r>
              <a:rPr lang="en-US" sz="2400" dirty="0">
                <a:latin typeface="Browallia New" panose="020B0604020202020204" pitchFamily="34" charset="-34"/>
                <a:cs typeface="Browallia New" panose="020B0604020202020204" pitchFamily="34" charset="-34"/>
              </a:rPr>
              <a:t>Republic  of  Peru)</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สาธารณรัฐอาร์เจนตินา  (</a:t>
            </a:r>
            <a:r>
              <a:rPr lang="en-US" sz="2400" dirty="0">
                <a:latin typeface="Browallia New" panose="020B0604020202020204" pitchFamily="34" charset="-34"/>
                <a:cs typeface="Browallia New" panose="020B0604020202020204" pitchFamily="34" charset="-34"/>
              </a:rPr>
              <a:t>Argentine  Republic)</a:t>
            </a:r>
            <a:endParaRPr lang="th-TH" sz="2400" dirty="0">
              <a:latin typeface="Browallia New" panose="020B0604020202020204" pitchFamily="34" charset="-34"/>
              <a:cs typeface="Browallia New" panose="020B0604020202020204" pitchFamily="34" charset="-34"/>
            </a:endParaRPr>
          </a:p>
          <a:p>
            <a:r>
              <a:rPr lang="th-TH" sz="2400" dirty="0">
                <a:latin typeface="Browallia New" panose="020B0604020202020204" pitchFamily="34" charset="-34"/>
                <a:cs typeface="Browallia New" panose="020B0604020202020204" pitchFamily="34" charset="-34"/>
              </a:rPr>
              <a:t>สาธารณรัฐเอกวาดอร์  (</a:t>
            </a:r>
            <a:r>
              <a:rPr lang="en-US" sz="2400" dirty="0">
                <a:latin typeface="Browallia New" panose="020B0604020202020204" pitchFamily="34" charset="-34"/>
                <a:cs typeface="Browallia New" panose="020B0604020202020204" pitchFamily="34" charset="-34"/>
              </a:rPr>
              <a:t>Republic  of  Ecuador)</a:t>
            </a:r>
            <a:endParaRPr lang="th-TH" sz="2400" dirty="0">
              <a:latin typeface="Browallia New" panose="020B0604020202020204" pitchFamily="34" charset="-34"/>
              <a:cs typeface="Browallia New" panose="020B0604020202020204" pitchFamily="34" charset="-34"/>
            </a:endParaRPr>
          </a:p>
          <a:p>
            <a:endParaRPr lang="en-US" sz="24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82928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375B9-F177-452C-A452-5EC1A787538F}"/>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โรคไข้ลาสซา  (</a:t>
            </a:r>
            <a:r>
              <a:rPr lang="en-US" b="1" dirty="0">
                <a:latin typeface="Browallia New" panose="020B0604020202020204" pitchFamily="34" charset="-34"/>
                <a:cs typeface="Browallia New" panose="020B0604020202020204" pitchFamily="34" charset="-34"/>
              </a:rPr>
              <a:t>Lassa  fever)</a:t>
            </a:r>
          </a:p>
        </p:txBody>
      </p:sp>
      <p:pic>
        <p:nvPicPr>
          <p:cNvPr id="5" name="Content Placeholder 4" descr="A rodent looking at the camera&#10;&#10;Description automatically generated">
            <a:extLst>
              <a:ext uri="{FF2B5EF4-FFF2-40B4-BE49-F238E27FC236}">
                <a16:creationId xmlns:a16="http://schemas.microsoft.com/office/drawing/2014/main" xmlns="" id="{D741588F-E493-4308-AED5-3B6C3049F2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8670" y="2503914"/>
            <a:ext cx="6286500" cy="3533775"/>
          </a:xfrm>
        </p:spPr>
      </p:pic>
      <p:sp>
        <p:nvSpPr>
          <p:cNvPr id="6" name="Rectangle 5">
            <a:extLst>
              <a:ext uri="{FF2B5EF4-FFF2-40B4-BE49-F238E27FC236}">
                <a16:creationId xmlns:a16="http://schemas.microsoft.com/office/drawing/2014/main" xmlns="" id="{BA0A7DE9-4577-4573-A8B5-DC969F6A5E66}"/>
              </a:ext>
            </a:extLst>
          </p:cNvPr>
          <p:cNvSpPr/>
          <p:nvPr/>
        </p:nvSpPr>
        <p:spPr>
          <a:xfrm>
            <a:off x="4895730" y="6208916"/>
            <a:ext cx="4344844" cy="369332"/>
          </a:xfrm>
          <a:prstGeom prst="rect">
            <a:avLst/>
          </a:prstGeom>
        </p:spPr>
        <p:txBody>
          <a:bodyPr wrap="none">
            <a:spAutoFit/>
          </a:bodyPr>
          <a:lstStyle/>
          <a:p>
            <a:r>
              <a:rPr lang="en-US" dirty="0"/>
              <a:t>https://www.bbc.com/pidgin/tori-42699790</a:t>
            </a:r>
          </a:p>
        </p:txBody>
      </p:sp>
      <p:sp>
        <p:nvSpPr>
          <p:cNvPr id="7" name="TextBox 6">
            <a:extLst>
              <a:ext uri="{FF2B5EF4-FFF2-40B4-BE49-F238E27FC236}">
                <a16:creationId xmlns:a16="http://schemas.microsoft.com/office/drawing/2014/main" xmlns="" id="{ADB56111-E898-47BC-B488-6003DF374D07}"/>
              </a:ext>
            </a:extLst>
          </p:cNvPr>
          <p:cNvSpPr txBox="1"/>
          <p:nvPr/>
        </p:nvSpPr>
        <p:spPr>
          <a:xfrm>
            <a:off x="943276" y="1780674"/>
            <a:ext cx="335921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Browallia New" panose="020B0604020202020204" pitchFamily="34" charset="-34"/>
                <a:cs typeface="Browallia New" panose="020B0604020202020204" pitchFamily="34" charset="-34"/>
              </a:rPr>
              <a:t>Family Arenavirus</a:t>
            </a:r>
          </a:p>
          <a:p>
            <a:pPr marL="285750" indent="-285750">
              <a:buFont typeface="Arial" panose="020B0604020202020204" pitchFamily="34" charset="0"/>
              <a:buChar char="•"/>
            </a:pPr>
            <a:r>
              <a:rPr lang="th-TH" sz="2800" dirty="0">
                <a:latin typeface="Browallia New" panose="020B0604020202020204" pitchFamily="34" charset="-34"/>
                <a:cs typeface="Browallia New" panose="020B0604020202020204" pitchFamily="34" charset="-34"/>
              </a:rPr>
              <a:t>อาการ ไข้ ตาอักเสบ คออักเสบเป็นหนอง เลือดออก หูหนวก </a:t>
            </a:r>
          </a:p>
          <a:p>
            <a:pPr marL="285750" indent="-285750">
              <a:buFont typeface="Arial" panose="020B0604020202020204" pitchFamily="34" charset="0"/>
              <a:buChar char="•"/>
            </a:pPr>
            <a:r>
              <a:rPr lang="en-US" sz="2800" dirty="0">
                <a:latin typeface="Browallia New" panose="020B0604020202020204" pitchFamily="34" charset="-34"/>
                <a:cs typeface="Browallia New" panose="020B0604020202020204" pitchFamily="34" charset="-34"/>
              </a:rPr>
              <a:t>Transmission: </a:t>
            </a:r>
            <a:r>
              <a:rPr lang="th-TH" sz="2800" dirty="0">
                <a:latin typeface="Browallia New" panose="020B0604020202020204" pitchFamily="34" charset="-34"/>
                <a:cs typeface="Browallia New" panose="020B0604020202020204" pitchFamily="34" charset="-34"/>
              </a:rPr>
              <a:t>สัมผัสละอองฝอย หรือ การสัมผัสจากอุจจาระของหนูที่ติดเชื้อตามพื้นผิว เช่น เตียงนอน หรือการสัมผัสอาหารและนํ้าที่ปนเปื้อนเชื้อ </a:t>
            </a:r>
            <a:r>
              <a:rPr lang="en-US" sz="2800" dirty="0">
                <a:latin typeface="Browallia New" panose="020B0604020202020204" pitchFamily="34" charset="-34"/>
                <a:cs typeface="Browallia New" panose="020B0604020202020204" pitchFamily="34" charset="-34"/>
              </a:rPr>
              <a:t> </a:t>
            </a:r>
            <a:r>
              <a:rPr lang="th-TH" sz="2800" dirty="0">
                <a:latin typeface="Browallia New" panose="020B0604020202020204" pitchFamily="34" charset="-34"/>
                <a:cs typeface="Browallia New" panose="020B0604020202020204" pitchFamily="34" charset="-34"/>
              </a:rPr>
              <a:t>ติดต่อทางเลือดและเพศสัมพันธ์</a:t>
            </a:r>
            <a:endParaRPr lang="en-US" sz="28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761273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F9FDAF5-D15C-46A0-B7B4-3473F2E5E0B6}"/>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โรคไข้ลาสซา  (</a:t>
            </a:r>
            <a:r>
              <a:rPr lang="en-US" b="1" dirty="0">
                <a:latin typeface="Browallia New" panose="020B0604020202020204" pitchFamily="34" charset="-34"/>
                <a:cs typeface="Browallia New" panose="020B0604020202020204" pitchFamily="34" charset="-34"/>
              </a:rPr>
              <a:t>Lassa  fever)</a:t>
            </a:r>
            <a:endParaRPr lang="en-US" dirty="0"/>
          </a:p>
        </p:txBody>
      </p:sp>
      <p:sp>
        <p:nvSpPr>
          <p:cNvPr id="3" name="Content Placeholder 2">
            <a:extLst>
              <a:ext uri="{FF2B5EF4-FFF2-40B4-BE49-F238E27FC236}">
                <a16:creationId xmlns:a16="http://schemas.microsoft.com/office/drawing/2014/main" xmlns="" id="{4CEE359C-3E73-41EC-9787-AF805272F859}"/>
              </a:ext>
            </a:extLst>
          </p:cNvPr>
          <p:cNvSpPr>
            <a:spLocks noGrp="1"/>
          </p:cNvSpPr>
          <p:nvPr>
            <p:ph sz="half" idx="1"/>
          </p:nvPr>
        </p:nvSpPr>
        <p:spPr/>
        <p:txBody>
          <a:bodyPr>
            <a:normAutofit/>
          </a:bodyPr>
          <a:lstStyle/>
          <a:p>
            <a:pPr marL="0" indent="0">
              <a:buNone/>
            </a:pPr>
            <a:r>
              <a:rPr lang="th-TH" b="1" dirty="0">
                <a:latin typeface="Browallia New" panose="020B0604020202020204" pitchFamily="34" charset="-34"/>
                <a:cs typeface="Browallia New" panose="020B0604020202020204" pitchFamily="34" charset="-34"/>
              </a:rPr>
              <a:t>นิยามเฝ้าระวัง</a:t>
            </a:r>
          </a:p>
          <a:p>
            <a:pPr marL="0" indent="0">
              <a:buNone/>
            </a:pPr>
            <a:r>
              <a:rPr lang="th-TH" dirty="0">
                <a:latin typeface="Browallia New" panose="020B0604020202020204" pitchFamily="34" charset="-34"/>
                <a:cs typeface="Browallia New" panose="020B0604020202020204" pitchFamily="34" charset="-34"/>
              </a:rPr>
              <a:t>ผู้ป่วยที่มีไข้ ปวดศีรษะ เจ็บคอ มีอาการไอ อาเจียน ท้องร่วง เจ็บหน้าอกและช่องท้อง ตาอักเสบ</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และคออักเสบเป็นหนอง ในรายที่มีอาการรุนแรงจะมีอาการเลือดออก ช็อก มีอาการหน้าบวม</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คอบวม เกล็ดเลือดจะลดลง และการทำางานของเกล็ดเลือดจะผิดปกติ หรือหูหนวกจากพยาธิสภาพ</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ที่เส้นประสาทสมองคู่ที่ 8 </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
        <p:nvSpPr>
          <p:cNvPr id="5" name="Content Placeholder 4">
            <a:extLst>
              <a:ext uri="{FF2B5EF4-FFF2-40B4-BE49-F238E27FC236}">
                <a16:creationId xmlns:a16="http://schemas.microsoft.com/office/drawing/2014/main" xmlns="" id="{525DBA7C-92CE-4C90-B2D0-9AF607E806D6}"/>
              </a:ext>
            </a:extLst>
          </p:cNvPr>
          <p:cNvSpPr>
            <a:spLocks noGrp="1"/>
          </p:cNvSpPr>
          <p:nvPr>
            <p:ph sz="half" idx="2"/>
          </p:nvPr>
        </p:nvSpPr>
        <p:spPr/>
        <p:txBody>
          <a:bodyPr>
            <a:normAutofit/>
          </a:bodyPr>
          <a:lstStyle/>
          <a:p>
            <a:pPr marL="0" indent="0">
              <a:buNone/>
            </a:pPr>
            <a:r>
              <a:rPr lang="th-TH" b="1" dirty="0">
                <a:latin typeface="Browallia New" panose="020B0604020202020204" pitchFamily="34" charset="-34"/>
                <a:cs typeface="Browallia New" panose="020B0604020202020204" pitchFamily="34" charset="-34"/>
              </a:rPr>
              <a:t>ข้อมูลเพิ่มเติม</a:t>
            </a:r>
            <a:endParaRPr lang="en-US" b="1"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แถบแอฟริกา เช่น กานา เบนิน ไนจีเรีย กิเนีย มาลี เซียราลีโอน</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154005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22D03-A755-4F76-8E46-C3C1501EA936}"/>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โรคติดเชื้อไวรัสนิปาห์  (</a:t>
            </a:r>
            <a:r>
              <a:rPr lang="en-US" b="1" dirty="0" err="1">
                <a:latin typeface="Browallia New" panose="020B0604020202020204" pitchFamily="34" charset="-34"/>
                <a:cs typeface="Browallia New" panose="020B0604020202020204" pitchFamily="34" charset="-34"/>
              </a:rPr>
              <a:t>Nipah</a:t>
            </a:r>
            <a:r>
              <a:rPr lang="en-US" b="1" dirty="0">
                <a:latin typeface="Browallia New" panose="020B0604020202020204" pitchFamily="34" charset="-34"/>
                <a:cs typeface="Browallia New" panose="020B0604020202020204" pitchFamily="34" charset="-34"/>
              </a:rPr>
              <a:t>  virus  disease)</a:t>
            </a:r>
          </a:p>
        </p:txBody>
      </p:sp>
      <p:sp>
        <p:nvSpPr>
          <p:cNvPr id="3" name="Content Placeholder 2">
            <a:extLst>
              <a:ext uri="{FF2B5EF4-FFF2-40B4-BE49-F238E27FC236}">
                <a16:creationId xmlns:a16="http://schemas.microsoft.com/office/drawing/2014/main" xmlns="" id="{CB2E18AC-25B7-40B8-AF27-8B15EB033F2C}"/>
              </a:ext>
            </a:extLst>
          </p:cNvPr>
          <p:cNvSpPr>
            <a:spLocks noGrp="1"/>
          </p:cNvSpPr>
          <p:nvPr>
            <p:ph idx="1"/>
          </p:nvPr>
        </p:nvSpPr>
        <p:spPr>
          <a:xfrm>
            <a:off x="838201" y="1825625"/>
            <a:ext cx="4263188" cy="4351338"/>
          </a:xfrm>
        </p:spPr>
        <p:txBody>
          <a:bodyPr>
            <a:normAutofit fontScale="92500" lnSpcReduction="10000"/>
          </a:bodyPr>
          <a:lstStyle/>
          <a:p>
            <a:r>
              <a:rPr lang="en-US" dirty="0" err="1">
                <a:latin typeface="Browallia New" panose="020B0604020202020204" pitchFamily="34" charset="-34"/>
                <a:cs typeface="Browallia New" panose="020B0604020202020204" pitchFamily="34" charset="-34"/>
              </a:rPr>
              <a:t>Henipavirus</a:t>
            </a:r>
            <a:r>
              <a:rPr lang="en-US" dirty="0">
                <a:latin typeface="Browallia New" panose="020B0604020202020204" pitchFamily="34" charset="-34"/>
                <a:cs typeface="Browallia New" panose="020B0604020202020204" pitchFamily="34" charset="-34"/>
              </a:rPr>
              <a:t> </a:t>
            </a:r>
          </a:p>
          <a:p>
            <a:r>
              <a:rPr lang="th-TH" dirty="0">
                <a:latin typeface="Browallia New" panose="020B0604020202020204" pitchFamily="34" charset="-34"/>
                <a:cs typeface="Browallia New" panose="020B0604020202020204" pitchFamily="34" charset="-34"/>
              </a:rPr>
              <a:t>แหล่งรังโรคตามธรรมชาติคือ ค้างคาวผลไม้ (</a:t>
            </a:r>
            <a:r>
              <a:rPr lang="en-US" dirty="0" err="1">
                <a:latin typeface="Browallia New" panose="020B0604020202020204" pitchFamily="34" charset="-34"/>
                <a:cs typeface="Browallia New" panose="020B0604020202020204" pitchFamily="34" charset="-34"/>
              </a:rPr>
              <a:t>Pteropus</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หรือเรียกว่า </a:t>
            </a:r>
            <a:r>
              <a:rPr lang="en-US" dirty="0">
                <a:latin typeface="Browallia New" panose="020B0604020202020204" pitchFamily="34" charset="-34"/>
                <a:cs typeface="Browallia New" panose="020B0604020202020204" pitchFamily="34" charset="-34"/>
              </a:rPr>
              <a:t>flying fox </a:t>
            </a:r>
            <a:r>
              <a:rPr lang="th-TH" dirty="0">
                <a:latin typeface="Browallia New" panose="020B0604020202020204" pitchFamily="34" charset="-34"/>
                <a:cs typeface="Browallia New" panose="020B0604020202020204" pitchFamily="34" charset="-34"/>
              </a:rPr>
              <a:t>ซึ่งไม่แสดงอาการป่วย แต่สัตว์ที่สามารถติดเชื้อไวรัสนิปาห์ได้ คือ สุกร สุนัข แพะ แมว ม้า และแกะ</a:t>
            </a:r>
            <a:endParaRPr lang="en-US" dirty="0">
              <a:latin typeface="Browallia New" panose="020B0604020202020204" pitchFamily="34" charset="-34"/>
              <a:cs typeface="Browallia New" panose="020B0604020202020204" pitchFamily="34" charset="-34"/>
            </a:endParaRPr>
          </a:p>
          <a:p>
            <a:r>
              <a:rPr lang="en-US" dirty="0">
                <a:latin typeface="Browallia New" panose="020B0604020202020204" pitchFamily="34" charset="-34"/>
                <a:cs typeface="Browallia New" panose="020B0604020202020204" pitchFamily="34" charset="-34"/>
              </a:rPr>
              <a:t>Transmission: </a:t>
            </a:r>
            <a:r>
              <a:rPr lang="th-TH" dirty="0">
                <a:latin typeface="Browallia New" panose="020B0604020202020204" pitchFamily="34" charset="-34"/>
                <a:cs typeface="Browallia New" panose="020B0604020202020204" pitchFamily="34" charset="-34"/>
              </a:rPr>
              <a:t>จากการสัมผัส หรือรับประทานวัตถุที่ปนเปื้อน ปัสสาวะ อุจจาระ หรือน้ำลายของค้างคาวที่เป็นพาหะ หรือจากสัตว์อื่นที่ติดเชื้อ</a:t>
            </a:r>
            <a:endParaRPr lang="en-US"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อาการ</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ไข้ สมองอักเสบ ระบบทางเดินหายใจ </a:t>
            </a:r>
            <a:endParaRPr lang="en-US" dirty="0">
              <a:latin typeface="Browallia New" panose="020B0604020202020204" pitchFamily="34" charset="-34"/>
              <a:cs typeface="Browallia New" panose="020B0604020202020204" pitchFamily="34" charset="-34"/>
            </a:endParaRPr>
          </a:p>
        </p:txBody>
      </p:sp>
      <p:pic>
        <p:nvPicPr>
          <p:cNvPr id="5" name="Picture 4" descr="A picture containing screenshot&#10;&#10;Description automatically generated">
            <a:extLst>
              <a:ext uri="{FF2B5EF4-FFF2-40B4-BE49-F238E27FC236}">
                <a16:creationId xmlns:a16="http://schemas.microsoft.com/office/drawing/2014/main" xmlns="" id="{8BE50058-112D-4E79-AB5D-A69EF388F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389" y="1559078"/>
            <a:ext cx="6157511" cy="4519275"/>
          </a:xfrm>
          <a:prstGeom prst="rect">
            <a:avLst/>
          </a:prstGeom>
        </p:spPr>
      </p:pic>
      <p:sp>
        <p:nvSpPr>
          <p:cNvPr id="6" name="Rectangle 5">
            <a:extLst>
              <a:ext uri="{FF2B5EF4-FFF2-40B4-BE49-F238E27FC236}">
                <a16:creationId xmlns:a16="http://schemas.microsoft.com/office/drawing/2014/main" xmlns="" id="{B3B2C337-3E3C-4BAF-BFDA-DF38C366F7EF}"/>
              </a:ext>
            </a:extLst>
          </p:cNvPr>
          <p:cNvSpPr/>
          <p:nvPr/>
        </p:nvSpPr>
        <p:spPr>
          <a:xfrm>
            <a:off x="8011088" y="6176963"/>
            <a:ext cx="3247812" cy="369332"/>
          </a:xfrm>
          <a:prstGeom prst="rect">
            <a:avLst/>
          </a:prstGeom>
        </p:spPr>
        <p:txBody>
          <a:bodyPr wrap="none">
            <a:spAutoFit/>
          </a:bodyPr>
          <a:lstStyle/>
          <a:p>
            <a:r>
              <a:rPr lang="en-US" dirty="0"/>
              <a:t>http://www.pidst.net/A646.html</a:t>
            </a:r>
          </a:p>
        </p:txBody>
      </p:sp>
    </p:spTree>
    <p:extLst>
      <p:ext uri="{BB962C8B-B14F-4D97-AF65-F5344CB8AC3E}">
        <p14:creationId xmlns:p14="http://schemas.microsoft.com/office/powerpoint/2010/main" val="1981533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8818D-D133-4841-B383-2391311CAB99}"/>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โรคติดเชื้อไวรัสนิปาห์  (</a:t>
            </a:r>
            <a:r>
              <a:rPr lang="en-US" b="1" dirty="0" err="1">
                <a:latin typeface="Browallia New" panose="020B0604020202020204" pitchFamily="34" charset="-34"/>
                <a:cs typeface="Browallia New" panose="020B0604020202020204" pitchFamily="34" charset="-34"/>
              </a:rPr>
              <a:t>Nipah</a:t>
            </a:r>
            <a:r>
              <a:rPr lang="en-US" b="1" dirty="0">
                <a:latin typeface="Browallia New" panose="020B0604020202020204" pitchFamily="34" charset="-34"/>
                <a:cs typeface="Browallia New" panose="020B0604020202020204" pitchFamily="34" charset="-34"/>
              </a:rPr>
              <a:t>  virus  disease)</a:t>
            </a:r>
            <a:endParaRPr lang="en-US" dirty="0"/>
          </a:p>
        </p:txBody>
      </p:sp>
      <p:sp>
        <p:nvSpPr>
          <p:cNvPr id="3" name="Content Placeholder 2">
            <a:extLst>
              <a:ext uri="{FF2B5EF4-FFF2-40B4-BE49-F238E27FC236}">
                <a16:creationId xmlns:a16="http://schemas.microsoft.com/office/drawing/2014/main" xmlns="" id="{0B789E8A-43C5-485F-8024-A7D11871242A}"/>
              </a:ext>
            </a:extLst>
          </p:cNvPr>
          <p:cNvSpPr>
            <a:spLocks noGrp="1"/>
          </p:cNvSpPr>
          <p:nvPr>
            <p:ph sz="half" idx="1"/>
          </p:nvPr>
        </p:nvSpPr>
        <p:spPr/>
        <p:txBody>
          <a:bodyPr/>
          <a:lstStyle/>
          <a:p>
            <a:pPr marL="0" indent="0">
              <a:buNone/>
            </a:pPr>
            <a:r>
              <a:rPr lang="th-TH" b="1" dirty="0">
                <a:latin typeface="Browallia New" panose="020B0604020202020204" pitchFamily="34" charset="-34"/>
                <a:cs typeface="Browallia New" panose="020B0604020202020204" pitchFamily="34" charset="-34"/>
              </a:rPr>
              <a:t>นิยามเฝ้าระวัง </a:t>
            </a:r>
          </a:p>
          <a:p>
            <a:r>
              <a:rPr lang="th-TH" dirty="0">
                <a:latin typeface="Browallia New" panose="020B0604020202020204" pitchFamily="34" charset="-34"/>
                <a:cs typeface="Browallia New" panose="020B0604020202020204" pitchFamily="34" charset="-34"/>
              </a:rPr>
              <a:t>ผู้ที่มีไข้ และมีการเปลี่ยนแปลงทางระดับความรู้สึกตัว เช่น ซึมลง อาจมีชัก </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
        <p:nvSpPr>
          <p:cNvPr id="4" name="Content Placeholder 3">
            <a:extLst>
              <a:ext uri="{FF2B5EF4-FFF2-40B4-BE49-F238E27FC236}">
                <a16:creationId xmlns:a16="http://schemas.microsoft.com/office/drawing/2014/main" xmlns="" id="{2934E337-2C58-42A6-A526-A35B2DE3C374}"/>
              </a:ext>
            </a:extLst>
          </p:cNvPr>
          <p:cNvSpPr>
            <a:spLocks noGrp="1"/>
          </p:cNvSpPr>
          <p:nvPr>
            <p:ph sz="half" idx="2"/>
          </p:nvPr>
        </p:nvSpPr>
        <p:spPr/>
        <p:txBody>
          <a:bodyPr/>
          <a:lstStyle/>
          <a:p>
            <a:pPr marL="0" indent="0">
              <a:buNone/>
            </a:pPr>
            <a:r>
              <a:rPr lang="th-TH" b="1" dirty="0">
                <a:latin typeface="Browallia New" panose="020B0604020202020204" pitchFamily="34" charset="-34"/>
                <a:cs typeface="Browallia New" panose="020B0604020202020204" pitchFamily="34" charset="-34"/>
              </a:rPr>
              <a:t>ข้อมูลเพิ่มเติม</a:t>
            </a:r>
            <a:endParaRPr lang="en-US" b="1"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มาเลเซีย อินเดีย บังคลาเทศ</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40977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D5199-E0F6-45B3-9161-93D37A107FD3}"/>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มาตรา</a:t>
            </a:r>
            <a:r>
              <a:rPr lang="en-US" b="1" dirty="0">
                <a:latin typeface="Browallia New" panose="020B0604020202020204" pitchFamily="34" charset="-34"/>
                <a:cs typeface="Browallia New" panose="020B0604020202020204" pitchFamily="34" charset="-34"/>
              </a:rPr>
              <a:t> 4</a:t>
            </a:r>
          </a:p>
        </p:txBody>
      </p:sp>
      <p:sp>
        <p:nvSpPr>
          <p:cNvPr id="3" name="Content Placeholder 2">
            <a:extLst>
              <a:ext uri="{FF2B5EF4-FFF2-40B4-BE49-F238E27FC236}">
                <a16:creationId xmlns:a16="http://schemas.microsoft.com/office/drawing/2014/main" xmlns="" id="{184A833F-BC12-477F-A9F2-BD132FA2CAD2}"/>
              </a:ext>
            </a:extLst>
          </p:cNvPr>
          <p:cNvSpPr>
            <a:spLocks noGrp="1"/>
          </p:cNvSpPr>
          <p:nvPr>
            <p:ph idx="1"/>
          </p:nvPr>
        </p:nvSpPr>
        <p:spPr/>
        <p:txBody>
          <a:bodyPr/>
          <a:lstStyle/>
          <a:p>
            <a:pPr marL="0" indent="0">
              <a:buNone/>
            </a:pPr>
            <a:r>
              <a:rPr lang="th-TH" b="1" dirty="0">
                <a:latin typeface="Browallia New" panose="020B0604020202020204" pitchFamily="34" charset="-34"/>
                <a:cs typeface="Browallia New" panose="020B0604020202020204" pitchFamily="34" charset="-34"/>
              </a:rPr>
              <a:t>“โรคติดต่ออันตราย” </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โรคติดต่อที่มีความรุนแรงสูงและสามารถแพร่ไปสู่ผู้อื่นได้ อย่างรวดเร็ว</a:t>
            </a:r>
          </a:p>
          <a:p>
            <a:pPr marL="0" indent="0">
              <a:buNone/>
            </a:pPr>
            <a:r>
              <a:rPr lang="th-TH" b="1" dirty="0">
                <a:latin typeface="Browallia New" panose="020B0604020202020204" pitchFamily="34" charset="-34"/>
                <a:cs typeface="Browallia New" panose="020B0604020202020204" pitchFamily="34" charset="-34"/>
              </a:rPr>
              <a:t>“โรคติดต่อที่ต้องเฝ้าระวัง” </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โรคติดต่อที่ต้องมีการติดตาม  ตรวจสอบ  หรือจัดเก็บ ข้อมูลอย่างต่อเนื่อง  </a:t>
            </a:r>
          </a:p>
          <a:p>
            <a:pPr marL="0" indent="0">
              <a:buNone/>
            </a:pPr>
            <a:r>
              <a:rPr lang="th-TH" b="1" dirty="0">
                <a:latin typeface="Browallia New" panose="020B0604020202020204" pitchFamily="34" charset="-34"/>
                <a:cs typeface="Browallia New" panose="020B0604020202020204" pitchFamily="34" charset="-34"/>
              </a:rPr>
              <a:t>“โรคระบาด” </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โรคติดต่อหรือโรคที่ยังไม่ทราบสาเหตุของการเกิดโรคแน่ชัด   ซึ่งอาจแพร่ไปสู่ผู้อื่นได้อย่างรวดเร็วและกว้างขวาง  หรือมีภาวะของการเกิดโรคมากผิดปกติกว่าที่เคยเป็นมา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247066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12837C-3C82-4FFC-8CB7-2641556077AC}"/>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โรคติดเชื้อไวรัสมาร์บวร์ก  (</a:t>
            </a:r>
            <a:r>
              <a:rPr lang="en-US" b="1" dirty="0">
                <a:latin typeface="Browallia New" panose="020B0604020202020204" pitchFamily="34" charset="-34"/>
                <a:cs typeface="Browallia New" panose="020B0604020202020204" pitchFamily="34" charset="-34"/>
              </a:rPr>
              <a:t>Marburg  virus  disease)</a:t>
            </a:r>
          </a:p>
        </p:txBody>
      </p:sp>
      <p:pic>
        <p:nvPicPr>
          <p:cNvPr id="5" name="Content Placeholder 4" descr="A pair of black shoes&#10;&#10;Description automatically generated">
            <a:extLst>
              <a:ext uri="{FF2B5EF4-FFF2-40B4-BE49-F238E27FC236}">
                <a16:creationId xmlns:a16="http://schemas.microsoft.com/office/drawing/2014/main" xmlns="" id="{3250A10F-5B9E-475C-AD01-FF346C2D20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848050"/>
            <a:ext cx="4361272" cy="2451226"/>
          </a:xfrm>
        </p:spPr>
      </p:pic>
      <p:sp>
        <p:nvSpPr>
          <p:cNvPr id="6" name="TextBox 5">
            <a:extLst>
              <a:ext uri="{FF2B5EF4-FFF2-40B4-BE49-F238E27FC236}">
                <a16:creationId xmlns:a16="http://schemas.microsoft.com/office/drawing/2014/main" xmlns="" id="{9B60BDD0-462D-45CC-AA80-70429FC5C99B}"/>
              </a:ext>
            </a:extLst>
          </p:cNvPr>
          <p:cNvSpPr txBox="1"/>
          <p:nvPr/>
        </p:nvSpPr>
        <p:spPr>
          <a:xfrm>
            <a:off x="1068404" y="1809549"/>
            <a:ext cx="4629752"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Browallia New" panose="020B0604020202020204" pitchFamily="34" charset="-34"/>
                <a:cs typeface="Browallia New" panose="020B0604020202020204" pitchFamily="34" charset="-34"/>
              </a:rPr>
              <a:t>Filovirus </a:t>
            </a:r>
          </a:p>
          <a:p>
            <a:pPr marL="285750" indent="-285750">
              <a:buFont typeface="Arial" panose="020B0604020202020204" pitchFamily="34" charset="0"/>
              <a:buChar char="•"/>
            </a:pPr>
            <a:r>
              <a:rPr lang="en-US" sz="3200" dirty="0">
                <a:latin typeface="Browallia New" panose="020B0604020202020204" pitchFamily="34" charset="-34"/>
                <a:cs typeface="Browallia New" panose="020B0604020202020204" pitchFamily="34" charset="-34"/>
              </a:rPr>
              <a:t>Transmission: Exposure to fruit bats, body fluid of infected people </a:t>
            </a:r>
          </a:p>
          <a:p>
            <a:pPr marL="285750" indent="-285750">
              <a:buFont typeface="Arial" panose="020B0604020202020204" pitchFamily="34" charset="0"/>
              <a:buChar char="•"/>
            </a:pPr>
            <a:r>
              <a:rPr lang="th-TH" sz="3200" dirty="0">
                <a:latin typeface="Browallia New" panose="020B0604020202020204" pitchFamily="34" charset="-34"/>
                <a:cs typeface="Browallia New" panose="020B0604020202020204" pitchFamily="34" charset="-34"/>
              </a:rPr>
              <a:t>อาการ</a:t>
            </a:r>
            <a:r>
              <a:rPr lang="en-US" sz="3200" dirty="0">
                <a:latin typeface="Browallia New" panose="020B0604020202020204" pitchFamily="34" charset="-34"/>
                <a:cs typeface="Browallia New" panose="020B0604020202020204" pitchFamily="34" charset="-34"/>
              </a:rPr>
              <a:t>: </a:t>
            </a:r>
            <a:r>
              <a:rPr lang="th-TH" sz="3200" dirty="0">
                <a:latin typeface="Browallia New" panose="020B0604020202020204" pitchFamily="34" charset="-34"/>
                <a:cs typeface="Browallia New" panose="020B0604020202020204" pitchFamily="34" charset="-34"/>
              </a:rPr>
              <a:t>ไข้ ผื่น ตัวเหลืองตาเหลือง เลือดออกรุนแรง </a:t>
            </a:r>
            <a:endParaRPr lang="en-US" sz="3200" dirty="0">
              <a:latin typeface="Browallia New" panose="020B0604020202020204" pitchFamily="34" charset="-34"/>
              <a:cs typeface="Browallia New" panose="020B0604020202020204" pitchFamily="34" charset="-34"/>
            </a:endParaRPr>
          </a:p>
        </p:txBody>
      </p:sp>
      <p:sp>
        <p:nvSpPr>
          <p:cNvPr id="7" name="Rectangle 6">
            <a:extLst>
              <a:ext uri="{FF2B5EF4-FFF2-40B4-BE49-F238E27FC236}">
                <a16:creationId xmlns:a16="http://schemas.microsoft.com/office/drawing/2014/main" xmlns="" id="{6906C1A7-F0DE-4593-A99C-1D89C8F51982}"/>
              </a:ext>
            </a:extLst>
          </p:cNvPr>
          <p:cNvSpPr/>
          <p:nvPr/>
        </p:nvSpPr>
        <p:spPr>
          <a:xfrm>
            <a:off x="6347285" y="4456638"/>
            <a:ext cx="4109987" cy="523220"/>
          </a:xfrm>
          <a:prstGeom prst="rect">
            <a:avLst/>
          </a:prstGeom>
        </p:spPr>
        <p:txBody>
          <a:bodyPr wrap="square">
            <a:spAutoFit/>
          </a:bodyPr>
          <a:lstStyle/>
          <a:p>
            <a:r>
              <a:rPr lang="en-US" sz="1400" dirty="0"/>
              <a:t>https://www.thetimes.co.uk/article/terror-fear-for-killer-marburg-virus-spread-by-bats-ktdb7sg3c</a:t>
            </a:r>
          </a:p>
        </p:txBody>
      </p:sp>
    </p:spTree>
    <p:extLst>
      <p:ext uri="{BB962C8B-B14F-4D97-AF65-F5344CB8AC3E}">
        <p14:creationId xmlns:p14="http://schemas.microsoft.com/office/powerpoint/2010/main" val="3137509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F25933-0300-401C-BE6B-F35916D25093}"/>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โรคติดเชื้อไวรัสมาร์บวร์ก  (</a:t>
            </a:r>
            <a:r>
              <a:rPr lang="en-US" b="1" dirty="0">
                <a:latin typeface="Browallia New" panose="020B0604020202020204" pitchFamily="34" charset="-34"/>
                <a:cs typeface="Browallia New" panose="020B0604020202020204" pitchFamily="34" charset="-34"/>
              </a:rPr>
              <a:t>Marburg  virus  disease)</a:t>
            </a:r>
            <a:endParaRPr lang="en-US" dirty="0"/>
          </a:p>
        </p:txBody>
      </p:sp>
      <p:sp>
        <p:nvSpPr>
          <p:cNvPr id="3" name="Content Placeholder 2">
            <a:extLst>
              <a:ext uri="{FF2B5EF4-FFF2-40B4-BE49-F238E27FC236}">
                <a16:creationId xmlns:a16="http://schemas.microsoft.com/office/drawing/2014/main" xmlns="" id="{7A4A44DF-41E8-4AC0-ADB2-392CA34B3166}"/>
              </a:ext>
            </a:extLst>
          </p:cNvPr>
          <p:cNvSpPr>
            <a:spLocks noGrp="1"/>
          </p:cNvSpPr>
          <p:nvPr>
            <p:ph sz="half" idx="1"/>
          </p:nvPr>
        </p:nvSpPr>
        <p:spPr/>
        <p:txBody>
          <a:bodyPr/>
          <a:lstStyle/>
          <a:p>
            <a:pPr marL="0" indent="0">
              <a:buNone/>
            </a:pPr>
            <a:r>
              <a:rPr lang="th-TH" b="1" dirty="0">
                <a:latin typeface="Browallia New" panose="020B0604020202020204" pitchFamily="34" charset="-34"/>
                <a:cs typeface="Browallia New" panose="020B0604020202020204" pitchFamily="34" charset="-34"/>
              </a:rPr>
              <a:t>นิยามเฝ้าระวัง</a:t>
            </a:r>
          </a:p>
          <a:p>
            <a:r>
              <a:rPr lang="th-TH" dirty="0">
                <a:latin typeface="Browallia New" panose="020B0604020202020204" pitchFamily="34" charset="-34"/>
                <a:cs typeface="Browallia New" panose="020B0604020202020204" pitchFamily="34" charset="-34"/>
              </a:rPr>
              <a:t>ผู้ที่มีไข้สูงเฉียบพลัน อ่อนเพลีย ปวดกล้ามเนื้อและปวดศีรษะมาก ตามมาด้วยอาการเจ็บคอ</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อาเจียน ท้องเสีย และมีผื่นนูนแดงตามตัว อาจมีอาการอาเจียนหรือถ่ายเป็นเลือด เลือดกำเดาไหล</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เลือดออกตามไรฟัน</a:t>
            </a:r>
            <a:endParaRPr lang="en-US" dirty="0">
              <a:latin typeface="Browallia New" panose="020B0604020202020204" pitchFamily="34" charset="-34"/>
              <a:cs typeface="Browallia New" panose="020B0604020202020204" pitchFamily="34" charset="-34"/>
            </a:endParaRPr>
          </a:p>
          <a:p>
            <a:pPr marL="0" indent="0">
              <a:buNone/>
            </a:pPr>
            <a:r>
              <a:rPr lang="th-TH" dirty="0">
                <a:latin typeface="Browallia New" panose="020B0604020202020204" pitchFamily="34" charset="-34"/>
                <a:cs typeface="Browallia New" panose="020B0604020202020204" pitchFamily="34" charset="-34"/>
              </a:rPr>
              <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
        <p:nvSpPr>
          <p:cNvPr id="5" name="Content Placeholder 4">
            <a:extLst>
              <a:ext uri="{FF2B5EF4-FFF2-40B4-BE49-F238E27FC236}">
                <a16:creationId xmlns:a16="http://schemas.microsoft.com/office/drawing/2014/main" xmlns="" id="{4506D407-F35C-4464-8E03-4FE9A7CFBAE1}"/>
              </a:ext>
            </a:extLst>
          </p:cNvPr>
          <p:cNvSpPr>
            <a:spLocks noGrp="1"/>
          </p:cNvSpPr>
          <p:nvPr>
            <p:ph sz="half" idx="2"/>
          </p:nvPr>
        </p:nvSpPr>
        <p:spPr/>
        <p:txBody>
          <a:bodyPr/>
          <a:lstStyle/>
          <a:p>
            <a:pPr marL="0" indent="0">
              <a:buNone/>
            </a:pPr>
            <a:r>
              <a:rPr lang="th-TH" b="1" dirty="0">
                <a:latin typeface="Browallia New" panose="020B0604020202020204" pitchFamily="34" charset="-34"/>
                <a:cs typeface="Browallia New" panose="020B0604020202020204" pitchFamily="34" charset="-34"/>
              </a:rPr>
              <a:t>ข้อมูลเพิ่มเติม</a:t>
            </a:r>
          </a:p>
          <a:p>
            <a:r>
              <a:rPr lang="th-TH" dirty="0">
                <a:latin typeface="Browallia New" panose="020B0604020202020204" pitchFamily="34" charset="-34"/>
                <a:cs typeface="Browallia New" panose="020B0604020202020204" pitchFamily="34" charset="-34"/>
              </a:rPr>
              <a:t>ประเทศแถบแอฟริกา เช่น อูกันดา</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แองโกลา เคนยา</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428391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2513A-6593-43E0-9D7B-E84099B44DCE}"/>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โรคติดเชื้อไวรัสอีโบลา  (</a:t>
            </a:r>
            <a:r>
              <a:rPr lang="en-US" b="1" dirty="0">
                <a:latin typeface="Browallia New" panose="020B0604020202020204" pitchFamily="34" charset="-34"/>
                <a:cs typeface="Browallia New" panose="020B0604020202020204" pitchFamily="34" charset="-34"/>
              </a:rPr>
              <a:t>Ebola  virus  disease - EVD)</a:t>
            </a:r>
          </a:p>
        </p:txBody>
      </p:sp>
      <p:sp>
        <p:nvSpPr>
          <p:cNvPr id="3" name="Content Placeholder 2">
            <a:extLst>
              <a:ext uri="{FF2B5EF4-FFF2-40B4-BE49-F238E27FC236}">
                <a16:creationId xmlns:a16="http://schemas.microsoft.com/office/drawing/2014/main" xmlns="" id="{47F6C6DA-396F-499B-A5A4-04DD942A52B4}"/>
              </a:ext>
            </a:extLst>
          </p:cNvPr>
          <p:cNvSpPr>
            <a:spLocks noGrp="1"/>
          </p:cNvSpPr>
          <p:nvPr>
            <p:ph idx="1"/>
          </p:nvPr>
        </p:nvSpPr>
        <p:spPr>
          <a:xfrm>
            <a:off x="838200" y="1825625"/>
            <a:ext cx="4686701" cy="4351338"/>
          </a:xfrm>
        </p:spPr>
        <p:txBody>
          <a:bodyPr/>
          <a:lstStyle/>
          <a:p>
            <a:r>
              <a:rPr lang="en-US" dirty="0">
                <a:latin typeface="Browallia New" panose="020B0604020202020204" pitchFamily="34" charset="-34"/>
                <a:cs typeface="Browallia New" panose="020B0604020202020204" pitchFamily="34" charset="-34"/>
              </a:rPr>
              <a:t>Filoviridae </a:t>
            </a:r>
          </a:p>
          <a:p>
            <a:r>
              <a:rPr lang="en-US" dirty="0">
                <a:latin typeface="Browallia New" panose="020B0604020202020204" pitchFamily="34" charset="-34"/>
                <a:cs typeface="Browallia New" panose="020B0604020202020204" pitchFamily="34" charset="-34"/>
              </a:rPr>
              <a:t>Transmission: Exposure to fruit bats, body fluid of infected people </a:t>
            </a:r>
            <a:endParaRPr lang="th-TH"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อาการ ไข้ ผื่น ตับวาย ไตวาย เลือดออกรุนแรง </a:t>
            </a:r>
            <a:endParaRPr lang="en-US" dirty="0">
              <a:latin typeface="Browallia New" panose="020B0604020202020204" pitchFamily="34" charset="-34"/>
              <a:cs typeface="Browallia New" panose="020B0604020202020204" pitchFamily="34" charset="-34"/>
            </a:endParaRPr>
          </a:p>
        </p:txBody>
      </p:sp>
      <p:pic>
        <p:nvPicPr>
          <p:cNvPr id="5" name="Picture 4" descr="A group of people in a room&#10;&#10;Description automatically generated">
            <a:extLst>
              <a:ext uri="{FF2B5EF4-FFF2-40B4-BE49-F238E27FC236}">
                <a16:creationId xmlns:a16="http://schemas.microsoft.com/office/drawing/2014/main" xmlns="" id="{C000474F-C854-4086-BCA1-51E50C3BA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905" y="2299545"/>
            <a:ext cx="5493372" cy="4125318"/>
          </a:xfrm>
          <a:prstGeom prst="rect">
            <a:avLst/>
          </a:prstGeom>
        </p:spPr>
      </p:pic>
      <p:sp>
        <p:nvSpPr>
          <p:cNvPr id="6" name="Rectangle 5">
            <a:extLst>
              <a:ext uri="{FF2B5EF4-FFF2-40B4-BE49-F238E27FC236}">
                <a16:creationId xmlns:a16="http://schemas.microsoft.com/office/drawing/2014/main" xmlns="" id="{6D4BE799-3B78-41FF-9FFF-3A0328B32771}"/>
              </a:ext>
            </a:extLst>
          </p:cNvPr>
          <p:cNvSpPr/>
          <p:nvPr/>
        </p:nvSpPr>
        <p:spPr>
          <a:xfrm>
            <a:off x="5848952" y="6424863"/>
            <a:ext cx="6096000" cy="307777"/>
          </a:xfrm>
          <a:prstGeom prst="rect">
            <a:avLst/>
          </a:prstGeom>
        </p:spPr>
        <p:txBody>
          <a:bodyPr>
            <a:spAutoFit/>
          </a:bodyPr>
          <a:lstStyle/>
          <a:p>
            <a:r>
              <a:rPr lang="en-US" sz="1400" dirty="0"/>
              <a:t>https://regionweek.com/ebola-in-drc-new-cases-confirmed-again/</a:t>
            </a:r>
          </a:p>
        </p:txBody>
      </p:sp>
    </p:spTree>
    <p:extLst>
      <p:ext uri="{BB962C8B-B14F-4D97-AF65-F5344CB8AC3E}">
        <p14:creationId xmlns:p14="http://schemas.microsoft.com/office/powerpoint/2010/main" val="76628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A385392-7529-46BF-B06C-B0FA6B8F2347}"/>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โรคติดเชื้อไวรัสอีโบลา  (</a:t>
            </a:r>
            <a:r>
              <a:rPr lang="en-US" b="1" dirty="0">
                <a:latin typeface="Browallia New" panose="020B0604020202020204" pitchFamily="34" charset="-34"/>
                <a:cs typeface="Browallia New" panose="020B0604020202020204" pitchFamily="34" charset="-34"/>
              </a:rPr>
              <a:t>Ebola  virus  disease - EVD)</a:t>
            </a:r>
            <a:endParaRPr lang="en-US" dirty="0"/>
          </a:p>
        </p:txBody>
      </p:sp>
      <p:sp>
        <p:nvSpPr>
          <p:cNvPr id="3" name="Content Placeholder 2">
            <a:extLst>
              <a:ext uri="{FF2B5EF4-FFF2-40B4-BE49-F238E27FC236}">
                <a16:creationId xmlns:a16="http://schemas.microsoft.com/office/drawing/2014/main" xmlns="" id="{51047958-A318-4BC1-9232-7AA0184E6BDD}"/>
              </a:ext>
            </a:extLst>
          </p:cNvPr>
          <p:cNvSpPr>
            <a:spLocks noGrp="1"/>
          </p:cNvSpPr>
          <p:nvPr>
            <p:ph sz="half" idx="1"/>
          </p:nvPr>
        </p:nvSpPr>
        <p:spPr/>
        <p:txBody>
          <a:bodyPr/>
          <a:lstStyle/>
          <a:p>
            <a:pPr marL="0" indent="0">
              <a:buNone/>
            </a:pPr>
            <a:r>
              <a:rPr lang="th-TH" b="1" dirty="0">
                <a:latin typeface="Browallia New" panose="020B0604020202020204" pitchFamily="34" charset="-34"/>
                <a:cs typeface="Browallia New" panose="020B0604020202020204" pitchFamily="34" charset="-34"/>
              </a:rPr>
              <a:t>นิยามเฝ้าระวัง </a:t>
            </a:r>
          </a:p>
          <a:p>
            <a:r>
              <a:rPr lang="th-TH" dirty="0">
                <a:latin typeface="Browallia New" panose="020B0604020202020204" pitchFamily="34" charset="-34"/>
                <a:cs typeface="Browallia New" panose="020B0604020202020204" pitchFamily="34" charset="-34"/>
              </a:rPr>
              <a:t>ผู้ที่มีไข้สูง หรือมีเลือดออกผิดปกติ / มีอาการรุนแรงที่เกิดกับหลายระบบอวัยวะและทรุดลง</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อย่างรวดเร็ว ร่วมกับมีประวัติสัมผัสโรคในช่วง 21 วันก่อนเริ่มป่วย หรือเดินทางมาจากประเทศ</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ที่เกิดโรค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
        <p:nvSpPr>
          <p:cNvPr id="5" name="Content Placeholder 4">
            <a:extLst>
              <a:ext uri="{FF2B5EF4-FFF2-40B4-BE49-F238E27FC236}">
                <a16:creationId xmlns:a16="http://schemas.microsoft.com/office/drawing/2014/main" xmlns="" id="{8CA92ACB-BA65-4027-8136-CDEB5639914C}"/>
              </a:ext>
            </a:extLst>
          </p:cNvPr>
          <p:cNvSpPr>
            <a:spLocks noGrp="1"/>
          </p:cNvSpPr>
          <p:nvPr>
            <p:ph sz="half" idx="2"/>
          </p:nvPr>
        </p:nvSpPr>
        <p:spPr/>
        <p:txBody>
          <a:bodyPr/>
          <a:lstStyle/>
          <a:p>
            <a:pPr marL="0" indent="0">
              <a:buNone/>
            </a:pPr>
            <a:r>
              <a:rPr lang="th-TH" b="1" dirty="0">
                <a:latin typeface="Browallia New" panose="020B0604020202020204" pitchFamily="34" charset="-34"/>
                <a:cs typeface="Browallia New" panose="020B0604020202020204" pitchFamily="34" charset="-34"/>
              </a:rPr>
              <a:t>ข้อมูลเพิ่มเติม</a:t>
            </a:r>
          </a:p>
          <a:p>
            <a:r>
              <a:rPr lang="th-TH" dirty="0">
                <a:latin typeface="Browallia New" panose="020B0604020202020204" pitchFamily="34" charset="-34"/>
                <a:cs typeface="Browallia New" panose="020B0604020202020204" pitchFamily="34" charset="-34"/>
              </a:rPr>
              <a:t>แอฟริกากลาง แอฟริกาตะวันตก</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452157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6D899-EBD4-43D7-8E6E-B24635F36BF3}"/>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โรคติดเชื้อไวรัสเฮนดรา  (</a:t>
            </a:r>
            <a:r>
              <a:rPr lang="en-US" b="1" dirty="0" err="1">
                <a:latin typeface="Browallia New" panose="020B0604020202020204" pitchFamily="34" charset="-34"/>
                <a:cs typeface="Browallia New" panose="020B0604020202020204" pitchFamily="34" charset="-34"/>
              </a:rPr>
              <a:t>Handra</a:t>
            </a:r>
            <a:r>
              <a:rPr lang="en-US" b="1" dirty="0">
                <a:latin typeface="Browallia New" panose="020B0604020202020204" pitchFamily="34" charset="-34"/>
                <a:cs typeface="Browallia New" panose="020B0604020202020204" pitchFamily="34" charset="-34"/>
              </a:rPr>
              <a:t>  virus  disease)</a:t>
            </a:r>
          </a:p>
        </p:txBody>
      </p:sp>
      <p:sp>
        <p:nvSpPr>
          <p:cNvPr id="3" name="Content Placeholder 2">
            <a:extLst>
              <a:ext uri="{FF2B5EF4-FFF2-40B4-BE49-F238E27FC236}">
                <a16:creationId xmlns:a16="http://schemas.microsoft.com/office/drawing/2014/main" xmlns="" id="{E88BCECA-D1AF-4B98-853F-1E1B2C909697}"/>
              </a:ext>
            </a:extLst>
          </p:cNvPr>
          <p:cNvSpPr>
            <a:spLocks noGrp="1"/>
          </p:cNvSpPr>
          <p:nvPr>
            <p:ph idx="1"/>
          </p:nvPr>
        </p:nvSpPr>
        <p:spPr>
          <a:xfrm>
            <a:off x="838200" y="1825625"/>
            <a:ext cx="4879019" cy="4351338"/>
          </a:xfrm>
        </p:spPr>
        <p:txBody>
          <a:bodyPr>
            <a:normAutofit fontScale="92500" lnSpcReduction="20000"/>
          </a:bodyPr>
          <a:lstStyle/>
          <a:p>
            <a:r>
              <a:rPr lang="th-TH" dirty="0">
                <a:latin typeface="Browallia New" panose="020B0604020202020204" pitchFamily="34" charset="-34"/>
                <a:cs typeface="Browallia New" panose="020B0604020202020204" pitchFamily="34" charset="-34"/>
              </a:rPr>
              <a:t>ค้นพบครั้งแรกเมื่อปี </a:t>
            </a:r>
            <a:r>
              <a:rPr lang="en-US" dirty="0">
                <a:latin typeface="Browallia New" panose="020B0604020202020204" pitchFamily="34" charset="-34"/>
                <a:cs typeface="Browallia New" panose="020B0604020202020204" pitchFamily="34" charset="-34"/>
              </a:rPr>
              <a:t>1994 </a:t>
            </a:r>
            <a:r>
              <a:rPr lang="th-TH" dirty="0">
                <a:latin typeface="Browallia New" panose="020B0604020202020204" pitchFamily="34" charset="-34"/>
                <a:cs typeface="Browallia New" panose="020B0604020202020204" pitchFamily="34" charset="-34"/>
              </a:rPr>
              <a:t>ที่ </a:t>
            </a:r>
            <a:r>
              <a:rPr lang="en-US" dirty="0">
                <a:latin typeface="Browallia New" panose="020B0604020202020204" pitchFamily="34" charset="-34"/>
                <a:cs typeface="Browallia New" panose="020B0604020202020204" pitchFamily="34" charset="-34"/>
              </a:rPr>
              <a:t>Brisbane Australia </a:t>
            </a:r>
          </a:p>
          <a:p>
            <a:r>
              <a:rPr lang="en-US" dirty="0">
                <a:latin typeface="Browallia New" panose="020B0604020202020204" pitchFamily="34" charset="-34"/>
                <a:cs typeface="Browallia New" panose="020B0604020202020204" pitchFamily="34" charset="-34"/>
              </a:rPr>
              <a:t>Flying fox </a:t>
            </a:r>
            <a:r>
              <a:rPr lang="en-US" dirty="0">
                <a:latin typeface="Browallia New" panose="020B0604020202020204" pitchFamily="34" charset="-34"/>
                <a:cs typeface="Browallia New" panose="020B0604020202020204" pitchFamily="34" charset="-34"/>
                <a:sym typeface="Wingdings" panose="05000000000000000000" pitchFamily="2" charset="2"/>
              </a:rPr>
              <a:t> Horse  People </a:t>
            </a:r>
          </a:p>
          <a:p>
            <a:pPr lvl="1"/>
            <a:r>
              <a:rPr lang="en-US" dirty="0">
                <a:latin typeface="Browallia New" panose="020B0604020202020204" pitchFamily="34" charset="-34"/>
                <a:cs typeface="Browallia New" panose="020B0604020202020204" pitchFamily="34" charset="-34"/>
                <a:sym typeface="Wingdings" panose="05000000000000000000" pitchFamily="2" charset="2"/>
              </a:rPr>
              <a:t>Unknown exact route of transmission </a:t>
            </a:r>
          </a:p>
          <a:p>
            <a:pPr lvl="1"/>
            <a:r>
              <a:rPr lang="en-US" dirty="0">
                <a:latin typeface="Browallia New" panose="020B0604020202020204" pitchFamily="34" charset="-34"/>
                <a:cs typeface="Browallia New" panose="020B0604020202020204" pitchFamily="34" charset="-34"/>
                <a:sym typeface="Wingdings" panose="05000000000000000000" pitchFamily="2" charset="2"/>
              </a:rPr>
              <a:t>Exposure to respiratory secretion/blood of infected animals </a:t>
            </a:r>
          </a:p>
          <a:p>
            <a:pPr lvl="1"/>
            <a:r>
              <a:rPr lang="en-US" dirty="0">
                <a:latin typeface="Browallia New" panose="020B0604020202020204" pitchFamily="34" charset="-34"/>
                <a:cs typeface="Browallia New" panose="020B0604020202020204" pitchFamily="34" charset="-34"/>
                <a:sym typeface="Wingdings" panose="05000000000000000000" pitchFamily="2" charset="2"/>
              </a:rPr>
              <a:t>No evidence of the following transmission </a:t>
            </a:r>
          </a:p>
          <a:p>
            <a:pPr lvl="2"/>
            <a:r>
              <a:rPr lang="en-US" dirty="0">
                <a:latin typeface="Browallia New" panose="020B0604020202020204" pitchFamily="34" charset="-34"/>
                <a:cs typeface="Browallia New" panose="020B0604020202020204" pitchFamily="34" charset="-34"/>
                <a:sym typeface="Wingdings" panose="05000000000000000000" pitchFamily="2" charset="2"/>
              </a:rPr>
              <a:t>human to human </a:t>
            </a:r>
          </a:p>
          <a:p>
            <a:pPr lvl="2"/>
            <a:r>
              <a:rPr lang="en-US" dirty="0">
                <a:latin typeface="Browallia New" panose="020B0604020202020204" pitchFamily="34" charset="-34"/>
                <a:cs typeface="Browallia New" panose="020B0604020202020204" pitchFamily="34" charset="-34"/>
                <a:sym typeface="Wingdings" panose="05000000000000000000" pitchFamily="2" charset="2"/>
              </a:rPr>
              <a:t>Flying foxes to human </a:t>
            </a:r>
          </a:p>
          <a:p>
            <a:pPr lvl="2"/>
            <a:r>
              <a:rPr lang="en-US" dirty="0">
                <a:latin typeface="Browallia New" panose="020B0604020202020204" pitchFamily="34" charset="-34"/>
                <a:cs typeface="Browallia New" panose="020B0604020202020204" pitchFamily="34" charset="-34"/>
                <a:sym typeface="Wingdings" panose="05000000000000000000" pitchFamily="2" charset="2"/>
              </a:rPr>
              <a:t>Dogs to human </a:t>
            </a:r>
          </a:p>
          <a:p>
            <a:pPr lvl="2"/>
            <a:r>
              <a:rPr lang="en-US" dirty="0">
                <a:latin typeface="Browallia New" panose="020B0604020202020204" pitchFamily="34" charset="-34"/>
                <a:cs typeface="Browallia New" panose="020B0604020202020204" pitchFamily="34" charset="-34"/>
                <a:sym typeface="Wingdings" panose="05000000000000000000" pitchFamily="2" charset="2"/>
              </a:rPr>
              <a:t>The environment to human </a:t>
            </a:r>
          </a:p>
          <a:p>
            <a:pPr lvl="2"/>
            <a:r>
              <a:rPr lang="en-US" dirty="0">
                <a:latin typeface="Browallia New" panose="020B0604020202020204" pitchFamily="34" charset="-34"/>
                <a:cs typeface="Browallia New" panose="020B0604020202020204" pitchFamily="34" charset="-34"/>
                <a:sym typeface="Wingdings" panose="05000000000000000000" pitchFamily="2" charset="2"/>
              </a:rPr>
              <a:t>Airborne </a:t>
            </a:r>
          </a:p>
          <a:p>
            <a:r>
              <a:rPr lang="en-US" dirty="0">
                <a:latin typeface="Browallia New" panose="020B0604020202020204" pitchFamily="34" charset="-34"/>
                <a:cs typeface="Browallia New" panose="020B0604020202020204" pitchFamily="34" charset="-34"/>
                <a:sym typeface="Wingdings" panose="05000000000000000000" pitchFamily="2" charset="2"/>
              </a:rPr>
              <a:t>Incubation period 5-21 days </a:t>
            </a:r>
          </a:p>
          <a:p>
            <a:r>
              <a:rPr lang="th-TH" dirty="0">
                <a:latin typeface="Browallia New" panose="020B0604020202020204" pitchFamily="34" charset="-34"/>
                <a:cs typeface="Browallia New" panose="020B0604020202020204" pitchFamily="34" charset="-34"/>
                <a:sym typeface="Wingdings" panose="05000000000000000000" pitchFamily="2" charset="2"/>
              </a:rPr>
              <a:t>ยังไม่มีการรักษาเฉพาะ </a:t>
            </a:r>
          </a:p>
          <a:p>
            <a:endParaRPr lang="en-US" dirty="0">
              <a:latin typeface="Browallia New" panose="020B0604020202020204" pitchFamily="34" charset="-34"/>
              <a:cs typeface="Browallia New" panose="020B0604020202020204" pitchFamily="34" charset="-34"/>
            </a:endParaRPr>
          </a:p>
        </p:txBody>
      </p:sp>
      <p:pic>
        <p:nvPicPr>
          <p:cNvPr id="5" name="Picture 4" descr="A brown horse standing next to a dog&#10;&#10;Description automatically generated">
            <a:extLst>
              <a:ext uri="{FF2B5EF4-FFF2-40B4-BE49-F238E27FC236}">
                <a16:creationId xmlns:a16="http://schemas.microsoft.com/office/drawing/2014/main" xmlns="" id="{DD93A5F9-306F-4AE1-8A9D-F21E84A3F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278" y="2575961"/>
            <a:ext cx="5985802" cy="3367014"/>
          </a:xfrm>
          <a:prstGeom prst="rect">
            <a:avLst/>
          </a:prstGeom>
        </p:spPr>
      </p:pic>
    </p:spTree>
    <p:extLst>
      <p:ext uri="{BB962C8B-B14F-4D97-AF65-F5344CB8AC3E}">
        <p14:creationId xmlns:p14="http://schemas.microsoft.com/office/powerpoint/2010/main" val="1246271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FDC0A-8CF2-4E53-BF48-465851645BBE}"/>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โรคติดเชื้อไวรัสเฮนดรา  (</a:t>
            </a:r>
            <a:r>
              <a:rPr lang="en-US" b="1" dirty="0" err="1">
                <a:latin typeface="Browallia New" panose="020B0604020202020204" pitchFamily="34" charset="-34"/>
                <a:cs typeface="Browallia New" panose="020B0604020202020204" pitchFamily="34" charset="-34"/>
              </a:rPr>
              <a:t>Handra</a:t>
            </a:r>
            <a:r>
              <a:rPr lang="en-US" b="1" dirty="0">
                <a:latin typeface="Browallia New" panose="020B0604020202020204" pitchFamily="34" charset="-34"/>
                <a:cs typeface="Browallia New" panose="020B0604020202020204" pitchFamily="34" charset="-34"/>
              </a:rPr>
              <a:t>  virus  disease)</a:t>
            </a:r>
          </a:p>
        </p:txBody>
      </p:sp>
      <p:sp>
        <p:nvSpPr>
          <p:cNvPr id="3" name="Content Placeholder 2">
            <a:extLst>
              <a:ext uri="{FF2B5EF4-FFF2-40B4-BE49-F238E27FC236}">
                <a16:creationId xmlns:a16="http://schemas.microsoft.com/office/drawing/2014/main" xmlns="" id="{BBF6D706-0BEE-4672-9967-7E02EE6C8448}"/>
              </a:ext>
            </a:extLst>
          </p:cNvPr>
          <p:cNvSpPr>
            <a:spLocks noGrp="1"/>
          </p:cNvSpPr>
          <p:nvPr>
            <p:ph sz="half" idx="1"/>
          </p:nvPr>
        </p:nvSpPr>
        <p:spPr/>
        <p:txBody>
          <a:bodyPr/>
          <a:lstStyle/>
          <a:p>
            <a:pPr marL="0" indent="0">
              <a:buNone/>
            </a:pPr>
            <a:r>
              <a:rPr lang="th-TH" b="1" dirty="0">
                <a:latin typeface="Browallia New" panose="020B0604020202020204" pitchFamily="34" charset="-34"/>
                <a:cs typeface="Browallia New" panose="020B0604020202020204" pitchFamily="34" charset="-34"/>
              </a:rPr>
              <a:t>นิยามเฝ้าระวัง</a:t>
            </a:r>
          </a:p>
          <a:p>
            <a:r>
              <a:rPr lang="th-TH" dirty="0">
                <a:latin typeface="Browallia New" panose="020B0604020202020204" pitchFamily="34" charset="-34"/>
                <a:cs typeface="Browallia New" panose="020B0604020202020204" pitchFamily="34" charset="-34"/>
              </a:rPr>
              <a:t>ผู้ที่มีไข้สูง ปวดศีรษะ เจ็บคอ วิงเวียน ซึม และสับสน หรืออาการคล้ายไข้หวัดใหญ่ หรือมี</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ปอดอักเสบ </a:t>
            </a:r>
            <a:br>
              <a:rPr lang="th-TH"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
        <p:nvSpPr>
          <p:cNvPr id="4" name="Content Placeholder 3">
            <a:extLst>
              <a:ext uri="{FF2B5EF4-FFF2-40B4-BE49-F238E27FC236}">
                <a16:creationId xmlns:a16="http://schemas.microsoft.com/office/drawing/2014/main" xmlns="" id="{150177D9-C160-4953-9F28-F16B5AE97130}"/>
              </a:ext>
            </a:extLst>
          </p:cNvPr>
          <p:cNvSpPr>
            <a:spLocks noGrp="1"/>
          </p:cNvSpPr>
          <p:nvPr>
            <p:ph sz="half" idx="2"/>
          </p:nvPr>
        </p:nvSpPr>
        <p:spPr/>
        <p:txBody>
          <a:bodyPr/>
          <a:lstStyle/>
          <a:p>
            <a:pPr marL="0" indent="0">
              <a:buNone/>
            </a:pPr>
            <a:r>
              <a:rPr lang="th-TH" b="1" dirty="0">
                <a:latin typeface="Browallia New" panose="020B0604020202020204" pitchFamily="34" charset="-34"/>
                <a:cs typeface="Browallia New" panose="020B0604020202020204" pitchFamily="34" charset="-34"/>
              </a:rPr>
              <a:t>ข้อมูลเพิ่มเติม </a:t>
            </a:r>
          </a:p>
          <a:p>
            <a:r>
              <a:rPr lang="th-TH" dirty="0">
                <a:latin typeface="Browallia New" panose="020B0604020202020204" pitchFamily="34" charset="-34"/>
                <a:cs typeface="Browallia New" panose="020B0604020202020204" pitchFamily="34" charset="-34"/>
              </a:rPr>
              <a:t>ประเทศที่เคยมีรายงาน</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ประเทศออสเตรเลีย </a:t>
            </a:r>
          </a:p>
          <a:p>
            <a:r>
              <a:rPr lang="th-TH" dirty="0">
                <a:latin typeface="Browallia New" panose="020B0604020202020204" pitchFamily="34" charset="-34"/>
                <a:cs typeface="Browallia New" panose="020B0604020202020204" pitchFamily="34" charset="-34"/>
              </a:rPr>
              <a:t>ประวัติสัมผัสม้า</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064055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A2FF1-7F8F-42F1-BB65-C4EED5B366BB}"/>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โรคทางเดินหายใจเฉียบพลันรุนแรง  หรือโรคซาร์ส  </a:t>
            </a:r>
            <a:r>
              <a:rPr lang="en-US" b="1" dirty="0">
                <a:latin typeface="Browallia New" panose="020B0604020202020204" pitchFamily="34" charset="-34"/>
                <a:cs typeface="Browallia New" panose="020B0604020202020204" pitchFamily="34" charset="-34"/>
              </a:rPr>
              <a:t/>
            </a:r>
            <a:br>
              <a:rPr lang="en-US" b="1" dirty="0">
                <a:latin typeface="Browallia New" panose="020B0604020202020204" pitchFamily="34" charset="-34"/>
                <a:cs typeface="Browallia New" panose="020B0604020202020204" pitchFamily="34" charset="-34"/>
              </a:rPr>
            </a:br>
            <a:r>
              <a:rPr lang="th-TH" b="1" dirty="0">
                <a:latin typeface="Browallia New" panose="020B0604020202020204" pitchFamily="34" charset="-34"/>
                <a:cs typeface="Browallia New" panose="020B0604020202020204" pitchFamily="34" charset="-34"/>
              </a:rPr>
              <a:t>(</a:t>
            </a:r>
            <a:r>
              <a:rPr lang="en-US" b="1" dirty="0">
                <a:latin typeface="Browallia New" panose="020B0604020202020204" pitchFamily="34" charset="-34"/>
                <a:cs typeface="Browallia New" panose="020B0604020202020204" pitchFamily="34" charset="-34"/>
              </a:rPr>
              <a:t>Severe  Acute  Respiratory  Syndrome - SARS)</a:t>
            </a:r>
          </a:p>
        </p:txBody>
      </p:sp>
      <p:pic>
        <p:nvPicPr>
          <p:cNvPr id="5" name="Content Placeholder 4" descr="A picture containing person, man, standing, holding&#10;&#10;Description automatically generated">
            <a:extLst>
              <a:ext uri="{FF2B5EF4-FFF2-40B4-BE49-F238E27FC236}">
                <a16:creationId xmlns:a16="http://schemas.microsoft.com/office/drawing/2014/main" xmlns="" id="{540599D9-3078-47C9-8FF2-1F59834D28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7300" y="2301783"/>
            <a:ext cx="6286500" cy="3533775"/>
          </a:xfrm>
        </p:spPr>
      </p:pic>
      <p:sp>
        <p:nvSpPr>
          <p:cNvPr id="7" name="TextBox 6">
            <a:extLst>
              <a:ext uri="{FF2B5EF4-FFF2-40B4-BE49-F238E27FC236}">
                <a16:creationId xmlns:a16="http://schemas.microsoft.com/office/drawing/2014/main" xmlns="" id="{994C39CC-1DD5-49CA-A36E-C7F826EF856C}"/>
              </a:ext>
            </a:extLst>
          </p:cNvPr>
          <p:cNvSpPr txBox="1"/>
          <p:nvPr/>
        </p:nvSpPr>
        <p:spPr>
          <a:xfrm>
            <a:off x="1232034" y="2301783"/>
            <a:ext cx="331109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Browallia New" panose="020B0604020202020204" pitchFamily="34" charset="-34"/>
                <a:cs typeface="Browallia New" panose="020B0604020202020204" pitchFamily="34" charset="-34"/>
              </a:rPr>
              <a:t>Coronavirus </a:t>
            </a:r>
          </a:p>
          <a:p>
            <a:pPr marL="285750" indent="-285750">
              <a:buFont typeface="Arial" panose="020B0604020202020204" pitchFamily="34" charset="0"/>
              <a:buChar char="•"/>
            </a:pPr>
            <a:r>
              <a:rPr lang="en-US" sz="2800" dirty="0">
                <a:latin typeface="Browallia New" panose="020B0604020202020204" pitchFamily="34" charset="-34"/>
                <a:cs typeface="Browallia New" panose="020B0604020202020204" pitchFamily="34" charset="-34"/>
              </a:rPr>
              <a:t>First discovered in 2003 </a:t>
            </a:r>
          </a:p>
          <a:p>
            <a:pPr marL="285750" indent="-285750">
              <a:buFont typeface="Arial" panose="020B0604020202020204" pitchFamily="34" charset="0"/>
              <a:buChar char="•"/>
            </a:pPr>
            <a:r>
              <a:rPr lang="en-US" sz="2800" dirty="0">
                <a:latin typeface="Browallia New" panose="020B0604020202020204" pitchFamily="34" charset="-34"/>
                <a:cs typeface="Browallia New" panose="020B0604020202020204" pitchFamily="34" charset="-34"/>
              </a:rPr>
              <a:t>Transmission: droplet, air-borne (possible)</a:t>
            </a:r>
          </a:p>
          <a:p>
            <a:pPr marL="285750" indent="-285750">
              <a:buFont typeface="Arial" panose="020B0604020202020204" pitchFamily="34" charset="0"/>
              <a:buChar char="•"/>
            </a:pPr>
            <a:r>
              <a:rPr lang="th-TH" sz="2800" dirty="0">
                <a:latin typeface="Browallia New" panose="020B0604020202020204" pitchFamily="34" charset="-34"/>
                <a:cs typeface="Browallia New" panose="020B0604020202020204" pitchFamily="34" charset="-34"/>
              </a:rPr>
              <a:t>อาการ</a:t>
            </a:r>
            <a:r>
              <a:rPr lang="en-US" sz="2800" dirty="0">
                <a:latin typeface="Browallia New" panose="020B0604020202020204" pitchFamily="34" charset="-34"/>
                <a:cs typeface="Browallia New" panose="020B0604020202020204" pitchFamily="34" charset="-34"/>
              </a:rPr>
              <a:t>: </a:t>
            </a:r>
            <a:r>
              <a:rPr lang="th-TH" sz="2800" dirty="0">
                <a:latin typeface="Browallia New" panose="020B0604020202020204" pitchFamily="34" charset="-34"/>
                <a:cs typeface="Browallia New" panose="020B0604020202020204" pitchFamily="34" charset="-34"/>
              </a:rPr>
              <a:t>ไข้สูง ไอ หายใจลำบาก</a:t>
            </a:r>
            <a:endParaRPr lang="en-US" sz="28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232749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ACB6A-6B1F-4B58-B3C7-507B378479CE}"/>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โรคทางเดินหายใจเฉียบพลันรุนแรง  หรือโรคซาร์ส  </a:t>
            </a:r>
            <a:r>
              <a:rPr lang="en-US" b="1" dirty="0">
                <a:latin typeface="Browallia New" panose="020B0604020202020204" pitchFamily="34" charset="-34"/>
                <a:cs typeface="Browallia New" panose="020B0604020202020204" pitchFamily="34" charset="-34"/>
              </a:rPr>
              <a:t/>
            </a:r>
            <a:br>
              <a:rPr lang="en-US" b="1" dirty="0">
                <a:latin typeface="Browallia New" panose="020B0604020202020204" pitchFamily="34" charset="-34"/>
                <a:cs typeface="Browallia New" panose="020B0604020202020204" pitchFamily="34" charset="-34"/>
              </a:rPr>
            </a:br>
            <a:r>
              <a:rPr lang="th-TH" b="1" dirty="0">
                <a:latin typeface="Browallia New" panose="020B0604020202020204" pitchFamily="34" charset="-34"/>
                <a:cs typeface="Browallia New" panose="020B0604020202020204" pitchFamily="34" charset="-34"/>
              </a:rPr>
              <a:t>(</a:t>
            </a:r>
            <a:r>
              <a:rPr lang="en-US" b="1" dirty="0">
                <a:latin typeface="Browallia New" panose="020B0604020202020204" pitchFamily="34" charset="-34"/>
                <a:cs typeface="Browallia New" panose="020B0604020202020204" pitchFamily="34" charset="-34"/>
              </a:rPr>
              <a:t>Severe  Acute  Respiratory  Syndrome - SARS)</a:t>
            </a:r>
            <a:endParaRPr lang="en-US" dirty="0"/>
          </a:p>
        </p:txBody>
      </p:sp>
      <p:sp>
        <p:nvSpPr>
          <p:cNvPr id="3" name="Content Placeholder 2">
            <a:extLst>
              <a:ext uri="{FF2B5EF4-FFF2-40B4-BE49-F238E27FC236}">
                <a16:creationId xmlns:a16="http://schemas.microsoft.com/office/drawing/2014/main" xmlns="" id="{5704D271-5E5E-44D4-98B7-E80224EC373A}"/>
              </a:ext>
            </a:extLst>
          </p:cNvPr>
          <p:cNvSpPr>
            <a:spLocks noGrp="1"/>
          </p:cNvSpPr>
          <p:nvPr>
            <p:ph idx="1"/>
          </p:nvPr>
        </p:nvSpPr>
        <p:spPr/>
        <p:txBody>
          <a:bodyPr/>
          <a:lstStyle/>
          <a:p>
            <a:pPr marL="0" indent="0">
              <a:buNone/>
            </a:pPr>
            <a:r>
              <a:rPr lang="th-TH" b="1" dirty="0">
                <a:latin typeface="Browallia New" panose="020B0604020202020204" pitchFamily="34" charset="-34"/>
                <a:cs typeface="Browallia New" panose="020B0604020202020204" pitchFamily="34" charset="-34"/>
              </a:rPr>
              <a:t>นิยามเฝ้าระวัง</a:t>
            </a:r>
            <a:endParaRPr lang="en-US" b="1"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ผู้ที่มีไข้สูง ไอ หายใจเหนื่อย/ลำบาก มีการติดเชื้อในปอดหรือปอดอักเสบ หรือมีภาวะระบบหายใจ</a:t>
            </a:r>
            <a:br>
              <a:rPr lang="th-TH" dirty="0">
                <a:latin typeface="Browallia New" panose="020B0604020202020204" pitchFamily="34" charset="-34"/>
                <a:cs typeface="Browallia New" panose="020B0604020202020204" pitchFamily="34" charset="-34"/>
              </a:rPr>
            </a:br>
            <a:r>
              <a:rPr lang="th-TH" dirty="0">
                <a:latin typeface="Browallia New" panose="020B0604020202020204" pitchFamily="34" charset="-34"/>
                <a:cs typeface="Browallia New" panose="020B0604020202020204" pitchFamily="34" charset="-34"/>
              </a:rPr>
              <a:t>ล้มเหลว </a:t>
            </a:r>
            <a:endParaRPr lang="en-US"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ร่วมกับ</a:t>
            </a:r>
            <a:endParaRPr lang="en-US" dirty="0">
              <a:latin typeface="Browallia New" panose="020B0604020202020204" pitchFamily="34" charset="-34"/>
              <a:cs typeface="Browallia New" panose="020B0604020202020204" pitchFamily="34" charset="-34"/>
            </a:endParaRPr>
          </a:p>
          <a:p>
            <a:pPr lvl="1"/>
            <a:r>
              <a:rPr lang="th-TH" dirty="0">
                <a:latin typeface="Browallia New" panose="020B0604020202020204" pitchFamily="34" charset="-34"/>
                <a:cs typeface="Browallia New" panose="020B0604020202020204" pitchFamily="34" charset="-34"/>
              </a:rPr>
              <a:t>มีประวัติใกล้ชิดกับผู้ป่วยที่สงสัยการติดเชื้อ </a:t>
            </a:r>
            <a:r>
              <a:rPr lang="en-US" dirty="0">
                <a:latin typeface="Browallia New" panose="020B0604020202020204" pitchFamily="34" charset="-34"/>
                <a:cs typeface="Browallia New" panose="020B0604020202020204" pitchFamily="34" charset="-34"/>
              </a:rPr>
              <a:t>SARS </a:t>
            </a:r>
          </a:p>
          <a:p>
            <a:pPr lvl="1"/>
            <a:r>
              <a:rPr lang="th-TH" dirty="0">
                <a:latin typeface="Browallia New" panose="020B0604020202020204" pitchFamily="34" charset="-34"/>
                <a:cs typeface="Browallia New" panose="020B0604020202020204" pitchFamily="34" charset="-34"/>
              </a:rPr>
              <a:t>มีประวัติเดินทางไปประเทศที่มีการระบาดของโรค </a:t>
            </a:r>
            <a:r>
              <a:rPr lang="en-US" dirty="0">
                <a:latin typeface="Browallia New" panose="020B0604020202020204" pitchFamily="34" charset="-34"/>
                <a:cs typeface="Browallia New" panose="020B0604020202020204" pitchFamily="34" charset="-34"/>
              </a:rPr>
              <a:t>SARS </a:t>
            </a:r>
          </a:p>
          <a:p>
            <a:pPr lvl="1"/>
            <a:r>
              <a:rPr lang="th-TH" dirty="0">
                <a:latin typeface="Browallia New" panose="020B0604020202020204" pitchFamily="34" charset="-34"/>
                <a:cs typeface="Browallia New" panose="020B0604020202020204" pitchFamily="34" charset="-34"/>
              </a:rPr>
              <a:t>อาศัยอยู่ในพื้นที่ที่มีการระบาดของโรค </a:t>
            </a:r>
            <a:r>
              <a:rPr lang="en-US" dirty="0">
                <a:latin typeface="Browallia New" panose="020B0604020202020204" pitchFamily="34" charset="-34"/>
                <a:cs typeface="Browallia New" panose="020B0604020202020204" pitchFamily="34" charset="-34"/>
              </a:rPr>
              <a:t>SARS </a:t>
            </a:r>
            <a:br>
              <a:rPr lang="en-US" dirty="0">
                <a:latin typeface="Browallia New" panose="020B0604020202020204" pitchFamily="34" charset="-34"/>
                <a:cs typeface="Browallia New" panose="020B0604020202020204" pitchFamily="34" charset="-34"/>
              </a:rPr>
            </a:b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478535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93620-DA2A-42D9-8676-630D5BC61BF5}"/>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โรคทางเดินหายใจตะวันออกกลาง  หรือโรคเมอร์ส  (</a:t>
            </a:r>
            <a:r>
              <a:rPr lang="en-US" b="1" dirty="0">
                <a:latin typeface="Browallia New" panose="020B0604020202020204" pitchFamily="34" charset="-34"/>
                <a:cs typeface="Browallia New" panose="020B0604020202020204" pitchFamily="34" charset="-34"/>
              </a:rPr>
              <a:t>Middle  East  Respiratory  Syndrome - MERS)</a:t>
            </a:r>
          </a:p>
        </p:txBody>
      </p:sp>
      <p:pic>
        <p:nvPicPr>
          <p:cNvPr id="5" name="Content Placeholder 4" descr="A picture containing drawing&#10;&#10;Description automatically generated">
            <a:extLst>
              <a:ext uri="{FF2B5EF4-FFF2-40B4-BE49-F238E27FC236}">
                <a16:creationId xmlns:a16="http://schemas.microsoft.com/office/drawing/2014/main" xmlns="" id="{99840CE1-98CA-4C78-92F3-2033B52024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8938" y="2444750"/>
            <a:ext cx="5715000" cy="4048125"/>
          </a:xfrm>
        </p:spPr>
      </p:pic>
      <p:sp>
        <p:nvSpPr>
          <p:cNvPr id="6" name="TextBox 5">
            <a:extLst>
              <a:ext uri="{FF2B5EF4-FFF2-40B4-BE49-F238E27FC236}">
                <a16:creationId xmlns:a16="http://schemas.microsoft.com/office/drawing/2014/main" xmlns="" id="{C7AFE019-09EF-4B41-B23B-73259C640609}"/>
              </a:ext>
            </a:extLst>
          </p:cNvPr>
          <p:cNvSpPr txBox="1"/>
          <p:nvPr/>
        </p:nvSpPr>
        <p:spPr>
          <a:xfrm>
            <a:off x="1212783" y="2242686"/>
            <a:ext cx="4032985"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Browallia New" panose="020B0604020202020204" pitchFamily="34" charset="-34"/>
                <a:cs typeface="Browallia New" panose="020B0604020202020204" pitchFamily="34" charset="-34"/>
              </a:rPr>
              <a:t>Middle East Respiratory Syndrome Coronavirus </a:t>
            </a:r>
            <a:endParaRPr lang="th-TH" sz="3200" dirty="0">
              <a:latin typeface="Browallia New" panose="020B0604020202020204" pitchFamily="34" charset="-34"/>
              <a:cs typeface="Browallia New" panose="020B0604020202020204" pitchFamily="34" charset="-34"/>
            </a:endParaRPr>
          </a:p>
          <a:p>
            <a:pPr marL="285750" indent="-285750">
              <a:buFont typeface="Arial" panose="020B0604020202020204" pitchFamily="34" charset="0"/>
              <a:buChar char="•"/>
            </a:pPr>
            <a:r>
              <a:rPr lang="en-US" sz="3200" dirty="0">
                <a:latin typeface="Browallia New" panose="020B0604020202020204" pitchFamily="34" charset="-34"/>
                <a:cs typeface="Browallia New" panose="020B0604020202020204" pitchFamily="34" charset="-34"/>
              </a:rPr>
              <a:t>Transmission: droplet, airborne (possible) </a:t>
            </a:r>
          </a:p>
          <a:p>
            <a:pPr marL="285750" indent="-285750">
              <a:buFont typeface="Arial" panose="020B0604020202020204" pitchFamily="34" charset="0"/>
              <a:buChar char="•"/>
            </a:pPr>
            <a:r>
              <a:rPr lang="en-US" sz="3200" dirty="0">
                <a:latin typeface="Browallia New" panose="020B0604020202020204" pitchFamily="34" charset="-34"/>
                <a:cs typeface="Browallia New" panose="020B0604020202020204" pitchFamily="34" charset="-34"/>
              </a:rPr>
              <a:t>Reservoir: dromedary camel</a:t>
            </a:r>
            <a:endParaRPr lang="th-TH" sz="3200" dirty="0">
              <a:latin typeface="Browallia New" panose="020B0604020202020204" pitchFamily="34" charset="-34"/>
              <a:cs typeface="Browallia New" panose="020B0604020202020204" pitchFamily="34" charset="-34"/>
            </a:endParaRPr>
          </a:p>
          <a:p>
            <a:pPr marL="285750" indent="-285750">
              <a:buFont typeface="Arial" panose="020B0604020202020204" pitchFamily="34" charset="0"/>
              <a:buChar char="•"/>
            </a:pPr>
            <a:r>
              <a:rPr lang="th-TH" sz="3200" dirty="0">
                <a:latin typeface="Browallia New" panose="020B0604020202020204" pitchFamily="34" charset="-34"/>
                <a:cs typeface="Browallia New" panose="020B0604020202020204" pitchFamily="34" charset="-34"/>
              </a:rPr>
              <a:t>อาการ ไข้ ไอ หายใจลำบาก</a:t>
            </a:r>
            <a:endParaRPr lang="en-US" sz="3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958390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35C8C-5679-40BA-BC69-C99DEF0474C0}"/>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โรคทางเดินหายใจตะวันออกกลาง  หรือโรคเมอร์ส  (</a:t>
            </a:r>
            <a:r>
              <a:rPr lang="en-US" b="1" dirty="0">
                <a:latin typeface="Browallia New" panose="020B0604020202020204" pitchFamily="34" charset="-34"/>
                <a:cs typeface="Browallia New" panose="020B0604020202020204" pitchFamily="34" charset="-34"/>
              </a:rPr>
              <a:t>Middle  East  Respiratory  Syndrome - MERS)</a:t>
            </a:r>
            <a:endParaRPr lang="en-US" dirty="0"/>
          </a:p>
        </p:txBody>
      </p:sp>
      <p:sp>
        <p:nvSpPr>
          <p:cNvPr id="3" name="Content Placeholder 2">
            <a:extLst>
              <a:ext uri="{FF2B5EF4-FFF2-40B4-BE49-F238E27FC236}">
                <a16:creationId xmlns:a16="http://schemas.microsoft.com/office/drawing/2014/main" xmlns="" id="{366CC7A4-86F4-4234-AFA9-56D6B3938FC8}"/>
              </a:ext>
            </a:extLst>
          </p:cNvPr>
          <p:cNvSpPr>
            <a:spLocks noGrp="1"/>
          </p:cNvSpPr>
          <p:nvPr>
            <p:ph idx="1"/>
          </p:nvPr>
        </p:nvSpPr>
        <p:spPr>
          <a:xfrm>
            <a:off x="838200" y="1825625"/>
            <a:ext cx="10515600" cy="4796556"/>
          </a:xfrm>
        </p:spPr>
        <p:txBody>
          <a:bodyPr>
            <a:normAutofit fontScale="85000" lnSpcReduction="20000"/>
          </a:bodyPr>
          <a:lstStyle/>
          <a:p>
            <a:pPr marL="0" indent="0">
              <a:buNone/>
            </a:pPr>
            <a:r>
              <a:rPr lang="th-TH" b="1" dirty="0">
                <a:latin typeface="Browallia New" panose="020B0604020202020204" pitchFamily="34" charset="-34"/>
                <a:cs typeface="Browallia New" panose="020B0604020202020204" pitchFamily="34" charset="-34"/>
              </a:rPr>
              <a:t>นิยามเฝ้าระวัง</a:t>
            </a:r>
            <a:endParaRPr lang="en-US" b="1"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ผู้ป่วยติดเชื้อระบบทางเดินหายใจส่วนบน ได้แก่  ผู้ที่มีประวัติเดินทางมาจากภูมิภาคตะวันออกกลางภายใน 14 วัน และมีอาการติดเชื้อทางเดินหายใจส่วนบน (ไข้ ไอ น้ํามูก เจ็บคอ) และมี อุณหภูมิกายมากกว่าหรือเท่ากับ 38 องศาเซนติเกรด หรือมีอาการหอบเหนื่อย  </a:t>
            </a:r>
          </a:p>
          <a:p>
            <a:r>
              <a:rPr lang="th-TH" dirty="0">
                <a:latin typeface="Browallia New" panose="020B0604020202020204" pitchFamily="34" charset="-34"/>
                <a:cs typeface="Browallia New" panose="020B0604020202020204" pitchFamily="34" charset="-34"/>
              </a:rPr>
              <a:t>ผู้ป่วยปอดบวมที่มีประวัติเสี่ยง หมายถึง ผู้ป่วยปอดบวมที่มีประวัติอย่างใดอย่างหนึ่งดังต่อไปนี้ในช่วงเวลา 14 วันก่อนวันเริ่มป่วย ได้แก่  </a:t>
            </a:r>
          </a:p>
          <a:p>
            <a:pPr lvl="1"/>
            <a:r>
              <a:rPr lang="th-TH" dirty="0">
                <a:latin typeface="Browallia New" panose="020B0604020202020204" pitchFamily="34" charset="-34"/>
                <a:cs typeface="Browallia New" panose="020B0604020202020204" pitchFamily="34" charset="-34"/>
              </a:rPr>
              <a:t>อาศัยหรือเดินทางหรือเป็นผู้สัมผัสของผู้ที่เดินทางจากประเทศแถบภูมิภาคตะวันออกกลางหรือ ประเทศเกาหลีใต้ </a:t>
            </a:r>
          </a:p>
          <a:p>
            <a:pPr lvl="1"/>
            <a:r>
              <a:rPr lang="th-TH" dirty="0">
                <a:latin typeface="Browallia New" panose="020B0604020202020204" pitchFamily="34" charset="-34"/>
                <a:cs typeface="Browallia New" panose="020B0604020202020204" pitchFamily="34" charset="-34"/>
              </a:rPr>
              <a:t>เป็นบุคลากรทางการแพทย์ที่ดูแลผู้ป่วยปอดบวม หรือเจ้าหน้าที่ห้องปฏิบัติการที่ตรวจตัวอย่างจาก ระบบทางเดินหายใจ</a:t>
            </a:r>
          </a:p>
          <a:p>
            <a:pPr lvl="1"/>
            <a:r>
              <a:rPr lang="th-TH" dirty="0">
                <a:latin typeface="Browallia New" panose="020B0604020202020204" pitchFamily="34" charset="-34"/>
                <a:cs typeface="Browallia New" panose="020B0604020202020204" pitchFamily="34" charset="-34"/>
              </a:rPr>
              <a:t>ผู้สัมผัสใกล้ชิด “ผู้ป่วยน่าจะเป็น” หรือ “ผู้ป่วยยืนยัน” ติดเชื้อไวรัสโคโรนา สายพันธุ์ 2012</a:t>
            </a:r>
          </a:p>
          <a:p>
            <a:pPr lvl="1"/>
            <a:r>
              <a:rPr lang="th-TH" dirty="0">
                <a:latin typeface="Browallia New" panose="020B0604020202020204" pitchFamily="34" charset="-34"/>
                <a:cs typeface="Browallia New" panose="020B0604020202020204" pitchFamily="34" charset="-34"/>
              </a:rPr>
              <a:t>ผู้ป่วยปอดบวมที่เกิดเป็นกลุ่มก้อนในชุมชนหรือที่ทํางานเดียวกัน หรือมีความเชื่อมโยงทางระบาด วิทยา  ในผู้ป่วยทั้ง 4 กลุ่มนี้ถ้าตรวจพบเชื้อสาเหตุอื่นๆแล้ว แต่ไม่ตอบสนองต่อการรักษาเชื้อดังกล่าวก็ต้องส่ง ตรวจหาเชื้อไวรัสโคโรนา  </a:t>
            </a:r>
          </a:p>
          <a:p>
            <a:r>
              <a:rPr lang="th-TH" dirty="0">
                <a:latin typeface="Browallia New" panose="020B0604020202020204" pitchFamily="34" charset="-34"/>
                <a:cs typeface="Browallia New" panose="020B0604020202020204" pitchFamily="34" charset="-34"/>
              </a:rPr>
              <a:t>ผู้ป่วยปอดบวมรุนแรง หรือ ภาวะระบบทางเดินหายใจล้มเหลวเฉียบพลัน </a:t>
            </a:r>
            <a:r>
              <a:rPr lang="en-US" dirty="0">
                <a:latin typeface="Browallia New" panose="020B0604020202020204" pitchFamily="34" charset="-34"/>
                <a:cs typeface="Browallia New" panose="020B0604020202020204" pitchFamily="34" charset="-34"/>
              </a:rPr>
              <a:t>ARDS (Acute Respiratory Distress Syndrome) </a:t>
            </a:r>
            <a:r>
              <a:rPr lang="th-TH" dirty="0">
                <a:latin typeface="Browallia New" panose="020B0604020202020204" pitchFamily="34" charset="-34"/>
                <a:cs typeface="Browallia New" panose="020B0604020202020204" pitchFamily="34" charset="-34"/>
              </a:rPr>
              <a:t>ที่ไม่ทราบเชื้อสาเหตุ (ปอดบวมรุนแรง หมายถึง ผู้ป่วยปอดบวมที่ต้องใส่เครื่องช่วย หายใจ) ถึงแม้ไม่มีประวัติเสี่ยงก็ตาม </a:t>
            </a:r>
          </a:p>
          <a:p>
            <a:pPr marL="0" indent="0">
              <a:buNone/>
            </a:pPr>
            <a:r>
              <a:rPr lang="th-TH" sz="2100" dirty="0">
                <a:latin typeface="Browallia New" panose="020B0604020202020204" pitchFamily="34" charset="-34"/>
                <a:cs typeface="Browallia New" panose="020B0604020202020204" pitchFamily="34" charset="-34"/>
              </a:rPr>
              <a:t>หมายเหตุ ประเทศในตะวันออกกลางได้แก่ บาห์เรน อียิปต์ อิหร่าน ตุรกี อิรัก อิสราเอล จอร์แดน คูเวต เลบานอน โอมาน กาตาร์ ซาอุดิอาระเบีย ซีเรีย สหรัฐอาหรับเอมิเรตส์ เยเมน และดินแดนปาเลสไตน์ (เวสต์แบงค์และฉนวนกาซา) </a:t>
            </a:r>
            <a:endParaRPr lang="en-US" sz="21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672833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B23D1-90B1-43B4-BE3E-CB8F44442823}"/>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มาตรา </a:t>
            </a:r>
            <a:r>
              <a:rPr lang="en-US" b="1" dirty="0">
                <a:latin typeface="Browallia New" panose="020B0604020202020204" pitchFamily="34" charset="-34"/>
                <a:cs typeface="Browallia New" panose="020B0604020202020204" pitchFamily="34" charset="-34"/>
              </a:rPr>
              <a:t>8</a:t>
            </a:r>
          </a:p>
        </p:txBody>
      </p:sp>
      <p:sp>
        <p:nvSpPr>
          <p:cNvPr id="3" name="Content Placeholder 2">
            <a:extLst>
              <a:ext uri="{FF2B5EF4-FFF2-40B4-BE49-F238E27FC236}">
                <a16:creationId xmlns:a16="http://schemas.microsoft.com/office/drawing/2014/main" xmlns="" id="{8C6DCEE2-4C53-4B18-B33A-1FD0BD965562}"/>
              </a:ext>
            </a:extLst>
          </p:cNvPr>
          <p:cNvSpPr>
            <a:spLocks noGrp="1"/>
          </p:cNvSpPr>
          <p:nvPr>
            <p:ph idx="1"/>
          </p:nvPr>
        </p:nvSpPr>
        <p:spPr/>
        <p:txBody>
          <a:bodyPr>
            <a:normAutofit/>
          </a:bodyPr>
          <a:lstStyle/>
          <a:p>
            <a:pPr marL="0" indent="0">
              <a:buNone/>
            </a:pPr>
            <a:r>
              <a:rPr lang="th-TH" dirty="0">
                <a:latin typeface="Browallia New" panose="020B0604020202020204" pitchFamily="34" charset="-34"/>
                <a:cs typeface="Browallia New" panose="020B0604020202020204" pitchFamily="34" charset="-34"/>
              </a:rPr>
              <a:t>เพื่อประโยชน์ในการป้องกันและควบคุมโรคติดต่ออันตรายหรือโรคระบาด ที่อาจจะเข้ามาภายในราชอาณาจักร  ให้</a:t>
            </a:r>
            <a:r>
              <a:rPr lang="th-TH" b="1" dirty="0">
                <a:latin typeface="Browallia New" panose="020B0604020202020204" pitchFamily="34" charset="-34"/>
                <a:cs typeface="Browallia New" panose="020B0604020202020204" pitchFamily="34" charset="-34"/>
              </a:rPr>
              <a:t>รัฐมนตรี</a:t>
            </a:r>
            <a:r>
              <a:rPr lang="th-TH" dirty="0">
                <a:latin typeface="Browallia New" panose="020B0604020202020204" pitchFamily="34" charset="-34"/>
                <a:cs typeface="Browallia New" panose="020B0604020202020204" pitchFamily="34" charset="-34"/>
              </a:rPr>
              <a:t>โดยคําแนะนําของคณะกรรมการด้านวิชาการมีอํานาจประกาศ ให้ท้องที่หรือเมืองท่าใดนอกราชอาณาจักรเป็น</a:t>
            </a:r>
            <a:r>
              <a:rPr lang="th-TH" b="1" dirty="0">
                <a:latin typeface="Browallia New" panose="020B0604020202020204" pitchFamily="34" charset="-34"/>
                <a:cs typeface="Browallia New" panose="020B0604020202020204" pitchFamily="34" charset="-34"/>
              </a:rPr>
              <a:t>เขตติดโรค  </a:t>
            </a:r>
            <a:r>
              <a:rPr lang="th-TH" dirty="0">
                <a:latin typeface="Browallia New" panose="020B0604020202020204" pitchFamily="34" charset="-34"/>
                <a:cs typeface="Browallia New" panose="020B0604020202020204" pitchFamily="34" charset="-34"/>
              </a:rPr>
              <a:t>และยกเลิกประกาศเมื่อสภาวการณ์ของโรคนั้น สงบลงหรือกรณีมีเหตุอันสมควร</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834856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1AE63-9551-4183-B553-039DC64457CC}"/>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วัณโรคดื้อยาหลายขนานชนิดรุนแรงมาก  </a:t>
            </a:r>
            <a:r>
              <a:rPr lang="en-US" b="1" dirty="0">
                <a:latin typeface="Browallia New" panose="020B0604020202020204" pitchFamily="34" charset="-34"/>
                <a:cs typeface="Browallia New" panose="020B0604020202020204" pitchFamily="34" charset="-34"/>
              </a:rPr>
              <a:t/>
            </a:r>
            <a:br>
              <a:rPr lang="en-US" b="1" dirty="0">
                <a:latin typeface="Browallia New" panose="020B0604020202020204" pitchFamily="34" charset="-34"/>
                <a:cs typeface="Browallia New" panose="020B0604020202020204" pitchFamily="34" charset="-34"/>
              </a:rPr>
            </a:br>
            <a:r>
              <a:rPr lang="th-TH" b="1" dirty="0">
                <a:latin typeface="Browallia New" panose="020B0604020202020204" pitchFamily="34" charset="-34"/>
                <a:cs typeface="Browallia New" panose="020B0604020202020204" pitchFamily="34" charset="-34"/>
              </a:rPr>
              <a:t>(</a:t>
            </a:r>
            <a:r>
              <a:rPr lang="en-US" b="1" dirty="0">
                <a:latin typeface="Browallia New" panose="020B0604020202020204" pitchFamily="34" charset="-34"/>
                <a:cs typeface="Browallia New" panose="020B0604020202020204" pitchFamily="34" charset="-34"/>
              </a:rPr>
              <a:t>Extensively  drug - resistant  tuberculosis  (XDR - TB))</a:t>
            </a:r>
          </a:p>
        </p:txBody>
      </p:sp>
      <p:sp>
        <p:nvSpPr>
          <p:cNvPr id="3" name="Content Placeholder 2">
            <a:extLst>
              <a:ext uri="{FF2B5EF4-FFF2-40B4-BE49-F238E27FC236}">
                <a16:creationId xmlns:a16="http://schemas.microsoft.com/office/drawing/2014/main" xmlns="" id="{A30220B6-0B46-4C28-B327-EFED707A045D}"/>
              </a:ext>
            </a:extLst>
          </p:cNvPr>
          <p:cNvSpPr>
            <a:spLocks noGrp="1"/>
          </p:cNvSpPr>
          <p:nvPr>
            <p:ph idx="1"/>
          </p:nvPr>
        </p:nvSpPr>
        <p:spPr/>
        <p:txBody>
          <a:bodyPr>
            <a:normAutofit lnSpcReduction="10000"/>
          </a:bodyPr>
          <a:lstStyle/>
          <a:p>
            <a:r>
              <a:rPr lang="th-TH" dirty="0">
                <a:latin typeface="Browallia New" panose="020B0604020202020204" pitchFamily="34" charset="-34"/>
                <a:cs typeface="Browallia New" panose="020B0604020202020204" pitchFamily="34" charset="-34"/>
              </a:rPr>
              <a:t>เป็นวัณโรคที่มีการดื้อยา  4  ขนานร่วมกัน  ได้แก่  </a:t>
            </a:r>
          </a:p>
          <a:p>
            <a:pPr lvl="1"/>
            <a:r>
              <a:rPr lang="th-TH" dirty="0">
                <a:latin typeface="Browallia New" panose="020B0604020202020204" pitchFamily="34" charset="-34"/>
                <a:cs typeface="Browallia New" panose="020B0604020202020204" pitchFamily="34" charset="-34"/>
              </a:rPr>
              <a:t>ไอโซไนอะซิด  (</a:t>
            </a:r>
            <a:r>
              <a:rPr lang="en-US" dirty="0">
                <a:latin typeface="Browallia New" panose="020B0604020202020204" pitchFamily="34" charset="-34"/>
                <a:cs typeface="Browallia New" panose="020B0604020202020204" pitchFamily="34" charset="-34"/>
              </a:rPr>
              <a:t>Isoniazid)  </a:t>
            </a:r>
            <a:endParaRPr lang="th-TH" dirty="0">
              <a:latin typeface="Browallia New" panose="020B0604020202020204" pitchFamily="34" charset="-34"/>
              <a:cs typeface="Browallia New" panose="020B0604020202020204" pitchFamily="34" charset="-34"/>
            </a:endParaRPr>
          </a:p>
          <a:p>
            <a:pPr lvl="1"/>
            <a:r>
              <a:rPr lang="th-TH" dirty="0">
                <a:latin typeface="Browallia New" panose="020B0604020202020204" pitchFamily="34" charset="-34"/>
                <a:cs typeface="Browallia New" panose="020B0604020202020204" pitchFamily="34" charset="-34"/>
              </a:rPr>
              <a:t>ไรแฟมพิซิน  (</a:t>
            </a:r>
            <a:r>
              <a:rPr lang="en-US" dirty="0">
                <a:latin typeface="Browallia New" panose="020B0604020202020204" pitchFamily="34" charset="-34"/>
                <a:cs typeface="Browallia New" panose="020B0604020202020204" pitchFamily="34" charset="-34"/>
              </a:rPr>
              <a:t>Rifampicin)  </a:t>
            </a:r>
            <a:endParaRPr lang="th-TH" dirty="0">
              <a:latin typeface="Browallia New" panose="020B0604020202020204" pitchFamily="34" charset="-34"/>
              <a:cs typeface="Browallia New" panose="020B0604020202020204" pitchFamily="34" charset="-34"/>
            </a:endParaRPr>
          </a:p>
          <a:p>
            <a:pPr lvl="1"/>
            <a:r>
              <a:rPr lang="th-TH" dirty="0">
                <a:latin typeface="Browallia New" panose="020B0604020202020204" pitchFamily="34" charset="-34"/>
                <a:cs typeface="Browallia New" panose="020B0604020202020204" pitchFamily="34" charset="-34"/>
              </a:rPr>
              <a:t>กลุ่มยาฟลูออโรควิโนโลน  (</a:t>
            </a:r>
            <a:r>
              <a:rPr lang="en-US" dirty="0">
                <a:latin typeface="Browallia New" panose="020B0604020202020204" pitchFamily="34" charset="-34"/>
                <a:cs typeface="Browallia New" panose="020B0604020202020204" pitchFamily="34" charset="-34"/>
              </a:rPr>
              <a:t>Fluoroquinolones)  </a:t>
            </a:r>
            <a:endParaRPr lang="th-TH" dirty="0">
              <a:latin typeface="Browallia New" panose="020B0604020202020204" pitchFamily="34" charset="-34"/>
              <a:cs typeface="Browallia New" panose="020B0604020202020204" pitchFamily="34" charset="-34"/>
            </a:endParaRPr>
          </a:p>
          <a:p>
            <a:pPr lvl="2"/>
            <a:r>
              <a:rPr lang="en-US" dirty="0">
                <a:latin typeface="Browallia New" panose="020B0604020202020204" pitchFamily="34" charset="-34"/>
                <a:cs typeface="Browallia New" panose="020B0604020202020204" pitchFamily="34" charset="-34"/>
              </a:rPr>
              <a:t>Ofloxacin </a:t>
            </a:r>
          </a:p>
          <a:p>
            <a:pPr lvl="2"/>
            <a:r>
              <a:rPr lang="en-US" dirty="0">
                <a:latin typeface="Browallia New" panose="020B0604020202020204" pitchFamily="34" charset="-34"/>
                <a:cs typeface="Browallia New" panose="020B0604020202020204" pitchFamily="34" charset="-34"/>
              </a:rPr>
              <a:t>Ciprofloxacin </a:t>
            </a:r>
          </a:p>
          <a:p>
            <a:pPr lvl="2"/>
            <a:r>
              <a:rPr lang="en-US" dirty="0">
                <a:latin typeface="Browallia New" panose="020B0604020202020204" pitchFamily="34" charset="-34"/>
                <a:cs typeface="Browallia New" panose="020B0604020202020204" pitchFamily="34" charset="-34"/>
              </a:rPr>
              <a:t>Levofloxacin </a:t>
            </a:r>
          </a:p>
          <a:p>
            <a:pPr lvl="2"/>
            <a:r>
              <a:rPr lang="en-US" dirty="0">
                <a:latin typeface="Browallia New" panose="020B0604020202020204" pitchFamily="34" charset="-34"/>
                <a:cs typeface="Browallia New" panose="020B0604020202020204" pitchFamily="34" charset="-34"/>
              </a:rPr>
              <a:t>Moxifloxacin </a:t>
            </a:r>
          </a:p>
          <a:p>
            <a:pPr lvl="2"/>
            <a:r>
              <a:rPr lang="en-US" dirty="0" err="1">
                <a:latin typeface="Browallia New" panose="020B0604020202020204" pitchFamily="34" charset="-34"/>
                <a:cs typeface="Browallia New" panose="020B0604020202020204" pitchFamily="34" charset="-34"/>
              </a:rPr>
              <a:t>Gatifloxacin</a:t>
            </a:r>
            <a:r>
              <a:rPr lang="en-US" dirty="0">
                <a:latin typeface="Browallia New" panose="020B0604020202020204" pitchFamily="34" charset="-34"/>
                <a:cs typeface="Browallia New" panose="020B0604020202020204" pitchFamily="34" charset="-34"/>
              </a:rPr>
              <a:t> </a:t>
            </a:r>
            <a:endParaRPr lang="th-TH" dirty="0">
              <a:latin typeface="Browallia New" panose="020B0604020202020204" pitchFamily="34" charset="-34"/>
              <a:cs typeface="Browallia New" panose="020B0604020202020204" pitchFamily="34" charset="-34"/>
            </a:endParaRPr>
          </a:p>
          <a:p>
            <a:pPr lvl="1"/>
            <a:r>
              <a:rPr lang="th-TH" dirty="0">
                <a:latin typeface="Browallia New" panose="020B0604020202020204" pitchFamily="34" charset="-34"/>
                <a:cs typeface="Browallia New" panose="020B0604020202020204" pitchFamily="34" charset="-34"/>
              </a:rPr>
              <a:t>กลุ่มยาทางเลือกที่สองที่เป็นยาชนิดฉีด  (</a:t>
            </a:r>
            <a:r>
              <a:rPr lang="en-US" dirty="0">
                <a:latin typeface="Browallia New" panose="020B0604020202020204" pitchFamily="34" charset="-34"/>
                <a:cs typeface="Browallia New" panose="020B0604020202020204" pitchFamily="34" charset="-34"/>
              </a:rPr>
              <a:t>Second - line  injectable  drugs)</a:t>
            </a:r>
          </a:p>
          <a:p>
            <a:pPr lvl="2"/>
            <a:r>
              <a:rPr lang="en-US" dirty="0">
                <a:latin typeface="Browallia New" panose="020B0604020202020204" pitchFamily="34" charset="-34"/>
                <a:cs typeface="Browallia New" panose="020B0604020202020204" pitchFamily="34" charset="-34"/>
              </a:rPr>
              <a:t>Amikacin</a:t>
            </a:r>
          </a:p>
          <a:p>
            <a:pPr lvl="2"/>
            <a:r>
              <a:rPr lang="en-US" dirty="0">
                <a:latin typeface="Browallia New" panose="020B0604020202020204" pitchFamily="34" charset="-34"/>
                <a:cs typeface="Browallia New" panose="020B0604020202020204" pitchFamily="34" charset="-34"/>
              </a:rPr>
              <a:t>Kanamycin</a:t>
            </a:r>
          </a:p>
          <a:p>
            <a:pPr lvl="2"/>
            <a:r>
              <a:rPr lang="en-US" dirty="0">
                <a:latin typeface="Browallia New" panose="020B0604020202020204" pitchFamily="34" charset="-34"/>
                <a:cs typeface="Browallia New" panose="020B0604020202020204" pitchFamily="34" charset="-34"/>
              </a:rPr>
              <a:t>Capreomycin</a:t>
            </a:r>
          </a:p>
          <a:p>
            <a:pPr lvl="2"/>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3720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5E1AF2A7-AE76-4F60-85FF-6B8236E73A3A}"/>
              </a:ext>
            </a:extLst>
          </p:cNvPr>
          <p:cNvPicPr>
            <a:picLocks noGrp="1" noChangeAspect="1"/>
          </p:cNvPicPr>
          <p:nvPr>
            <p:ph idx="1"/>
          </p:nvPr>
        </p:nvPicPr>
        <p:blipFill rotWithShape="1">
          <a:blip r:embed="rId2"/>
          <a:srcRect l="35578" t="25168" r="33207" b="4853"/>
          <a:stretch/>
        </p:blipFill>
        <p:spPr>
          <a:xfrm>
            <a:off x="3403599" y="115453"/>
            <a:ext cx="5350933" cy="6747685"/>
          </a:xfrm>
          <a:prstGeom prst="rect">
            <a:avLst/>
          </a:prstGeom>
        </p:spPr>
      </p:pic>
    </p:spTree>
    <p:extLst>
      <p:ext uri="{BB962C8B-B14F-4D97-AF65-F5344CB8AC3E}">
        <p14:creationId xmlns:p14="http://schemas.microsoft.com/office/powerpoint/2010/main" val="993922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C1A86B7-4648-45D3-931A-9C41CDF0988C}"/>
              </a:ext>
            </a:extLst>
          </p:cNvPr>
          <p:cNvPicPr>
            <a:picLocks noChangeAspect="1"/>
          </p:cNvPicPr>
          <p:nvPr/>
        </p:nvPicPr>
        <p:blipFill rotWithShape="1">
          <a:blip r:embed="rId2"/>
          <a:srcRect l="36319" t="24652" r="33750" b="3333"/>
          <a:stretch/>
        </p:blipFill>
        <p:spPr>
          <a:xfrm>
            <a:off x="6011333" y="138213"/>
            <a:ext cx="4902200" cy="6634604"/>
          </a:xfrm>
          <a:prstGeom prst="rect">
            <a:avLst/>
          </a:prstGeom>
        </p:spPr>
      </p:pic>
      <p:pic>
        <p:nvPicPr>
          <p:cNvPr id="5" name="Picture 4">
            <a:extLst>
              <a:ext uri="{FF2B5EF4-FFF2-40B4-BE49-F238E27FC236}">
                <a16:creationId xmlns:a16="http://schemas.microsoft.com/office/drawing/2014/main" xmlns="" id="{B1AB989D-941A-486F-A574-172205B2D441}"/>
              </a:ext>
            </a:extLst>
          </p:cNvPr>
          <p:cNvPicPr>
            <a:picLocks noChangeAspect="1"/>
          </p:cNvPicPr>
          <p:nvPr/>
        </p:nvPicPr>
        <p:blipFill rotWithShape="1">
          <a:blip r:embed="rId3"/>
          <a:srcRect l="36458" t="23344" r="33611" b="3693"/>
          <a:stretch/>
        </p:blipFill>
        <p:spPr>
          <a:xfrm>
            <a:off x="914399" y="250666"/>
            <a:ext cx="4758267" cy="6524679"/>
          </a:xfrm>
          <a:prstGeom prst="rect">
            <a:avLst/>
          </a:prstGeom>
        </p:spPr>
      </p:pic>
    </p:spTree>
    <p:extLst>
      <p:ext uri="{BB962C8B-B14F-4D97-AF65-F5344CB8AC3E}">
        <p14:creationId xmlns:p14="http://schemas.microsoft.com/office/powerpoint/2010/main" val="1075227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EAE44-E1B1-4D30-BC59-4C9698A56E79}"/>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b="1" dirty="0">
              <a:latin typeface="Browallia New" panose="020B0604020202020204" pitchFamily="34" charset="-34"/>
              <a:cs typeface="Browallia New" panose="020B0604020202020204" pitchFamily="34" charset="-34"/>
            </a:endParaRPr>
          </a:p>
        </p:txBody>
      </p:sp>
      <p:sp>
        <p:nvSpPr>
          <p:cNvPr id="3" name="Content Placeholder 2">
            <a:extLst>
              <a:ext uri="{FF2B5EF4-FFF2-40B4-BE49-F238E27FC236}">
                <a16:creationId xmlns:a16="http://schemas.microsoft.com/office/drawing/2014/main" xmlns="" id="{17409C0F-05C3-4A7F-809A-AB22653744E5}"/>
              </a:ext>
            </a:extLst>
          </p:cNvPr>
          <p:cNvSpPr>
            <a:spLocks noGrp="1"/>
          </p:cNvSpPr>
          <p:nvPr>
            <p:ph idx="1"/>
          </p:nvPr>
        </p:nvSpPr>
        <p:spPr/>
        <p:txBody>
          <a:bodyPr>
            <a:normAutofit fontScale="92500" lnSpcReduction="10000"/>
          </a:bodyPr>
          <a:lstStyle/>
          <a:p>
            <a:pPr marL="0" indent="0">
              <a:buNone/>
            </a:pPr>
            <a:r>
              <a:rPr lang="th-TH" dirty="0">
                <a:latin typeface="Browallia New" panose="020B0604020202020204" pitchFamily="34" charset="-34"/>
                <a:cs typeface="Browallia New" panose="020B0604020202020204" pitchFamily="34" charset="-34"/>
              </a:rPr>
              <a:t>ข้อ 1 ในกรณีที่มี</a:t>
            </a:r>
            <a:r>
              <a:rPr lang="th-TH" b="1" u="sng" dirty="0">
                <a:latin typeface="Browallia New" panose="020B0604020202020204" pitchFamily="34" charset="-34"/>
                <a:cs typeface="Browallia New" panose="020B0604020202020204" pitchFamily="34" charset="-34"/>
              </a:rPr>
              <a:t>โรคติดต่ออันตราย</a:t>
            </a:r>
            <a:r>
              <a:rPr lang="th-TH" dirty="0">
                <a:latin typeface="Browallia New" panose="020B0604020202020204" pitchFamily="34" charset="-34"/>
                <a:cs typeface="Browallia New" panose="020B0604020202020204" pitchFamily="34" charset="-34"/>
              </a:rPr>
              <a:t>เกิดขึ้นหรือมีเหตุสงสัยว่าเกิดขึ้น  และพบผู้ที่เป็นหรือ มีเหตุอันควรสงสัยว่าเป็นโรคติดต่ออันตราย  </a:t>
            </a:r>
            <a:endParaRPr lang="en-US" dirty="0">
              <a:latin typeface="Browallia New" panose="020B0604020202020204" pitchFamily="34" charset="-34"/>
              <a:cs typeface="Browallia New" panose="020B0604020202020204" pitchFamily="34" charset="-34"/>
            </a:endParaRPr>
          </a:p>
          <a:p>
            <a:pPr marL="0" indent="0">
              <a:buNone/>
            </a:pPr>
            <a:r>
              <a:rPr lang="th-TH" dirty="0">
                <a:latin typeface="Browallia New" panose="020B0604020202020204" pitchFamily="34" charset="-34"/>
                <a:cs typeface="Browallia New" panose="020B0604020202020204" pitchFamily="34" charset="-34"/>
              </a:rPr>
              <a:t>ให้บุคคลดังต่อไปนี้แจ้งต่อเจ้าพนักงานควบคุมโรคติดต่อ  ดังนี้ </a:t>
            </a:r>
          </a:p>
          <a:p>
            <a:pPr marL="514350" indent="-514350">
              <a:buAutoNum type="thaiNumParenBoth"/>
            </a:pPr>
            <a:r>
              <a:rPr lang="th-TH" dirty="0">
                <a:latin typeface="Browallia New" panose="020B0604020202020204" pitchFamily="34" charset="-34"/>
                <a:cs typeface="Browallia New" panose="020B0604020202020204" pitchFamily="34" charset="-34"/>
              </a:rPr>
              <a:t>เจ้าบ้านหรือผู้ควบคุมดูแลบ้าน  หรือแพทย์ผู้ทําการรักษาพยาบาล  ในกรณีที่พบผู้ที่เป็น หรือมีเหตุอันควรสงสัยว่าเป็นโรคติดต่ออันตรายเกิดขึ้นในบ้าน </a:t>
            </a:r>
          </a:p>
          <a:p>
            <a:pPr marL="514350" indent="-514350">
              <a:buAutoNum type="thaiNumParenBoth"/>
            </a:pPr>
            <a:r>
              <a:rPr lang="th-TH" dirty="0">
                <a:latin typeface="Browallia New" panose="020B0604020202020204" pitchFamily="34" charset="-34"/>
                <a:cs typeface="Browallia New" panose="020B0604020202020204" pitchFamily="34" charset="-34"/>
              </a:rPr>
              <a:t>ผู้รับผิดชอบในสถานพยาบาล  ในกรณีที่พบผู้ที่เป็นหรือมีเหตุอันควรสงสัยว่าเป็นโรคติดต่อ อันตรายเกิดขึ้นในสถานพยาบาล </a:t>
            </a:r>
          </a:p>
          <a:p>
            <a:pPr marL="514350" indent="-514350">
              <a:buAutoNum type="thaiNumParenBoth"/>
            </a:pPr>
            <a:r>
              <a:rPr lang="th-TH" dirty="0">
                <a:latin typeface="Browallia New" panose="020B0604020202020204" pitchFamily="34" charset="-34"/>
                <a:cs typeface="Browallia New" panose="020B0604020202020204" pitchFamily="34" charset="-34"/>
              </a:rPr>
              <a:t>ผู้ทําการชันสูตรหรือผู้รับผิดชอบในสถานที่ที่ได้มีการชันสูตร  ในกรณีที่ได้มีการชันสูตร ทางการแพทย์หรือทางการสัตวแพทย์ตรวจพบว่ามีหรืออาจมีเชื้ออันเป็นเหตุของโรคติดต่ออันตราย </a:t>
            </a:r>
          </a:p>
          <a:p>
            <a:pPr marL="514350" indent="-514350">
              <a:buAutoNum type="thaiNumParenBoth"/>
            </a:pPr>
            <a:r>
              <a:rPr lang="th-TH" dirty="0">
                <a:latin typeface="Browallia New" panose="020B0604020202020204" pitchFamily="34" charset="-34"/>
                <a:cs typeface="Browallia New" panose="020B0604020202020204" pitchFamily="34" charset="-34"/>
              </a:rPr>
              <a:t>เจ้าของหรือผู้ควบคุมสถานประกอบการหรือสถานที่อื่นใด  ในกรณีที่พบผู้ที่เป็นหรือมีเหตุ อันควรสงสัยว่าเป็นโรคติดต่ออันตรายเกิดขึ้นในสถานที่นั้น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4282648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0210F-3FF4-48D3-B7F7-101AC41DE8D9}"/>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6B55234A-0F82-4C44-8B3F-8433AC393F73}"/>
              </a:ext>
            </a:extLst>
          </p:cNvPr>
          <p:cNvSpPr>
            <a:spLocks noGrp="1"/>
          </p:cNvSpPr>
          <p:nvPr>
            <p:ph idx="1"/>
          </p:nvPr>
        </p:nvSpPr>
        <p:spPr/>
        <p:txBody>
          <a:bodyPr/>
          <a:lstStyle/>
          <a:p>
            <a:r>
              <a:rPr lang="th-TH" dirty="0">
                <a:latin typeface="Browallia New" panose="020B0604020202020204" pitchFamily="34" charset="-34"/>
                <a:cs typeface="Browallia New" panose="020B0604020202020204" pitchFamily="34" charset="-34"/>
              </a:rPr>
              <a:t>การแจ้งตาม  (๑)  หรือ  (๔)  ให้แจ้งต่อ</a:t>
            </a:r>
            <a:r>
              <a:rPr lang="th-TH" b="1" dirty="0">
                <a:latin typeface="Browallia New" panose="020B0604020202020204" pitchFamily="34" charset="-34"/>
                <a:cs typeface="Browallia New" panose="020B0604020202020204" pitchFamily="34" charset="-34"/>
              </a:rPr>
              <a:t>เจ้าพนักงานควบคุมโรคติดต่อ</a:t>
            </a:r>
            <a:r>
              <a:rPr lang="th-TH" dirty="0">
                <a:latin typeface="Browallia New" panose="020B0604020202020204" pitchFamily="34" charset="-34"/>
                <a:cs typeface="Browallia New" panose="020B0604020202020204" pitchFamily="34" charset="-34"/>
              </a:rPr>
              <a:t>ซึ่งเป็นข้าราชการสังกัด กรมควบคุมโรคในราชการบริหาร</a:t>
            </a:r>
            <a:r>
              <a:rPr lang="th-TH" b="1" dirty="0">
                <a:latin typeface="Browallia New" panose="020B0604020202020204" pitchFamily="34" charset="-34"/>
                <a:cs typeface="Browallia New" panose="020B0604020202020204" pitchFamily="34" charset="-34"/>
              </a:rPr>
              <a:t>ส่วนกลาง</a:t>
            </a:r>
            <a:r>
              <a:rPr lang="th-TH" dirty="0">
                <a:latin typeface="Browallia New" panose="020B0604020202020204" pitchFamily="34" charset="-34"/>
                <a:cs typeface="Browallia New" panose="020B0604020202020204" pitchFamily="34" charset="-34"/>
              </a:rPr>
              <a:t>หรือเจ้าพนักงานควบคุมโรคติดต่อ</a:t>
            </a:r>
            <a:r>
              <a:rPr lang="th-TH" b="1" dirty="0">
                <a:latin typeface="Browallia New" panose="020B0604020202020204" pitchFamily="34" charset="-34"/>
                <a:cs typeface="Browallia New" panose="020B0604020202020204" pitchFamily="34" charset="-34"/>
              </a:rPr>
              <a:t>ในพื้นที่</a:t>
            </a:r>
            <a:r>
              <a:rPr lang="th-TH" dirty="0">
                <a:latin typeface="Browallia New" panose="020B0604020202020204" pitchFamily="34" charset="-34"/>
                <a:cs typeface="Browallia New" panose="020B0604020202020204" pitchFamily="34" charset="-34"/>
              </a:rPr>
              <a:t>ภายใน</a:t>
            </a:r>
            <a:r>
              <a:rPr lang="th-TH" b="1" i="1" dirty="0">
                <a:latin typeface="Browallia New" panose="020B0604020202020204" pitchFamily="34" charset="-34"/>
                <a:cs typeface="Browallia New" panose="020B0604020202020204" pitchFamily="34" charset="-34"/>
              </a:rPr>
              <a:t>สามชั่วโมง </a:t>
            </a:r>
            <a:r>
              <a:rPr lang="th-TH" dirty="0">
                <a:latin typeface="Browallia New" panose="020B0604020202020204" pitchFamily="34" charset="-34"/>
                <a:cs typeface="Browallia New" panose="020B0604020202020204" pitchFamily="34" charset="-34"/>
              </a:rPr>
              <a:t>นับแต่พบผู้ที่เป็นหรือมีเหตุอันควรสงสัยว่าเป็นโรคติดต่ออันตราย  เว้นแต่กรณีที่มีเหตุสุดวิสัยหรือตกอยู่ใน สถานการณ์ที่ไม่อาจแจ้งภายในสามชั่วโมงได้  ให้แจ้งต่อเจ้าพนักงานควบคุมโรคติดต่อดังกล่าวทันที ที่สามารถกระทําได้ </a:t>
            </a:r>
          </a:p>
          <a:p>
            <a:r>
              <a:rPr lang="th-TH" dirty="0">
                <a:latin typeface="Browallia New" panose="020B0604020202020204" pitchFamily="34" charset="-34"/>
                <a:cs typeface="Browallia New" panose="020B0604020202020204" pitchFamily="34" charset="-34"/>
              </a:rPr>
              <a:t>การแจ้งตาม  (๒)  หรือ  (๓)  ให้แจ้งต่อเจ้าพนักงานควบคุมโรคติดต่อซึ่งเป็นข้าราชการ สังกัดกรมควบคุมโรคในราชการบริหาร</a:t>
            </a:r>
            <a:r>
              <a:rPr lang="th-TH" b="1" dirty="0">
                <a:latin typeface="Browallia New" panose="020B0604020202020204" pitchFamily="34" charset="-34"/>
                <a:cs typeface="Browallia New" panose="020B0604020202020204" pitchFamily="34" charset="-34"/>
              </a:rPr>
              <a:t>ส่วนกลาง</a:t>
            </a:r>
            <a:r>
              <a:rPr lang="th-TH" dirty="0">
                <a:latin typeface="Browallia New" panose="020B0604020202020204" pitchFamily="34" charset="-34"/>
                <a:cs typeface="Browallia New" panose="020B0604020202020204" pitchFamily="34" charset="-34"/>
              </a:rPr>
              <a:t>ภายใน</a:t>
            </a:r>
            <a:r>
              <a:rPr lang="th-TH" b="1" i="1" dirty="0">
                <a:latin typeface="Browallia New" panose="020B0604020202020204" pitchFamily="34" charset="-34"/>
                <a:cs typeface="Browallia New" panose="020B0604020202020204" pitchFamily="34" charset="-34"/>
              </a:rPr>
              <a:t>สามชั่วโมง</a:t>
            </a:r>
            <a:r>
              <a:rPr lang="th-TH" dirty="0">
                <a:latin typeface="Browallia New" panose="020B0604020202020204" pitchFamily="34" charset="-34"/>
                <a:cs typeface="Browallia New" panose="020B0604020202020204" pitchFamily="34" charset="-34"/>
              </a:rPr>
              <a:t>นับแต่พบผู้ที่เป็นหรือมีเหตุอันควรสงสัย ว่าเป็นโรคติดต่ออันตราย  หรือที่ได้มีการชันสูตรทางการแพทย์หรือทางการสัตวแพทย์ตรวจพบว่ามีหรือ อาจมีเชื้ออันเป็นเหตุของโรคติดต่ออันตราย  แล้วแต่กรณี</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273834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8473D7-D9AB-46B5-94E7-5DE1DC2E208A}"/>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99E12CA1-9D58-4E76-8551-4D0435DE7290}"/>
              </a:ext>
            </a:extLst>
          </p:cNvPr>
          <p:cNvSpPr>
            <a:spLocks noGrp="1"/>
          </p:cNvSpPr>
          <p:nvPr>
            <p:ph idx="1"/>
          </p:nvPr>
        </p:nvSpPr>
        <p:spPr/>
        <p:txBody>
          <a:bodyPr/>
          <a:lstStyle/>
          <a:p>
            <a:r>
              <a:rPr lang="th-TH" dirty="0">
                <a:latin typeface="Browallia New" panose="020B0604020202020204" pitchFamily="34" charset="-34"/>
                <a:cs typeface="Browallia New" panose="020B0604020202020204" pitchFamily="34" charset="-34"/>
              </a:rPr>
              <a:t>ในกรณีที่เป็นการแจ้งต่อเจ้าพนักงานควบคุมโรคติดต่อในพื้นที่  เมื่อเจ้าพนักงานควบคุม โรคติดต่อในพื้นที่ได้รับแจ้งแล้ว  ให้</a:t>
            </a:r>
            <a:r>
              <a:rPr lang="th-TH" b="1" dirty="0">
                <a:latin typeface="Browallia New" panose="020B0604020202020204" pitchFamily="34" charset="-34"/>
                <a:cs typeface="Browallia New" panose="020B0604020202020204" pitchFamily="34" charset="-34"/>
              </a:rPr>
              <a:t>แจ้งโดยวิธีการทางโทรศัพท์</a:t>
            </a:r>
            <a:r>
              <a:rPr lang="th-TH" dirty="0">
                <a:latin typeface="Browallia New" panose="020B0604020202020204" pitchFamily="34" charset="-34"/>
                <a:cs typeface="Browallia New" panose="020B0604020202020204" pitchFamily="34" charset="-34"/>
              </a:rPr>
              <a:t>ต่อเจ้าพนักงานควบคุมโรคติดต่อซึ่งเป็น ข้าราชการสังกัดกรมควบคุมโรคในราชการบริหาร</a:t>
            </a:r>
            <a:r>
              <a:rPr lang="th-TH" b="1" dirty="0">
                <a:latin typeface="Browallia New" panose="020B0604020202020204" pitchFamily="34" charset="-34"/>
                <a:cs typeface="Browallia New" panose="020B0604020202020204" pitchFamily="34" charset="-34"/>
              </a:rPr>
              <a:t>ส่วนกลาง</a:t>
            </a:r>
            <a:r>
              <a:rPr lang="th-TH" dirty="0">
                <a:latin typeface="Browallia New" panose="020B0604020202020204" pitchFamily="34" charset="-34"/>
                <a:cs typeface="Browallia New" panose="020B0604020202020204" pitchFamily="34" charset="-34"/>
              </a:rPr>
              <a:t>ภายใน</a:t>
            </a:r>
            <a:r>
              <a:rPr lang="th-TH" b="1" i="1" dirty="0">
                <a:latin typeface="Browallia New" panose="020B0604020202020204" pitchFamily="34" charset="-34"/>
                <a:cs typeface="Browallia New" panose="020B0604020202020204" pitchFamily="34" charset="-34"/>
              </a:rPr>
              <a:t>หนึ่งชั่วโมง</a:t>
            </a:r>
            <a:r>
              <a:rPr lang="th-TH" dirty="0">
                <a:latin typeface="Browallia New" panose="020B0604020202020204" pitchFamily="34" charset="-34"/>
                <a:cs typeface="Browallia New" panose="020B0604020202020204" pitchFamily="34" charset="-34"/>
              </a:rPr>
              <a:t>นับแต่ที่ตนได้รับแจ้ง   เว้นแต่กรณีที่มีเหตุสุดวิสัยหรือตกอยู่ในสถานการณ์ที่ไม่อาจแจ้งโดยวิธีการทางโทรศัพท์ได้  ให้ดําเนินการ ตามวิธีการหนึ่งวิธีการใดที่กําหนดไว้ในข้อ  6  ตามสมควรแก่กรณี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778206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802CC-58AD-4103-A5D5-B29FD5F2D226}"/>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975F9AA9-6489-4B18-8127-D1556739997C}"/>
              </a:ext>
            </a:extLst>
          </p:cNvPr>
          <p:cNvSpPr>
            <a:spLocks noGrp="1"/>
          </p:cNvSpPr>
          <p:nvPr>
            <p:ph idx="1"/>
          </p:nvPr>
        </p:nvSpPr>
        <p:spPr/>
        <p:txBody>
          <a:bodyPr>
            <a:normAutofit lnSpcReduction="10000"/>
          </a:bodyPr>
          <a:lstStyle/>
          <a:p>
            <a:pPr marL="0" indent="0">
              <a:buNone/>
            </a:pPr>
            <a:r>
              <a:rPr lang="th-TH" dirty="0">
                <a:latin typeface="Browallia New" panose="020B0604020202020204" pitchFamily="34" charset="-34"/>
                <a:cs typeface="Browallia New" panose="020B0604020202020204" pitchFamily="34" charset="-34"/>
              </a:rPr>
              <a:t>ข้อ 2 ในกรณีที่มี</a:t>
            </a:r>
            <a:r>
              <a:rPr lang="th-TH" b="1" dirty="0">
                <a:latin typeface="Browallia New" panose="020B0604020202020204" pitchFamily="34" charset="-34"/>
                <a:cs typeface="Browallia New" panose="020B0604020202020204" pitchFamily="34" charset="-34"/>
              </a:rPr>
              <a:t>โรคระบาด</a:t>
            </a:r>
            <a:r>
              <a:rPr lang="th-TH" dirty="0">
                <a:latin typeface="Browallia New" panose="020B0604020202020204" pitchFamily="34" charset="-34"/>
                <a:cs typeface="Browallia New" panose="020B0604020202020204" pitchFamily="34" charset="-34"/>
              </a:rPr>
              <a:t>เกิดขึ้นหรือมีเหตุสงสัยว่าเกิดขึ้น  และพบผู้ที่เป็นหรือมีเหตุ อันควรสงสัยว่าเป็นโรคระบาด  ให้บุคคลดังต่อไปนี้แจ้งต่อเจ้าพนักงานควบคุมโรคติดต่อในพื้นที่นั้น  ดังนี้ </a:t>
            </a:r>
            <a:endParaRPr lang="en-US" dirty="0">
              <a:latin typeface="Browallia New" panose="020B0604020202020204" pitchFamily="34" charset="-34"/>
              <a:cs typeface="Browallia New" panose="020B0604020202020204" pitchFamily="34" charset="-34"/>
            </a:endParaRPr>
          </a:p>
          <a:p>
            <a:pPr marL="514350" indent="-514350">
              <a:buAutoNum type="thaiNumParenBoth"/>
            </a:pPr>
            <a:r>
              <a:rPr lang="th-TH" dirty="0">
                <a:latin typeface="Browallia New" panose="020B0604020202020204" pitchFamily="34" charset="-34"/>
                <a:cs typeface="Browallia New" panose="020B0604020202020204" pitchFamily="34" charset="-34"/>
              </a:rPr>
              <a:t>เจ้าบ้านหรือผู้ควบคุมดูแลบ้าน  หรือแพทย์ผู้ทําการรักษาพยาบาล  ในกรณีที่พบผู้ที่เป็น หรือมีเหตุอันควรสงสัยว่าเป็นโรคระบาดเกิดขึ้นในบ้าน </a:t>
            </a:r>
            <a:endParaRPr lang="en-US" dirty="0">
              <a:latin typeface="Browallia New" panose="020B0604020202020204" pitchFamily="34" charset="-34"/>
              <a:cs typeface="Browallia New" panose="020B0604020202020204" pitchFamily="34" charset="-34"/>
            </a:endParaRPr>
          </a:p>
          <a:p>
            <a:pPr marL="514350" indent="-514350">
              <a:buAutoNum type="thaiNumParenBoth"/>
            </a:pPr>
            <a:r>
              <a:rPr lang="th-TH" dirty="0">
                <a:latin typeface="Browallia New" panose="020B0604020202020204" pitchFamily="34" charset="-34"/>
                <a:cs typeface="Browallia New" panose="020B0604020202020204" pitchFamily="34" charset="-34"/>
              </a:rPr>
              <a:t>ผู้รับผิดชอบในสถานพยาบาล  ในกรณีที่พบผู้ที่เป็นหรือมีเหตุอันควรสงสัยว่าเป็นโรคระบาด เกิดขึ้นในสถานพยาบาล </a:t>
            </a:r>
            <a:endParaRPr lang="en-US" dirty="0">
              <a:latin typeface="Browallia New" panose="020B0604020202020204" pitchFamily="34" charset="-34"/>
              <a:cs typeface="Browallia New" panose="020B0604020202020204" pitchFamily="34" charset="-34"/>
            </a:endParaRPr>
          </a:p>
          <a:p>
            <a:pPr marL="514350" indent="-514350">
              <a:buAutoNum type="thaiNumParenBoth"/>
            </a:pPr>
            <a:r>
              <a:rPr lang="th-TH" dirty="0">
                <a:latin typeface="Browallia New" panose="020B0604020202020204" pitchFamily="34" charset="-34"/>
                <a:cs typeface="Browallia New" panose="020B0604020202020204" pitchFamily="34" charset="-34"/>
              </a:rPr>
              <a:t>ผู้ทําการชันสูตรหรือผู้รับผิดชอบในสถานที่ที่ได้มีการชันสูตร  ในกรณีที่ได้มีการชันสูตร ทางการแพทย์หรือทางการสัตวแพทย์ตรวจพบว่ามีหรืออาจมีเชื้ออันเป็นเหตุของโรคระบาด </a:t>
            </a:r>
            <a:endParaRPr lang="en-US" dirty="0">
              <a:latin typeface="Browallia New" panose="020B0604020202020204" pitchFamily="34" charset="-34"/>
              <a:cs typeface="Browallia New" panose="020B0604020202020204" pitchFamily="34" charset="-34"/>
            </a:endParaRPr>
          </a:p>
          <a:p>
            <a:pPr marL="514350" indent="-514350">
              <a:buAutoNum type="thaiNumParenBoth"/>
            </a:pPr>
            <a:r>
              <a:rPr lang="th-TH" dirty="0">
                <a:latin typeface="Browallia New" panose="020B0604020202020204" pitchFamily="34" charset="-34"/>
                <a:cs typeface="Browallia New" panose="020B0604020202020204" pitchFamily="34" charset="-34"/>
              </a:rPr>
              <a:t>เจ้าของหรือผู้ควบคุมสถานประกอบการหรือสถานที่อื่นใด  ในกรณีที่พบผู้ที่เป็นหรือมีเหตุ อันควรสงสัยว่าเป็นโรคระบาดเกิดขึ้นในสถานที่นั้น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014534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A11A1-C0FA-43C8-BD91-5DA6653435C3}"/>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C8510D28-D5F9-4A49-AB6F-DE6F6827143C}"/>
              </a:ext>
            </a:extLst>
          </p:cNvPr>
          <p:cNvSpPr>
            <a:spLocks noGrp="1"/>
          </p:cNvSpPr>
          <p:nvPr>
            <p:ph idx="1"/>
          </p:nvPr>
        </p:nvSpPr>
        <p:spPr/>
        <p:txBody>
          <a:bodyPr>
            <a:normAutofit/>
          </a:bodyPr>
          <a:lstStyle/>
          <a:p>
            <a:pPr marL="0" indent="0">
              <a:buNone/>
            </a:pPr>
            <a:r>
              <a:rPr lang="th-TH" dirty="0">
                <a:latin typeface="Browallia New" panose="020B0604020202020204" pitchFamily="34" charset="-34"/>
                <a:cs typeface="Browallia New" panose="020B0604020202020204" pitchFamily="34" charset="-34"/>
              </a:rPr>
              <a:t>การแจ้งตาม  (๑)  (๒)  (๓)  หรือ  (๔)  ให้แจ้งต่อเจ้าพนักงานควบคุมโรคติดต่อในพื้นที่ภายใน </a:t>
            </a:r>
            <a:r>
              <a:rPr lang="th-TH" b="1" i="1" dirty="0">
                <a:latin typeface="Browallia New" panose="020B0604020202020204" pitchFamily="34" charset="-34"/>
                <a:cs typeface="Browallia New" panose="020B0604020202020204" pitchFamily="34" charset="-34"/>
              </a:rPr>
              <a:t>ยี่สิบสี่ชั่วโมง</a:t>
            </a:r>
            <a:r>
              <a:rPr lang="th-TH" dirty="0">
                <a:latin typeface="Browallia New" panose="020B0604020202020204" pitchFamily="34" charset="-34"/>
                <a:cs typeface="Browallia New" panose="020B0604020202020204" pitchFamily="34" charset="-34"/>
              </a:rPr>
              <a:t>นับแต่พบผู้ที่เป็นหรือมีเหตุอันควรสงสัยว่าเป็นโรคระบาด  หรือที่ได้มีการชันสูตรทางการแพทย์ หรือทางการสัตวแพทย์ตรวจพบว่ามีหรืออาจมีเชื้ออันเป็นเหตุของโรคระบาด  แล้วแต่กรณี การแจ้งตาม  (๑)  หรือ  (๔)  ในกรณีที่มีเหตุสุดวิสัยหรือตกอยู่ในสถานการณ์ที่ไม่อาจแจ้งภายใน ยี่สิบสี่ชั่วโมงได้  ให้แจ้งต่อเจ้าพนักงานควบคุมโรคติดต่อดังกล่าวทันทีที่สามารถกระทําได้</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604691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7664D-AB87-4C9E-AC77-D2A76929DA95}"/>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9B44E925-2BEC-429D-BC42-FB8572E797B3}"/>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ข้อ 3 ในกรณีที่มี</a:t>
            </a:r>
            <a:r>
              <a:rPr lang="th-TH" b="1" dirty="0">
                <a:latin typeface="Browallia New" panose="020B0604020202020204" pitchFamily="34" charset="-34"/>
                <a:cs typeface="Browallia New" panose="020B0604020202020204" pitchFamily="34" charset="-34"/>
              </a:rPr>
              <a:t>โรคติดต่อที่ต้องเฝ้าระวัง</a:t>
            </a:r>
            <a:r>
              <a:rPr lang="th-TH" dirty="0">
                <a:latin typeface="Browallia New" panose="020B0604020202020204" pitchFamily="34" charset="-34"/>
                <a:cs typeface="Browallia New" panose="020B0604020202020204" pitchFamily="34" charset="-34"/>
              </a:rPr>
              <a:t>เกิดขึ้นหรือมีเหตุสงสัยว่าเกิดขึ้น  และพบผู้ที่เป็น หรือมีเหตุอันควรสงสัยว่าเป็นโรคติดต่อที่ต้องเฝ้าระวัง  ให้บุคคลดังต่อไปนี้แจ้งต่อเจ้าพนักงานควบคุม โรคติดต่อในสังกัดสํานักงานสาธารณสุขจังหวัด  กรณีที่พบผู้ที่เป็นหรือมีเหตุสงสัยว่าเป็นโรคติดต่อที่ต้อง เฝ้าระวังในเขตจังหวัด  หรือเจ้าพนักงานควบคุมโรคติดต่อสังกัดสํานักอนามัย  กรุงเทพมหานคร  กรณีที่ พบผู้ที่เป็นหรือมีเหตุสงสัยว่าเป็นโรคติดต่อที่ต้องเฝ้าระวังในเขตกรุงเทพมหานคร  แล้วแต่กรณี  ดังนี้   </a:t>
            </a:r>
            <a:endParaRPr lang="en-US" dirty="0">
              <a:latin typeface="Browallia New" panose="020B0604020202020204" pitchFamily="34" charset="-34"/>
              <a:cs typeface="Browallia New" panose="020B0604020202020204" pitchFamily="34" charset="-34"/>
            </a:endParaRPr>
          </a:p>
          <a:p>
            <a:pPr marL="514350" indent="-514350">
              <a:buAutoNum type="arabicParenBoth"/>
            </a:pPr>
            <a:r>
              <a:rPr lang="th-TH" dirty="0">
                <a:latin typeface="Browallia New" panose="020B0604020202020204" pitchFamily="34" charset="-34"/>
                <a:cs typeface="Browallia New" panose="020B0604020202020204" pitchFamily="34" charset="-34"/>
              </a:rPr>
              <a:t>ผู้รับผิดชอบในสถานพยาบาล  ในกรณีที่พบผู้ที่เป็นหรือมีเหตุอันควรสงสัยว่าเป็นโรคติดต่อ ที่ต้องเฝ้าระวังเกิดขึ้นในสถานพยาบาล </a:t>
            </a:r>
            <a:endParaRPr lang="en-US" dirty="0">
              <a:latin typeface="Browallia New" panose="020B0604020202020204" pitchFamily="34" charset="-34"/>
              <a:cs typeface="Browallia New" panose="020B0604020202020204" pitchFamily="34" charset="-34"/>
            </a:endParaRPr>
          </a:p>
          <a:p>
            <a:pPr marL="514350" indent="-514350">
              <a:buAutoNum type="arabicParenBoth"/>
            </a:pPr>
            <a:r>
              <a:rPr lang="th-TH" dirty="0">
                <a:latin typeface="Browallia New" panose="020B0604020202020204" pitchFamily="34" charset="-34"/>
                <a:cs typeface="Browallia New" panose="020B0604020202020204" pitchFamily="34" charset="-34"/>
              </a:rPr>
              <a:t>ผู้ทําการชันสูตรหรือผู้รับผิดชอบในสถานที่ที่ได้มีการชันสูตร  ในกรณีที่ได้มีการชันสูตร ทางการแพทย์หรือทางการสัตวแพทย์ตรวจพบว่ามีหรืออาจมีเชื้ออันเป็นเหตุของโรคติดต่อที่ต้องเฝ้าระวัง</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35324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D9816-F37D-4E98-8B48-6622325650E8}"/>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9E373140-EDCB-43ED-AFFE-98F75864BE8F}"/>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การแจ้งตาม  (๑)  หรือ  (๒)  ให้แจ้งต่อเจ้าพนักงานควบคุมโรคติดต่อตามวรรคหนึ่งภายใน</a:t>
            </a:r>
            <a:r>
              <a:rPr lang="th-TH" b="1" i="1" dirty="0">
                <a:latin typeface="Browallia New" panose="020B0604020202020204" pitchFamily="34" charset="-34"/>
                <a:cs typeface="Browallia New" panose="020B0604020202020204" pitchFamily="34" charset="-34"/>
              </a:rPr>
              <a:t>เจ็ดวัน</a:t>
            </a:r>
            <a:r>
              <a:rPr lang="th-TH" dirty="0">
                <a:latin typeface="Browallia New" panose="020B0604020202020204" pitchFamily="34" charset="-34"/>
                <a:cs typeface="Browallia New" panose="020B0604020202020204" pitchFamily="34" charset="-34"/>
              </a:rPr>
              <a:t>นับแต่พบผู้ที่เป็นหรือมีเหตุอันควรสงสัยว่าเป็นโรคติดต่อที่ต้องเฝ้าระวัง  หรือที่ได้มีการชันสูตร ทางการแพทย์หรือทางการสัตวแพทย์ตรวจพบว่ามีหรืออาจมีเชื้ออันเป็นเหตุของโรคติดต่อที่ต้องเฝ้าระวัง  แล้วแต่กรณี  ทั้งนี้  ตามแบบที่อธิบดีกรมควบคุมโรคประกาศกําหนด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27617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CDB5B-73A0-4035-A8AE-63673E2F58B2}"/>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มาตรา </a:t>
            </a:r>
            <a:r>
              <a:rPr lang="en-US" b="1" dirty="0">
                <a:latin typeface="Browallia New" panose="020B0604020202020204" pitchFamily="34" charset="-34"/>
                <a:cs typeface="Browallia New" panose="020B0604020202020204" pitchFamily="34" charset="-34"/>
              </a:rPr>
              <a:t>9</a:t>
            </a:r>
          </a:p>
        </p:txBody>
      </p:sp>
      <p:sp>
        <p:nvSpPr>
          <p:cNvPr id="3" name="Content Placeholder 2">
            <a:extLst>
              <a:ext uri="{FF2B5EF4-FFF2-40B4-BE49-F238E27FC236}">
                <a16:creationId xmlns:a16="http://schemas.microsoft.com/office/drawing/2014/main" xmlns="" id="{4E3ED5A2-3BDD-41DA-997D-BB2413F615ED}"/>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เพื่อประโยชน์ในการป้องกันและควบคุมโรคระบาด  ให้</a:t>
            </a:r>
            <a:r>
              <a:rPr lang="th-TH" b="1" dirty="0">
                <a:latin typeface="Browallia New" panose="020B0604020202020204" pitchFamily="34" charset="-34"/>
                <a:cs typeface="Browallia New" panose="020B0604020202020204" pitchFamily="34" charset="-34"/>
              </a:rPr>
              <a:t>อธิบดี</a:t>
            </a:r>
            <a:r>
              <a:rPr lang="th-TH" dirty="0">
                <a:latin typeface="Browallia New" panose="020B0604020202020204" pitchFamily="34" charset="-34"/>
                <a:cs typeface="Browallia New" panose="020B0604020202020204" pitchFamily="34" charset="-34"/>
              </a:rPr>
              <a:t>โดยคําแนะนําของ คณะกรรมการด้านวิชาการมีอํานาจ</a:t>
            </a:r>
            <a:r>
              <a:rPr lang="th-TH" b="1" dirty="0">
                <a:latin typeface="Browallia New" panose="020B0604020202020204" pitchFamily="34" charset="-34"/>
                <a:cs typeface="Browallia New" panose="020B0604020202020204" pitchFamily="34" charset="-34"/>
              </a:rPr>
              <a:t>ประกาศชื่อ  อาการสําคัญ  และสถานที่ที่มีโรคระบาด  </a:t>
            </a:r>
            <a:r>
              <a:rPr lang="th-TH" dirty="0">
                <a:latin typeface="Browallia New" panose="020B0604020202020204" pitchFamily="34" charset="-34"/>
                <a:cs typeface="Browallia New" panose="020B0604020202020204" pitchFamily="34" charset="-34"/>
              </a:rPr>
              <a:t>และแจ้งให้ เจ้าพนักงานควบคุมโรคติดต่อตามมาตรา  ๓๔  ทราบ  รวมทั้งประกาศยกเลิกเมื่อสภาวการณ์ของโรคนั้น สงบลงหรือกรณีมีเหตุอันสมควร</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657001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5E38B-58F0-4AE0-A720-044F6E740932}"/>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77275326-5A8F-498F-B667-9D4466EF7C50}"/>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ข้อ 4 กรณีการแจ้งตามข้อ  ๑  (๒)  หรือ  (๓)  หากผู้รับผิดชอบในสถานพยาบาล  หรือผู้ทํา การชันสูตรหรือผู้รับผิดชอบในสถานที่ที่ได้มีการชันสูตรนั้นเป็น</a:t>
            </a:r>
            <a:r>
              <a:rPr lang="th-TH" b="1" dirty="0">
                <a:latin typeface="Browallia New" panose="020B0604020202020204" pitchFamily="34" charset="-34"/>
                <a:cs typeface="Browallia New" panose="020B0604020202020204" pitchFamily="34" charset="-34"/>
              </a:rPr>
              <a:t>เจ้าพนักงานควบคุมโรคติดต่อ  </a:t>
            </a:r>
            <a:r>
              <a:rPr lang="th-TH" dirty="0">
                <a:latin typeface="Browallia New" panose="020B0604020202020204" pitchFamily="34" charset="-34"/>
                <a:cs typeface="Browallia New" panose="020B0604020202020204" pitchFamily="34" charset="-34"/>
              </a:rPr>
              <a:t>และเป็นผู้พบผู้ที่เป็นหรือมีเหตุอันควรสงสัยว่าเป็นโรคติดต่ออันตราย  หรือเป็นผู้ตรวจพบว่ามีหรืออาจมีเชื้ออันเป็น เหตุของโรคติดต่ออันตราย  </a:t>
            </a:r>
          </a:p>
          <a:p>
            <a:pPr marL="0" indent="0">
              <a:buNone/>
            </a:pPr>
            <a:r>
              <a:rPr lang="th-TH" dirty="0">
                <a:latin typeface="Browallia New" panose="020B0604020202020204" pitchFamily="34" charset="-34"/>
                <a:cs typeface="Browallia New" panose="020B0604020202020204" pitchFamily="34" charset="-34"/>
              </a:rPr>
              <a:t>ให้เจ้าพนักงานควบคุมโรคติดต่อดังกล่าวแจ้งโดย</a:t>
            </a:r>
            <a:r>
              <a:rPr lang="th-TH" b="1" dirty="0">
                <a:latin typeface="Browallia New" panose="020B0604020202020204" pitchFamily="34" charset="-34"/>
                <a:cs typeface="Browallia New" panose="020B0604020202020204" pitchFamily="34" charset="-34"/>
              </a:rPr>
              <a:t>วิธีการทางโทรศัพท์</a:t>
            </a:r>
            <a:r>
              <a:rPr lang="th-TH" dirty="0">
                <a:latin typeface="Browallia New" panose="020B0604020202020204" pitchFamily="34" charset="-34"/>
                <a:cs typeface="Browallia New" panose="020B0604020202020204" pitchFamily="34" charset="-34"/>
              </a:rPr>
              <a:t>ต่อเจ้าพนักงานควบคุมโรคติดต่อซึ่งเป็นข้าราชการสังกัดกรมควบคุมโรคในราชการบริหาร</a:t>
            </a:r>
            <a:r>
              <a:rPr lang="th-TH" b="1" dirty="0">
                <a:latin typeface="Browallia New" panose="020B0604020202020204" pitchFamily="34" charset="-34"/>
                <a:cs typeface="Browallia New" panose="020B0604020202020204" pitchFamily="34" charset="-34"/>
              </a:rPr>
              <a:t>ส่วนกลาง </a:t>
            </a:r>
            <a:r>
              <a:rPr lang="th-TH" dirty="0">
                <a:latin typeface="Browallia New" panose="020B0604020202020204" pitchFamily="34" charset="-34"/>
                <a:cs typeface="Browallia New" panose="020B0604020202020204" pitchFamily="34" charset="-34"/>
              </a:rPr>
              <a:t> ภายใน</a:t>
            </a:r>
            <a:r>
              <a:rPr lang="th-TH" b="1" i="1" dirty="0">
                <a:latin typeface="Browallia New" panose="020B0604020202020204" pitchFamily="34" charset="-34"/>
                <a:cs typeface="Browallia New" panose="020B0604020202020204" pitchFamily="34" charset="-34"/>
              </a:rPr>
              <a:t>สามชั่วโมง</a:t>
            </a:r>
            <a:r>
              <a:rPr lang="th-TH" dirty="0">
                <a:latin typeface="Browallia New" panose="020B0604020202020204" pitchFamily="34" charset="-34"/>
                <a:cs typeface="Browallia New" panose="020B0604020202020204" pitchFamily="34" charset="-34"/>
              </a:rPr>
              <a:t>นับแต่ที่พบผู้ที่เป็นหรือมีเหตุอันควรสงสัยว่าเป็นโรคติดต่ออันตราย  หรือที่ได้มีการชันสูตร ทางการแพทย์หรือทางการสัตวแพทย์ตรวจพบว่ามีหรืออาจมีเชื้ออันเป็นเหตุของโรคติดต่ออันตราย   เว้นแต่กรณีที่มีเหตุสุดวิสัยหรือตกอยู่ในสถานการณ์ที่ไม่อาจแจ้งโดยวิธีการทางโทรศัพท์ได้  ให้ดําเนินการ ตามวิธีการหนึ่งวิธีการใดที่กําหนดไว้ในข้อ  6  ตามสมควรแก่กรณี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35730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703DB-B97E-449D-93D9-95499DA621AF}"/>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DB45B59D-FDB2-4BF0-9C59-D75E3A28E9C4}"/>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ข้อ 5 กรณีการแจ้งตามข้อ  2  (2)  หรือ  (3)  หากผู้รับผิดชอบในสถานพยาบาล  หรือผู้ทํา การชันสูตรหรือผู้รับผิดชอบในสถานที่ที่ได้มีการชันสูตรนั้นเป็น</a:t>
            </a:r>
            <a:r>
              <a:rPr lang="th-TH" b="1" dirty="0">
                <a:latin typeface="Browallia New" panose="020B0604020202020204" pitchFamily="34" charset="-34"/>
                <a:cs typeface="Browallia New" panose="020B0604020202020204" pitchFamily="34" charset="-34"/>
              </a:rPr>
              <a:t>เจ้าพนักงานควบคุมโรคติดต่อ  </a:t>
            </a:r>
            <a:r>
              <a:rPr lang="th-TH" dirty="0">
                <a:latin typeface="Browallia New" panose="020B0604020202020204" pitchFamily="34" charset="-34"/>
                <a:cs typeface="Browallia New" panose="020B0604020202020204" pitchFamily="34" charset="-34"/>
              </a:rPr>
              <a:t>และเป็น ผู้พบผู้ที่เป็นหรือมีเหตุอันควรสงสัยว่าเป็น</a:t>
            </a:r>
            <a:r>
              <a:rPr lang="th-TH" b="1" dirty="0">
                <a:latin typeface="Browallia New" panose="020B0604020202020204" pitchFamily="34" charset="-34"/>
                <a:cs typeface="Browallia New" panose="020B0604020202020204" pitchFamily="34" charset="-34"/>
              </a:rPr>
              <a:t>โรคระบาด  </a:t>
            </a:r>
            <a:r>
              <a:rPr lang="th-TH" dirty="0">
                <a:latin typeface="Browallia New" panose="020B0604020202020204" pitchFamily="34" charset="-34"/>
                <a:cs typeface="Browallia New" panose="020B0604020202020204" pitchFamily="34" charset="-34"/>
              </a:rPr>
              <a:t>หรือเป็นผู้ตรวจพบว่ามีหรืออาจมีเชื้ออันเป็นเหตุ ของโรคระบาด  ให้เจ้าพนักงานควบคุมโรคติดต่อดังกล่าวแจ้งต่อเจ้าพนักงานควบคุมโรคติดต่อซึ่งเป็น ข้าราชการสังกัดกรมควบคุมโรคในราชการบริหาร</a:t>
            </a:r>
            <a:r>
              <a:rPr lang="th-TH" b="1" dirty="0">
                <a:latin typeface="Browallia New" panose="020B0604020202020204" pitchFamily="34" charset="-34"/>
                <a:cs typeface="Browallia New" panose="020B0604020202020204" pitchFamily="34" charset="-34"/>
              </a:rPr>
              <a:t>ส่วนกลาง</a:t>
            </a:r>
            <a:r>
              <a:rPr lang="th-TH" dirty="0">
                <a:latin typeface="Browallia New" panose="020B0604020202020204" pitchFamily="34" charset="-34"/>
                <a:cs typeface="Browallia New" panose="020B0604020202020204" pitchFamily="34" charset="-34"/>
              </a:rPr>
              <a:t>  </a:t>
            </a:r>
            <a:r>
              <a:rPr lang="th-TH" b="1" i="1" dirty="0">
                <a:latin typeface="Browallia New" panose="020B0604020202020204" pitchFamily="34" charset="-34"/>
                <a:cs typeface="Browallia New" panose="020B0604020202020204" pitchFamily="34" charset="-34"/>
              </a:rPr>
              <a:t>ภายในยี่สิบสี่ชั่วโมง</a:t>
            </a:r>
            <a:r>
              <a:rPr lang="th-TH" dirty="0">
                <a:latin typeface="Browallia New" panose="020B0604020202020204" pitchFamily="34" charset="-34"/>
                <a:cs typeface="Browallia New" panose="020B0604020202020204" pitchFamily="34" charset="-34"/>
              </a:rPr>
              <a:t>นับแต่ที่พบผู้ที่เป็นหรือ มีเหตุอันควรสงสัยว่าเป็นโรคระบาด  หรือที่ได้มีการชันสูตรทางการแพทย์หรือทางการสัตวแพทย์ ตรวจพบว่ามีหรืออาจมีเชื้ออันเป็นเหตุของโรคระบาด  เว้นแต่กรณีที่มีเหตุสุดวิสัยหรือตกอยู่ในสถานการณ์ ที่ไม่อาจแจ้งโดยวิธีการทางโทรศัพท์ได้  ให้ดําเนินการตามวิธีการหนึ่งวิธีการใดที่กําหนดไว้ในข้อ  6   ตามสมควรแก่กรณี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797888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B15F6B-8704-4DAD-AAC7-3BBCF39A84AA}"/>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47097F05-6235-4B44-B18E-6B71B6AECD60}"/>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ข้อ 6 การแจ้งตามข้อ  1  ข้อ  2  และข้อ  3  ให้ดําเนินการตามวิธีการหนึ่งวิธีการใด  ดังต่อไปนี้ (๑) แจ้งโดยตรงต่อเจ้าพนักงานควบคุมโรคติดต่อ (๒) แจ้งทางโทรศัพท์ (๓) แจ้งทางโทรสาร   (๔) แจ้งเป็นหนังสือ (๕) แจ้งทางไปรษณีย์อิเล็กทรอนิกส์ (๖) วิธีการอื่นใดที่อธิบดีกรมควบคุมโรคประกาศกําหนดเพิ่มเติม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266205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FF553F-D7A5-469C-AD0C-A23A4086F86A}"/>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7A78BC4B-B6D2-4FAA-8748-7AC0D2287013}"/>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ข้อ 7 การแจ้งตามข้อ  1  (๑)  หรือ  (๔)  และข้อ  2  (๑)  หรือ  (๔)  เมื่อเจ้าพนักงาน ควบคุมโรคติดต่อได้รับแจ้งจากบุคคลดังกล่าวแล้ว  ให้เจ้าพนักงานควบคุมโรคติดต่อ</a:t>
            </a:r>
            <a:r>
              <a:rPr lang="th-TH" b="1" dirty="0">
                <a:latin typeface="Browallia New" panose="020B0604020202020204" pitchFamily="34" charset="-34"/>
                <a:cs typeface="Browallia New" panose="020B0604020202020204" pitchFamily="34" charset="-34"/>
              </a:rPr>
              <a:t>บันทึกข้อมูลไว้ </a:t>
            </a:r>
            <a:r>
              <a:rPr lang="th-TH" dirty="0">
                <a:latin typeface="Browallia New" panose="020B0604020202020204" pitchFamily="34" charset="-34"/>
                <a:cs typeface="Browallia New" panose="020B0604020202020204" pitchFamily="34" charset="-34"/>
              </a:rPr>
              <a:t>ตามแบบที่อธิบดีกรมควบคุมโรคประกาศกําหนด   </a:t>
            </a:r>
            <a:endParaRPr lang="en-US" dirty="0">
              <a:latin typeface="Browallia New" panose="020B0604020202020204" pitchFamily="34" charset="-34"/>
              <a:cs typeface="Browallia New" panose="020B0604020202020204" pitchFamily="34" charset="-34"/>
            </a:endParaRPr>
          </a:p>
          <a:p>
            <a:pPr marL="0" indent="0">
              <a:buNone/>
            </a:pPr>
            <a:r>
              <a:rPr lang="th-TH" dirty="0">
                <a:latin typeface="Browallia New" panose="020B0604020202020204" pitchFamily="34" charset="-34"/>
                <a:cs typeface="Browallia New" panose="020B0604020202020204" pitchFamily="34" charset="-34"/>
              </a:rPr>
              <a:t>การแจ้งตามข้อ  1  (2)  หรือ  (3)  ข้อ  2  (2)  หรือ  (3)  ข้อ  3  ข้อ  4  และข้อ  5  ให้แจ้ง ต่อเจ้าพนักงานควบคุมโรคติดต่อตามแบบที่อธิบดีกรมควบคุมโรคประกาศกําหนด   ให้อธิบดีกรมควบคุมโรคจัดทําและเผยแพร่คู่มือเพื่ออํานวยความสะดวกให้แก่ประชาชน ในการดําเนินการตามวรรคหนึ่งและวรรคสอง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560625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AB7D0-03C9-489B-AA76-5A48BBE1BDB2}"/>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EB075E2B-ACB4-48BC-943C-85DF79837EE0}"/>
              </a:ext>
            </a:extLst>
          </p:cNvPr>
          <p:cNvSpPr>
            <a:spLocks noGrp="1"/>
          </p:cNvSpPr>
          <p:nvPr>
            <p:ph idx="1"/>
          </p:nvPr>
        </p:nvSpPr>
        <p:spPr>
          <a:xfrm>
            <a:off x="838200" y="1825624"/>
            <a:ext cx="10515600" cy="4892809"/>
          </a:xfrm>
        </p:spPr>
        <p:txBody>
          <a:bodyPr>
            <a:normAutofit/>
          </a:bodyPr>
          <a:lstStyle/>
          <a:p>
            <a:pPr marL="0" indent="0">
              <a:buNone/>
            </a:pPr>
            <a:r>
              <a:rPr lang="th-TH" dirty="0">
                <a:latin typeface="Browallia New" panose="020B0604020202020204" pitchFamily="34" charset="-34"/>
                <a:cs typeface="Browallia New" panose="020B0604020202020204" pitchFamily="34" charset="-34"/>
              </a:rPr>
              <a:t>ข้อ 8 การแจ้งต่อเจ้าพนักงานควบคุมโรคติดต่อตามวิธีการที่กําหนดไว้ในข้อ  6  </a:t>
            </a:r>
            <a:r>
              <a:rPr lang="th-TH" b="1" u="sng" dirty="0">
                <a:latin typeface="Browallia New" panose="020B0604020202020204" pitchFamily="34" charset="-34"/>
                <a:cs typeface="Browallia New" panose="020B0604020202020204" pitchFamily="34" charset="-34"/>
              </a:rPr>
              <a:t>อย่างน้อย </a:t>
            </a:r>
            <a:r>
              <a:rPr lang="th-TH" dirty="0">
                <a:latin typeface="Browallia New" panose="020B0604020202020204" pitchFamily="34" charset="-34"/>
                <a:cs typeface="Browallia New" panose="020B0604020202020204" pitchFamily="34" charset="-34"/>
              </a:rPr>
              <a:t>ให้มีรายละเอียด  ดังนี้ </a:t>
            </a:r>
            <a:endParaRPr lang="en-US" dirty="0">
              <a:latin typeface="Browallia New" panose="020B0604020202020204" pitchFamily="34" charset="-34"/>
              <a:cs typeface="Browallia New" panose="020B0604020202020204" pitchFamily="34" charset="-34"/>
            </a:endParaRPr>
          </a:p>
          <a:p>
            <a:pPr marL="0" indent="0">
              <a:buNone/>
            </a:pPr>
            <a:r>
              <a:rPr lang="th-TH" dirty="0">
                <a:latin typeface="Browallia New" panose="020B0604020202020204" pitchFamily="34" charset="-34"/>
                <a:cs typeface="Browallia New" panose="020B0604020202020204" pitchFamily="34" charset="-34"/>
              </a:rPr>
              <a:t>(๑) กรณีผู้แจ้งเป็นเจ้าบ้านหรือผู้ควบคุมดูแลบ้าน  หรือแพทย์ผู้ทําการรักษาพยาบาล  ให้แจ้ง</a:t>
            </a:r>
            <a:r>
              <a:rPr lang="th-TH" b="1" dirty="0">
                <a:latin typeface="Browallia New" panose="020B0604020202020204" pitchFamily="34" charset="-34"/>
                <a:cs typeface="Browallia New" panose="020B0604020202020204" pitchFamily="34" charset="-34"/>
              </a:rPr>
              <a:t>ชื่อ และที่อยู่ของตน  ความสัมพันธ์</a:t>
            </a:r>
            <a:r>
              <a:rPr lang="th-TH" dirty="0">
                <a:latin typeface="Browallia New" panose="020B0604020202020204" pitchFamily="34" charset="-34"/>
                <a:cs typeface="Browallia New" panose="020B0604020202020204" pitchFamily="34" charset="-34"/>
              </a:rPr>
              <a:t>กับผู้ที่เป็นหรือมีเหตุอันควรสงสัยว่าเป็นโรคติดต่ออันตราย  โรคติดต่อ ที่ต้องเฝ้าระวัง  หรือโรคระบาด  </a:t>
            </a:r>
            <a:r>
              <a:rPr lang="th-TH" b="1" dirty="0">
                <a:latin typeface="Browallia New" panose="020B0604020202020204" pitchFamily="34" charset="-34"/>
                <a:cs typeface="Browallia New" panose="020B0604020202020204" pitchFamily="34" charset="-34"/>
              </a:rPr>
              <a:t>ชื่อ  อายุ  เพศ  สัญชาติ  ที่อยู่ปัจจุบันหรือสถานที่</a:t>
            </a:r>
            <a:r>
              <a:rPr lang="th-TH" dirty="0">
                <a:latin typeface="Browallia New" panose="020B0604020202020204" pitchFamily="34" charset="-34"/>
                <a:cs typeface="Browallia New" panose="020B0604020202020204" pitchFamily="34" charset="-34"/>
              </a:rPr>
              <a:t>ที่ผู้ที่เป็นหรือมีเหตุ อันควรสงสัยว่าเป็นโรคติดต่ออันตราย  โรคติดต่อที่ต้องเฝ้าระวัง  หรือโรคระบาดพักรักษาตัวอยู่  </a:t>
            </a:r>
            <a:r>
              <a:rPr lang="th-TH" b="1" dirty="0">
                <a:latin typeface="Browallia New" panose="020B0604020202020204" pitchFamily="34" charset="-34"/>
                <a:cs typeface="Browallia New" panose="020B0604020202020204" pitchFamily="34" charset="-34"/>
              </a:rPr>
              <a:t>วันที่เริ่ม </a:t>
            </a:r>
            <a:r>
              <a:rPr lang="th-TH" dirty="0">
                <a:latin typeface="Browallia New" panose="020B0604020202020204" pitchFamily="34" charset="-34"/>
                <a:cs typeface="Browallia New" panose="020B0604020202020204" pitchFamily="34" charset="-34"/>
              </a:rPr>
              <a:t>เป็นหรือมีเหตุอันควรสงสัยว่าเป็นโรคติดต่ออันตราย  โรคติดต่อที่ต้องเฝ้าระวัง  หรือโรคระบาด  และ </a:t>
            </a:r>
            <a:r>
              <a:rPr lang="th-TH" b="1" dirty="0">
                <a:latin typeface="Browallia New" panose="020B0604020202020204" pitchFamily="34" charset="-34"/>
                <a:cs typeface="Browallia New" panose="020B0604020202020204" pitchFamily="34" charset="-34"/>
              </a:rPr>
              <a:t>อาการสําคัญ</a:t>
            </a:r>
            <a:r>
              <a:rPr lang="th-TH" dirty="0">
                <a:latin typeface="Browallia New" panose="020B0604020202020204" pitchFamily="34" charset="-34"/>
                <a:cs typeface="Browallia New" panose="020B0604020202020204" pitchFamily="34" charset="-34"/>
              </a:rPr>
              <a:t>ของผู้ที่เป็นหรือมีเหตุอันควรสงสัยว่าเป็นโรคติดต่ออันตราย  โรคติดต่อที่ต้องเฝ้าระวัง   หรือโรคระบาด  ทั้งนี้  ในกรณีที่ผู้แจ้งเป็นแพทย์ผู้ทําการรักษาพยาบาล  ให้แจ้ง</a:t>
            </a:r>
            <a:r>
              <a:rPr lang="th-TH" b="1" dirty="0">
                <a:latin typeface="Browallia New" panose="020B0604020202020204" pitchFamily="34" charset="-34"/>
                <a:cs typeface="Browallia New" panose="020B0604020202020204" pitchFamily="34" charset="-34"/>
              </a:rPr>
              <a:t>การวินิจฉัยโรคขั้นต้น  ประเภท</a:t>
            </a:r>
            <a:r>
              <a:rPr lang="th-TH" dirty="0">
                <a:latin typeface="Browallia New" panose="020B0604020202020204" pitchFamily="34" charset="-34"/>
                <a:cs typeface="Browallia New" panose="020B0604020202020204" pitchFamily="34" charset="-34"/>
              </a:rPr>
              <a:t>ของผู้ที่เป็นหรือมีเหตุอันควรสงสัยว่าเป็นโรคติดต่ออันตราย  โรคติดต่อที่ต้องเฝ้าระวัง  หรือ โรคระบาด  และ</a:t>
            </a:r>
            <a:r>
              <a:rPr lang="th-TH" b="1" dirty="0">
                <a:latin typeface="Browallia New" panose="020B0604020202020204" pitchFamily="34" charset="-34"/>
                <a:cs typeface="Browallia New" panose="020B0604020202020204" pitchFamily="34" charset="-34"/>
              </a:rPr>
              <a:t>ผลการรักษา</a:t>
            </a:r>
            <a:r>
              <a:rPr lang="th-TH" dirty="0">
                <a:latin typeface="Browallia New" panose="020B0604020202020204" pitchFamily="34" charset="-34"/>
                <a:cs typeface="Browallia New" panose="020B0604020202020204" pitchFamily="34" charset="-34"/>
              </a:rPr>
              <a:t>เพิ่มเติมด้วย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084085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E9A6C-0D2E-4B7C-A95E-280028714D91}"/>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56A28601-8B12-478E-BA96-DF55D87AA2C4}"/>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(๒) กรณีผู้แจ้งเป็นผู้รับผิดชอบในสถานพยาบาล  ให้แจ้งชื่อ  ที่อยู่  และสถานที่ทํางานของตน  ชื่อ  อายุ  เพศ  สัญชาติ  ที่อยู่ปัจจุบันหรือสถานที่ที่ผู้ที่เป็นหรือมีเหตุอันควรสงสัยว่าเป็นโรคติดต่ออันตราย  โรคติดต่อที่ต้องเฝ้าระวัง  หรือโรคระบาดพักรักษาตัวอยู่  วันที่เริ่มเป็นหรือมีเหตุอันควรสงสัยว่า เป็นโรคติดต่ออันตราย  โรคติดต่อที่ต้องเฝ้าระวัง  หรือโรคระบาด  วันแรกรับไว้รักษา  การวินิจฉัยโรคขั้นต้น  ประเภทและอาการสําคัญของผู้ที่เป็นหรือมีเหตุอันควรสงสัยว่าเป็นโรคติดต่ออันตราย  โรคติดต่อที่ต้องเฝ้าระวัง  หรือโรคระบาด  และผลการรักษา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182705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604FB-F2D4-4505-90ED-242D2F5B861D}"/>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35526734-16F6-4FF2-85FF-3F6C501CF377}"/>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(๓) กรณีผู้แจ้งเป็นผู้ทําการชันสูตรหรือผู้รับผิดชอบในสถานที่ที่ได้มีการชันสูตร  ให้แจ้งชื่อ   ที่อยู่  และสถานที่ทํางานของตน  ชื่อ  อายุ  เพศ  สัญชาติ  ที่อยู่ปัจจุบันของผู้ที่เป็นหรือมีเหตุอันควรสงสัยว่า เป็นโรคติดต่ออันตราย  โรคติดต่อที่ต้องเฝ้าระวัง  หรือโรคระบาด  ชื่อ  ที่อยู่  และสถานที่ทํางานของ ผู้ส่งวัตถุตัวอย่าง  การวินิจฉัยโรคขั้นต้น  และ</a:t>
            </a:r>
            <a:r>
              <a:rPr lang="th-TH" b="1" dirty="0">
                <a:latin typeface="Browallia New" panose="020B0604020202020204" pitchFamily="34" charset="-34"/>
                <a:cs typeface="Browallia New" panose="020B0604020202020204" pitchFamily="34" charset="-34"/>
              </a:rPr>
              <a:t>ผลการชันสูตร </a:t>
            </a:r>
            <a:endParaRPr lang="en-US" b="1"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829561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C33A6-36D7-48DF-A04B-881F19805CDA}"/>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หลักเกณฑ์และวิธีการแจ้งในกรณีที่มีโรคติดต่ออันตราย โรคติดต่อที่ต้องเฝ้าระวัง  หรือโรคระบาดเกิดขึ้น พ.ศ.  2560</a:t>
            </a:r>
            <a:endParaRPr lang="en-US" dirty="0"/>
          </a:p>
        </p:txBody>
      </p:sp>
      <p:sp>
        <p:nvSpPr>
          <p:cNvPr id="3" name="Content Placeholder 2">
            <a:extLst>
              <a:ext uri="{FF2B5EF4-FFF2-40B4-BE49-F238E27FC236}">
                <a16:creationId xmlns:a16="http://schemas.microsoft.com/office/drawing/2014/main" xmlns="" id="{0DD91244-91FD-4997-BB67-37638894E573}"/>
              </a:ext>
            </a:extLst>
          </p:cNvPr>
          <p:cNvSpPr>
            <a:spLocks noGrp="1"/>
          </p:cNvSpPr>
          <p:nvPr>
            <p:ph idx="1"/>
          </p:nvPr>
        </p:nvSpPr>
        <p:spPr/>
        <p:txBody>
          <a:bodyPr/>
          <a:lstStyle/>
          <a:p>
            <a:pPr marL="0" indent="0">
              <a:buNone/>
            </a:pPr>
            <a:r>
              <a:rPr lang="th-TH" dirty="0">
                <a:latin typeface="Browallia New" panose="020B0604020202020204" pitchFamily="34" charset="-34"/>
                <a:cs typeface="Browallia New" panose="020B0604020202020204" pitchFamily="34" charset="-34"/>
              </a:rPr>
              <a:t>(๔) กรณีผู้แจ้งเป็นเจ้าของหรือผู้ควบคุมสถานประกอบการหรือสถานที่อื่นใด  ให้แจ้งชื่อ  ที่อยู่  และสถานที่ทํางานของตน  ความสัมพันธ์กับผู้ที่เป็นหรือมีเหตุอันควรสงสัยว่าเป็นโรคติดต่ออันตราย  โรคติดต่อที่ต้องเฝ้าระวัง  หรือโรคระบาด  ชื่อ  อายุ  เพศ  สัญชาติ  ที่อยู่ปัจจุบัน  และ</a:t>
            </a:r>
            <a:r>
              <a:rPr lang="th-TH" b="1" dirty="0">
                <a:latin typeface="Browallia New" panose="020B0604020202020204" pitchFamily="34" charset="-34"/>
                <a:cs typeface="Browallia New" panose="020B0604020202020204" pitchFamily="34" charset="-34"/>
              </a:rPr>
              <a:t>อาการสําคัญ</a:t>
            </a:r>
            <a:r>
              <a:rPr lang="th-TH" dirty="0">
                <a:latin typeface="Browallia New" panose="020B0604020202020204" pitchFamily="34" charset="-34"/>
                <a:cs typeface="Browallia New" panose="020B0604020202020204" pitchFamily="34" charset="-34"/>
              </a:rPr>
              <a:t>ของ ผู้ที่เป็นหรือมีเหตุอันควรสงสัยว่าเป็นโรคติดต่ออันตราย  โรคติดต่อที่ต้องเฝ้าระวัง  หรือโรคระบาด </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826105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96C984-AE98-4735-8C7F-C2B5E7F8A28C}"/>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โรคที่มีความสำคัญสูง (</a:t>
            </a:r>
            <a:r>
              <a:rPr lang="en-US" b="1" dirty="0">
                <a:latin typeface="Browallia New" panose="020B0604020202020204" pitchFamily="34" charset="-34"/>
                <a:cs typeface="Browallia New" panose="020B0604020202020204" pitchFamily="34" charset="-34"/>
              </a:rPr>
              <a:t>Priority diseases)</a:t>
            </a:r>
          </a:p>
        </p:txBody>
      </p:sp>
      <p:sp>
        <p:nvSpPr>
          <p:cNvPr id="3" name="Content Placeholder 2">
            <a:extLst>
              <a:ext uri="{FF2B5EF4-FFF2-40B4-BE49-F238E27FC236}">
                <a16:creationId xmlns:a16="http://schemas.microsoft.com/office/drawing/2014/main" xmlns="" id="{E705F09D-8537-4C56-8FB4-68C3991FA32B}"/>
              </a:ext>
            </a:extLst>
          </p:cNvPr>
          <p:cNvSpPr>
            <a:spLocks noGrp="1"/>
          </p:cNvSpPr>
          <p:nvPr>
            <p:ph idx="1"/>
          </p:nvPr>
        </p:nvSpPr>
        <p:spPr>
          <a:xfrm>
            <a:off x="838200" y="1854501"/>
            <a:ext cx="10515600" cy="4351338"/>
          </a:xfrm>
        </p:spPr>
        <p:txBody>
          <a:bodyPr>
            <a:normAutofit/>
          </a:bodyPr>
          <a:lstStyle/>
          <a:p>
            <a:pPr marL="0" indent="0">
              <a:buNone/>
            </a:pPr>
            <a:r>
              <a:rPr lang="th-TH" sz="3200" dirty="0">
                <a:latin typeface="Browallia New" panose="020B0604020202020204" pitchFamily="34" charset="-34"/>
                <a:cs typeface="Browallia New" panose="020B0604020202020204" pitchFamily="34" charset="-34"/>
              </a:rPr>
              <a:t>หมายถึง</a:t>
            </a:r>
            <a:r>
              <a:rPr lang="en-US" sz="3200" dirty="0">
                <a:latin typeface="Browallia New" panose="020B0604020202020204" pitchFamily="34" charset="-34"/>
                <a:cs typeface="Browallia New" panose="020B0604020202020204" pitchFamily="34" charset="-34"/>
              </a:rPr>
              <a:t> </a:t>
            </a:r>
            <a:r>
              <a:rPr lang="th-TH" sz="3200" dirty="0">
                <a:latin typeface="Browallia New" panose="020B0604020202020204" pitchFamily="34" charset="-34"/>
                <a:cs typeface="Browallia New" panose="020B0604020202020204" pitchFamily="34" charset="-34"/>
              </a:rPr>
              <a:t>โรคที่มีแนวโน้มเป็นภัยคุกคามในระดับประเทศ	และ/หรือระดับนานาชาติ</a:t>
            </a:r>
            <a:r>
              <a:rPr lang="en-US" sz="3200" dirty="0">
                <a:latin typeface="Browallia New" panose="020B0604020202020204" pitchFamily="34" charset="-34"/>
                <a:cs typeface="Browallia New" panose="020B0604020202020204" pitchFamily="34" charset="-34"/>
              </a:rPr>
              <a:t> </a:t>
            </a:r>
            <a:r>
              <a:rPr lang="th-TH" sz="3200" dirty="0">
                <a:latin typeface="Browallia New" panose="020B0604020202020204" pitchFamily="34" charset="-34"/>
                <a:cs typeface="Browallia New" panose="020B0604020202020204" pitchFamily="34" charset="-34"/>
              </a:rPr>
              <a:t>เนื่องจากเป็นโรคที่มีความรุนแรง</a:t>
            </a:r>
            <a:r>
              <a:rPr lang="en-US" sz="3200" dirty="0">
                <a:latin typeface="Browallia New" panose="020B0604020202020204" pitchFamily="34" charset="-34"/>
                <a:cs typeface="Browallia New" panose="020B0604020202020204" pitchFamily="34" charset="-34"/>
              </a:rPr>
              <a:t> </a:t>
            </a:r>
            <a:r>
              <a:rPr lang="th-TH" sz="3200" dirty="0">
                <a:latin typeface="Browallia New" panose="020B0604020202020204" pitchFamily="34" charset="-34"/>
                <a:cs typeface="Browallia New" panose="020B0604020202020204" pitchFamily="34" charset="-34"/>
              </a:rPr>
              <a:t>มีอัตราป่วยหรืออัตราป่วยตายสูง</a:t>
            </a:r>
            <a:r>
              <a:rPr lang="en-US" sz="3200" dirty="0">
                <a:latin typeface="Browallia New" panose="020B0604020202020204" pitchFamily="34" charset="-34"/>
                <a:cs typeface="Browallia New" panose="020B0604020202020204" pitchFamily="34" charset="-34"/>
              </a:rPr>
              <a:t> </a:t>
            </a:r>
            <a:r>
              <a:rPr lang="th-TH" sz="3200" dirty="0">
                <a:latin typeface="Browallia New" panose="020B0604020202020204" pitchFamily="34" charset="-34"/>
                <a:cs typeface="Browallia New" panose="020B0604020202020204" pitchFamily="34" charset="-34"/>
              </a:rPr>
              <a:t>หรือแพร่กระจายได้รวดเร็วอาจทำให้มีผลกระทบทางสังคมและเศรษฐกิจสูง</a:t>
            </a:r>
            <a:endParaRPr lang="en-US" sz="3200" dirty="0">
              <a:latin typeface="Browallia New" panose="020B0604020202020204" pitchFamily="34" charset="-34"/>
              <a:cs typeface="Browallia New" panose="020B0604020202020204" pitchFamily="34" charset="-34"/>
            </a:endParaRPr>
          </a:p>
          <a:p>
            <a:pPr marL="0" indent="0">
              <a:buNone/>
            </a:pPr>
            <a:r>
              <a:rPr lang="th-TH" sz="3200" dirty="0">
                <a:latin typeface="Browallia New" panose="020B0604020202020204" pitchFamily="34" charset="-34"/>
                <a:cs typeface="Browallia New" panose="020B0604020202020204" pitchFamily="34" charset="-34"/>
              </a:rPr>
              <a:t>ต้องการ</a:t>
            </a:r>
            <a:r>
              <a:rPr lang="th-TH" sz="3200" b="1" dirty="0">
                <a:latin typeface="Browallia New" panose="020B0604020202020204" pitchFamily="34" charset="-34"/>
                <a:cs typeface="Browallia New" panose="020B0604020202020204" pitchFamily="34" charset="-34"/>
              </a:rPr>
              <a:t>การรายงานทันที</a:t>
            </a:r>
            <a:r>
              <a:rPr lang="th-TH" sz="3200" dirty="0">
                <a:latin typeface="Browallia New" panose="020B0604020202020204" pitchFamily="34" charset="-34"/>
                <a:cs typeface="Browallia New" panose="020B0604020202020204" pitchFamily="34" charset="-34"/>
              </a:rPr>
              <a:t>เพื่อแจ้งเตือน</a:t>
            </a:r>
            <a:r>
              <a:rPr lang="en-US" sz="3200" dirty="0">
                <a:latin typeface="Browallia New" panose="020B0604020202020204" pitchFamily="34" charset="-34"/>
                <a:cs typeface="Browallia New" panose="020B0604020202020204" pitchFamily="34" charset="-34"/>
              </a:rPr>
              <a:t> </a:t>
            </a:r>
            <a:r>
              <a:rPr lang="th-TH" sz="3200" dirty="0">
                <a:latin typeface="Browallia New" panose="020B0604020202020204" pitchFamily="34" charset="-34"/>
                <a:cs typeface="Browallia New" panose="020B0604020202020204" pitchFamily="34" charset="-34"/>
              </a:rPr>
              <a:t>รวมทั้งออกสอบสวนและควบคุมโรค</a:t>
            </a:r>
            <a:r>
              <a:rPr lang="en-US" sz="3200" dirty="0">
                <a:latin typeface="Browallia New" panose="020B0604020202020204" pitchFamily="34" charset="-34"/>
                <a:cs typeface="Browallia New" panose="020B0604020202020204" pitchFamily="34" charset="-34"/>
              </a:rPr>
              <a:t> </a:t>
            </a:r>
            <a:r>
              <a:rPr lang="th-TH" sz="3200" dirty="0">
                <a:latin typeface="Browallia New" panose="020B0604020202020204" pitchFamily="34" charset="-34"/>
                <a:cs typeface="Browallia New" panose="020B0604020202020204" pitchFamily="34" charset="-34"/>
              </a:rPr>
              <a:t>ภายใน</a:t>
            </a:r>
            <a:r>
              <a:rPr lang="en-US" sz="3200" dirty="0">
                <a:latin typeface="Browallia New" panose="020B0604020202020204" pitchFamily="34" charset="-34"/>
                <a:cs typeface="Browallia New" panose="020B0604020202020204" pitchFamily="34" charset="-34"/>
              </a:rPr>
              <a:t> </a:t>
            </a:r>
            <a:r>
              <a:rPr lang="th-TH" sz="3200" dirty="0">
                <a:latin typeface="Browallia New" panose="020B0604020202020204" pitchFamily="34" charset="-34"/>
                <a:cs typeface="Browallia New" panose="020B0604020202020204" pitchFamily="34" charset="-34"/>
              </a:rPr>
              <a:t>24</a:t>
            </a:r>
            <a:r>
              <a:rPr lang="en-US" sz="3200" dirty="0">
                <a:latin typeface="Browallia New" panose="020B0604020202020204" pitchFamily="34" charset="-34"/>
                <a:cs typeface="Browallia New" panose="020B0604020202020204" pitchFamily="34" charset="-34"/>
              </a:rPr>
              <a:t> </a:t>
            </a:r>
            <a:r>
              <a:rPr lang="th-TH" sz="3200" dirty="0">
                <a:latin typeface="Browallia New" panose="020B0604020202020204" pitchFamily="34" charset="-34"/>
                <a:cs typeface="Browallia New" panose="020B0604020202020204" pitchFamily="34" charset="-34"/>
              </a:rPr>
              <a:t>ชั่วโมง	หลังจากได้รับแจ้งผู้ป่วย สงสัย/เหตุการณ์สงสัยโดยไม่ต้องรอผลการตรวจทางห้องปฏิบัติการยืนยัน		</a:t>
            </a:r>
            <a:endParaRPr lang="en-US" sz="32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947949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47892F-8DCC-4120-B326-A6E895B7E86A}"/>
              </a:ext>
            </a:extLst>
          </p:cNvPr>
          <p:cNvSpPr>
            <a:spLocks noGrp="1"/>
          </p:cNvSpPr>
          <p:nvPr>
            <p:ph sz="half" idx="1"/>
          </p:nvPr>
        </p:nvSpPr>
        <p:spPr/>
        <p:txBody>
          <a:bodyPr>
            <a:normAutofit fontScale="85000" lnSpcReduction="20000"/>
          </a:bodyPr>
          <a:lstStyle/>
          <a:p>
            <a:r>
              <a:rPr lang="th-TH" dirty="0">
                <a:latin typeface="Browallia New" panose="020B0604020202020204" pitchFamily="34" charset="-34"/>
                <a:cs typeface="Browallia New" panose="020B0604020202020204" pitchFamily="34" charset="-34"/>
              </a:rPr>
              <a:t>อหิวาตกโรค</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Cholera)			</a:t>
            </a:r>
          </a:p>
          <a:p>
            <a:r>
              <a:rPr lang="th-TH" dirty="0">
                <a:latin typeface="Browallia New" panose="020B0604020202020204" pitchFamily="34" charset="-34"/>
                <a:cs typeface="Browallia New" panose="020B0604020202020204" pitchFamily="34" charset="-34"/>
              </a:rPr>
              <a:t>โบทูลิซึม</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Botulism) </a:t>
            </a:r>
          </a:p>
          <a:p>
            <a:r>
              <a:rPr lang="th-TH" dirty="0">
                <a:latin typeface="Browallia New" panose="020B0604020202020204" pitchFamily="34" charset="-34"/>
                <a:cs typeface="Browallia New" panose="020B0604020202020204" pitchFamily="34" charset="-34"/>
              </a:rPr>
              <a:t>การระบาดของโรคอาหารเป็นพิษ</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Food poisoning outbreak)	</a:t>
            </a:r>
          </a:p>
          <a:p>
            <a:r>
              <a:rPr lang="th-TH" dirty="0">
                <a:latin typeface="Browallia New" panose="020B0604020202020204" pitchFamily="34" charset="-34"/>
                <a:cs typeface="Browallia New" panose="020B0604020202020204" pitchFamily="34" charset="-34"/>
              </a:rPr>
              <a:t>พิษสุนัขบ้า</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Rabies) </a:t>
            </a:r>
          </a:p>
          <a:p>
            <a:r>
              <a:rPr lang="th-TH" dirty="0">
                <a:latin typeface="Browallia New" panose="020B0604020202020204" pitchFamily="34" charset="-34"/>
                <a:cs typeface="Browallia New" panose="020B0604020202020204" pitchFamily="34" charset="-34"/>
              </a:rPr>
              <a:t>ไข้เลือดออก</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Dengue infection)</a:t>
            </a:r>
          </a:p>
          <a:p>
            <a:r>
              <a:rPr lang="th-TH" dirty="0">
                <a:latin typeface="Browallia New" panose="020B0604020202020204" pitchFamily="34" charset="-34"/>
                <a:cs typeface="Browallia New" panose="020B0604020202020204" pitchFamily="34" charset="-34"/>
              </a:rPr>
              <a:t>หัด</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Measles)	</a:t>
            </a:r>
          </a:p>
          <a:p>
            <a:r>
              <a:rPr lang="th-TH" dirty="0">
                <a:latin typeface="Browallia New" panose="020B0604020202020204" pitchFamily="34" charset="-34"/>
                <a:cs typeface="Browallia New" panose="020B0604020202020204" pitchFamily="34" charset="-34"/>
              </a:rPr>
              <a:t>คอตีบ</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Diphtheria)</a:t>
            </a:r>
          </a:p>
          <a:p>
            <a:r>
              <a:rPr lang="th-TH" dirty="0">
                <a:latin typeface="Browallia New" panose="020B0604020202020204" pitchFamily="34" charset="-34"/>
                <a:cs typeface="Browallia New" panose="020B0604020202020204" pitchFamily="34" charset="-34"/>
              </a:rPr>
              <a:t>กลุ่มอาการกล้ามเนื้ออ่อนปวกเปียกเฉียบพลัน</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Acute Flaccid Paralysis: AFP)			</a:t>
            </a:r>
          </a:p>
        </p:txBody>
      </p:sp>
      <p:sp>
        <p:nvSpPr>
          <p:cNvPr id="5" name="Content Placeholder 4">
            <a:extLst>
              <a:ext uri="{FF2B5EF4-FFF2-40B4-BE49-F238E27FC236}">
                <a16:creationId xmlns:a16="http://schemas.microsoft.com/office/drawing/2014/main" xmlns="" id="{40613B16-EB14-40D8-A850-3D167558B139}"/>
              </a:ext>
            </a:extLst>
          </p:cNvPr>
          <p:cNvSpPr>
            <a:spLocks noGrp="1"/>
          </p:cNvSpPr>
          <p:nvPr>
            <p:ph sz="half" idx="2"/>
          </p:nvPr>
        </p:nvSpPr>
        <p:spPr/>
        <p:txBody>
          <a:bodyPr>
            <a:normAutofit fontScale="85000" lnSpcReduction="20000"/>
          </a:bodyPr>
          <a:lstStyle/>
          <a:p>
            <a:r>
              <a:rPr lang="th-TH" dirty="0">
                <a:latin typeface="Browallia New" panose="020B0604020202020204" pitchFamily="34" charset="-34"/>
                <a:cs typeface="Browallia New" panose="020B0604020202020204" pitchFamily="34" charset="-34"/>
              </a:rPr>
              <a:t>บาดทะยักในทารกแรกเกิด</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Tetanus neonatorum)</a:t>
            </a:r>
          </a:p>
          <a:p>
            <a:r>
              <a:rPr lang="th-TH" dirty="0">
                <a:latin typeface="Browallia New" panose="020B0604020202020204" pitchFamily="34" charset="-34"/>
                <a:cs typeface="Browallia New" panose="020B0604020202020204" pitchFamily="34" charset="-34"/>
              </a:rPr>
              <a:t>ไข้กาฬหลังแอ่น</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Meningococcal infection) </a:t>
            </a:r>
          </a:p>
          <a:p>
            <a:r>
              <a:rPr lang="th-TH" dirty="0">
                <a:latin typeface="Browallia New" panose="020B0604020202020204" pitchFamily="34" charset="-34"/>
                <a:cs typeface="Browallia New" panose="020B0604020202020204" pitchFamily="34" charset="-34"/>
              </a:rPr>
              <a:t>ไข้สมองอักเสบและไข้สมองอักเสบเจแปนนิส</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Encephalitis and Japanese encephalitis)</a:t>
            </a:r>
          </a:p>
          <a:p>
            <a:r>
              <a:rPr lang="th-TH" dirty="0">
                <a:latin typeface="Browallia New" panose="020B0604020202020204" pitchFamily="34" charset="-34"/>
                <a:cs typeface="Browallia New" panose="020B0604020202020204" pitchFamily="34" charset="-34"/>
              </a:rPr>
              <a:t>ปอดอักเสบเฉียบพลันรุนแรง</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Severe acute pneumonia) </a:t>
            </a:r>
          </a:p>
          <a:p>
            <a:r>
              <a:rPr lang="th-TH" dirty="0">
                <a:latin typeface="Browallia New" panose="020B0604020202020204" pitchFamily="34" charset="-34"/>
                <a:cs typeface="Browallia New" panose="020B0604020202020204" pitchFamily="34" charset="-34"/>
              </a:rPr>
              <a:t>อาการไม่พึงประสงค์ภายหลังได้รับการสร้างเสริมภูมิคุ้มกันโรค (</a:t>
            </a:r>
            <a:r>
              <a:rPr lang="en-US" dirty="0">
                <a:latin typeface="Browallia New" panose="020B0604020202020204" pitchFamily="34" charset="-34"/>
                <a:cs typeface="Browallia New" panose="020B0604020202020204" pitchFamily="34" charset="-34"/>
              </a:rPr>
              <a:t>Adverse</a:t>
            </a:r>
            <a:r>
              <a:rPr lang="th-TH" dirty="0">
                <a:latin typeface="Browallia New" panose="020B0604020202020204" pitchFamily="34" charset="-34"/>
                <a:cs typeface="Browallia New" panose="020B0604020202020204" pitchFamily="34" charset="-34"/>
              </a:rPr>
              <a:t> </a:t>
            </a:r>
            <a:r>
              <a:rPr lang="en-US" dirty="0">
                <a:latin typeface="Browallia New" panose="020B0604020202020204" pitchFamily="34" charset="-34"/>
                <a:cs typeface="Browallia New" panose="020B0604020202020204" pitchFamily="34" charset="-34"/>
              </a:rPr>
              <a:t>Event</a:t>
            </a:r>
            <a:r>
              <a:rPr lang="th-TH" dirty="0">
                <a:latin typeface="Browallia New" panose="020B0604020202020204" pitchFamily="34" charset="-34"/>
                <a:cs typeface="Browallia New" panose="020B0604020202020204" pitchFamily="34" charset="-34"/>
              </a:rPr>
              <a:t> </a:t>
            </a:r>
            <a:r>
              <a:rPr lang="en-US" dirty="0">
                <a:latin typeface="Browallia New" panose="020B0604020202020204" pitchFamily="34" charset="-34"/>
                <a:cs typeface="Browallia New" panose="020B0604020202020204" pitchFamily="34" charset="-34"/>
              </a:rPr>
              <a:t>Following</a:t>
            </a:r>
            <a:r>
              <a:rPr lang="th-TH" dirty="0">
                <a:latin typeface="Browallia New" panose="020B0604020202020204" pitchFamily="34" charset="-34"/>
                <a:cs typeface="Browallia New" panose="020B0604020202020204" pitchFamily="34" charset="-34"/>
              </a:rPr>
              <a:t> </a:t>
            </a:r>
            <a:r>
              <a:rPr lang="en-US" dirty="0">
                <a:latin typeface="Browallia New" panose="020B0604020202020204" pitchFamily="34" charset="-34"/>
                <a:cs typeface="Browallia New" panose="020B0604020202020204" pitchFamily="34" charset="-34"/>
              </a:rPr>
              <a:t>Immunization:</a:t>
            </a:r>
            <a:r>
              <a:rPr lang="th-TH" dirty="0">
                <a:latin typeface="Browallia New" panose="020B0604020202020204" pitchFamily="34" charset="-34"/>
                <a:cs typeface="Browallia New" panose="020B0604020202020204" pitchFamily="34" charset="-34"/>
              </a:rPr>
              <a:t> </a:t>
            </a:r>
            <a:r>
              <a:rPr lang="en-US" dirty="0">
                <a:latin typeface="Browallia New" panose="020B0604020202020204" pitchFamily="34" charset="-34"/>
                <a:cs typeface="Browallia New" panose="020B0604020202020204" pitchFamily="34" charset="-34"/>
              </a:rPr>
              <a:t>AEFI) </a:t>
            </a:r>
          </a:p>
          <a:p>
            <a:r>
              <a:rPr lang="th-TH" dirty="0">
                <a:latin typeface="Browallia New" panose="020B0604020202020204" pitchFamily="34" charset="-34"/>
                <a:cs typeface="Browallia New" panose="020B0604020202020204" pitchFamily="34" charset="-34"/>
              </a:rPr>
              <a:t>เสียชีวิตไม่ทราบสาเหตุสงสัยสาเหตุจากโรคติดต่อร้ายแรง</a:t>
            </a:r>
            <a:endParaRPr lang="en-US" dirty="0">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เหตุการณ์การระบาดเป็นกลุ่มก้อน</a:t>
            </a:r>
            <a:r>
              <a:rPr lang="en-US" dirty="0">
                <a:latin typeface="Browallia New" panose="020B0604020202020204" pitchFamily="34" charset="-34"/>
                <a:cs typeface="Browallia New" panose="020B0604020202020204" pitchFamily="34" charset="-34"/>
              </a:rPr>
              <a:t> </a:t>
            </a:r>
            <a:r>
              <a:rPr lang="th-TH" dirty="0">
                <a:latin typeface="Browallia New" panose="020B0604020202020204" pitchFamily="34" charset="-34"/>
                <a:cs typeface="Browallia New" panose="020B0604020202020204" pitchFamily="34" charset="-34"/>
              </a:rPr>
              <a:t>(</a:t>
            </a:r>
            <a:r>
              <a:rPr lang="en-US" dirty="0">
                <a:latin typeface="Browallia New" panose="020B0604020202020204" pitchFamily="34" charset="-34"/>
                <a:cs typeface="Browallia New" panose="020B0604020202020204" pitchFamily="34" charset="-34"/>
              </a:rPr>
              <a:t>Cluster of illnesses)	</a:t>
            </a:r>
          </a:p>
        </p:txBody>
      </p:sp>
      <p:sp>
        <p:nvSpPr>
          <p:cNvPr id="6" name="Title 1">
            <a:extLst>
              <a:ext uri="{FF2B5EF4-FFF2-40B4-BE49-F238E27FC236}">
                <a16:creationId xmlns:a16="http://schemas.microsoft.com/office/drawing/2014/main" xmlns="" id="{912E2ED8-F40E-40B9-87C6-EF03D295AFB1}"/>
              </a:ext>
            </a:extLst>
          </p:cNvPr>
          <p:cNvSpPr>
            <a:spLocks noGrp="1"/>
          </p:cNvSpPr>
          <p:nvPr>
            <p:ph type="title"/>
          </p:nvPr>
        </p:nvSpPr>
        <p:spPr>
          <a:xfrm>
            <a:off x="838200" y="365125"/>
            <a:ext cx="10515600" cy="1325563"/>
          </a:xfrm>
        </p:spPr>
        <p:txBody>
          <a:bodyPr/>
          <a:lstStyle/>
          <a:p>
            <a:r>
              <a:rPr lang="th-TH" b="1" dirty="0">
                <a:latin typeface="Browallia New" panose="020B0604020202020204" pitchFamily="34" charset="-34"/>
                <a:cs typeface="Browallia New" panose="020B0604020202020204" pitchFamily="34" charset="-34"/>
              </a:rPr>
              <a:t>โรคที่มีความสำคัญสูง (</a:t>
            </a:r>
            <a:r>
              <a:rPr lang="en-US" b="1" dirty="0">
                <a:latin typeface="Browallia New" panose="020B0604020202020204" pitchFamily="34" charset="-34"/>
                <a:cs typeface="Browallia New" panose="020B0604020202020204" pitchFamily="34" charset="-34"/>
              </a:rPr>
              <a:t>Priority diseases)</a:t>
            </a:r>
          </a:p>
        </p:txBody>
      </p:sp>
    </p:spTree>
    <p:extLst>
      <p:ext uri="{BB962C8B-B14F-4D97-AF65-F5344CB8AC3E}">
        <p14:creationId xmlns:p14="http://schemas.microsoft.com/office/powerpoint/2010/main" val="5287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198A7-F599-4C33-8A06-A8D320E6DD2E}"/>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มาตรา </a:t>
            </a:r>
            <a:r>
              <a:rPr lang="en-US" b="1" dirty="0">
                <a:latin typeface="Browallia New" panose="020B0604020202020204" pitchFamily="34" charset="-34"/>
                <a:cs typeface="Browallia New" panose="020B0604020202020204" pitchFamily="34" charset="-34"/>
              </a:rPr>
              <a:t>10</a:t>
            </a:r>
          </a:p>
        </p:txBody>
      </p:sp>
      <p:sp>
        <p:nvSpPr>
          <p:cNvPr id="3" name="Content Placeholder 2">
            <a:extLst>
              <a:ext uri="{FF2B5EF4-FFF2-40B4-BE49-F238E27FC236}">
                <a16:creationId xmlns:a16="http://schemas.microsoft.com/office/drawing/2014/main" xmlns="" id="{34D38F50-67F0-4B7B-9D36-A6B7B0FC554E}"/>
              </a:ext>
            </a:extLst>
          </p:cNvPr>
          <p:cNvSpPr>
            <a:spLocks noGrp="1"/>
          </p:cNvSpPr>
          <p:nvPr>
            <p:ph idx="1"/>
          </p:nvPr>
        </p:nvSpPr>
        <p:spPr/>
        <p:txBody>
          <a:bodyPr/>
          <a:lstStyle/>
          <a:p>
            <a:r>
              <a:rPr lang="th-TH" dirty="0">
                <a:latin typeface="Browallia New" panose="020B0604020202020204" pitchFamily="34" charset="-34"/>
                <a:cs typeface="Browallia New" panose="020B0604020202020204" pitchFamily="34" charset="-34"/>
              </a:rPr>
              <a:t>ในกรณีที่ข้อมูลจากการเฝ้าระวัง  การสอบสวนโรค  หรือการแจ้งหรือรายงาน ตามพระราชบัญญัตินี้  ซึ่งมีการพาดพิงถึงตัวบุคคลทั้งที่ระบุตัวได้หรือไม่สามารถระบุตัวได้  จะต้อง</a:t>
            </a:r>
            <a:r>
              <a:rPr lang="th-TH" b="1" dirty="0">
                <a:latin typeface="Browallia New" panose="020B0604020202020204" pitchFamily="34" charset="-34"/>
                <a:cs typeface="Browallia New" panose="020B0604020202020204" pitchFamily="34" charset="-34"/>
              </a:rPr>
              <a:t>เก็บเป็นความลับ</a:t>
            </a:r>
            <a:r>
              <a:rPr lang="th-TH" dirty="0">
                <a:latin typeface="Browallia New" panose="020B0604020202020204" pitchFamily="34" charset="-34"/>
                <a:cs typeface="Browallia New" panose="020B0604020202020204" pitchFamily="34" charset="-34"/>
              </a:rPr>
              <a:t>และประมวลผลโดย</a:t>
            </a:r>
            <a:r>
              <a:rPr lang="th-TH" b="1" dirty="0">
                <a:solidFill>
                  <a:srgbClr val="FF0000"/>
                </a:solidFill>
                <a:latin typeface="Browallia New" panose="020B0604020202020204" pitchFamily="34" charset="-34"/>
                <a:cs typeface="Browallia New" panose="020B0604020202020204" pitchFamily="34" charset="-34"/>
              </a:rPr>
              <a:t>ไม่เปิดเผยชื่อ  </a:t>
            </a:r>
            <a:endParaRPr lang="en-US" b="1" dirty="0">
              <a:solidFill>
                <a:srgbClr val="FF0000"/>
              </a:solidFill>
              <a:latin typeface="Browallia New" panose="020B0604020202020204" pitchFamily="34" charset="-34"/>
              <a:cs typeface="Browallia New" panose="020B0604020202020204" pitchFamily="34" charset="-34"/>
            </a:endParaRPr>
          </a:p>
          <a:p>
            <a:r>
              <a:rPr lang="th-TH" dirty="0">
                <a:latin typeface="Browallia New" panose="020B0604020202020204" pitchFamily="34" charset="-34"/>
                <a:cs typeface="Browallia New" panose="020B0604020202020204" pitchFamily="34" charset="-34"/>
              </a:rPr>
              <a:t>ทั้งนี้  การประมวลผลดังกล่าวจะต้องเหมาะสมและ</a:t>
            </a:r>
            <a:r>
              <a:rPr lang="th-TH" b="1" dirty="0">
                <a:latin typeface="Browallia New" panose="020B0604020202020204" pitchFamily="34" charset="-34"/>
                <a:cs typeface="Browallia New" panose="020B0604020202020204" pitchFamily="34" charset="-34"/>
              </a:rPr>
              <a:t>ตรงกับวัตถุประสงค์ในการป้องกันและควบคุมโรค </a:t>
            </a:r>
            <a:endParaRPr lang="en-US" b="1" dirty="0">
              <a:latin typeface="Browallia New" panose="020B0604020202020204" pitchFamily="34" charset="-34"/>
              <a:cs typeface="Browallia New" panose="020B0604020202020204" pitchFamily="34" charset="-34"/>
            </a:endParaRPr>
          </a:p>
          <a:p>
            <a:r>
              <a:rPr lang="th-TH" b="1" dirty="0">
                <a:latin typeface="Browallia New" panose="020B0604020202020204" pitchFamily="34" charset="-34"/>
                <a:cs typeface="Browallia New" panose="020B0604020202020204" pitchFamily="34" charset="-34"/>
              </a:rPr>
              <a:t>เจ้าพนักงานควบคุมโรคติดต่อ</a:t>
            </a:r>
            <a:r>
              <a:rPr lang="th-TH" dirty="0">
                <a:latin typeface="Browallia New" panose="020B0604020202020204" pitchFamily="34" charset="-34"/>
                <a:cs typeface="Browallia New" panose="020B0604020202020204" pitchFamily="34" charset="-34"/>
              </a:rPr>
              <a:t>อาจเปิดเผยข้อมูลตามวรรคหนึ่งบางส่วนที่เกี่ยวกับการรักษา   การป้องกัน  การควบคุมโรคติดต่ออันตราย  หรือการเกิดโรคระบาด  ซึ่งมีผลกระทบต่อสุขภาพของประชาชน  โดย</a:t>
            </a:r>
            <a:r>
              <a:rPr lang="th-TH" b="1" dirty="0">
                <a:latin typeface="Browallia New" panose="020B0604020202020204" pitchFamily="34" charset="-34"/>
                <a:cs typeface="Browallia New" panose="020B0604020202020204" pitchFamily="34" charset="-34"/>
              </a:rPr>
              <a:t>ได้รับคํายินยอม</a:t>
            </a:r>
            <a:r>
              <a:rPr lang="th-TH" dirty="0">
                <a:latin typeface="Browallia New" panose="020B0604020202020204" pitchFamily="34" charset="-34"/>
                <a:cs typeface="Browallia New" panose="020B0604020202020204" pitchFamily="34" charset="-34"/>
              </a:rPr>
              <a:t>จากเจ้าของข้อมูลหรือตามหลักเกณฑ์  วิธีการ  และเงื่อนไขที่คณะกรรมการประกาศกําหนด</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3069261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90E6E88-B6EB-4EA1-8845-87B5C0700517}"/>
              </a:ext>
            </a:extLst>
          </p:cNvPr>
          <p:cNvSpPr>
            <a:spLocks noGrp="1"/>
          </p:cNvSpPr>
          <p:nvPr>
            <p:ph type="title"/>
          </p:nvPr>
        </p:nvSpPr>
        <p:spPr/>
        <p:txBody>
          <a:bodyPr/>
          <a:lstStyle/>
          <a:p>
            <a:r>
              <a:rPr lang="en-US" dirty="0"/>
              <a:t>Thank you </a:t>
            </a:r>
          </a:p>
        </p:txBody>
      </p:sp>
      <p:sp>
        <p:nvSpPr>
          <p:cNvPr id="6" name="Text Placeholder 5">
            <a:extLst>
              <a:ext uri="{FF2B5EF4-FFF2-40B4-BE49-F238E27FC236}">
                <a16:creationId xmlns:a16="http://schemas.microsoft.com/office/drawing/2014/main" xmlns="" id="{E0A03709-C4FC-4136-B46C-BB32C76918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900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18CB5-4809-4875-9DFD-FCB490984191}"/>
              </a:ext>
            </a:extLst>
          </p:cNvPr>
          <p:cNvSpPr>
            <a:spLocks noGrp="1"/>
          </p:cNvSpPr>
          <p:nvPr>
            <p:ph type="title"/>
          </p:nvPr>
        </p:nvSpPr>
        <p:spPr/>
        <p:txBody>
          <a:bodyPr/>
          <a:lstStyle/>
          <a:p>
            <a:r>
              <a:rPr lang="th-TH" b="1" dirty="0">
                <a:latin typeface="Browallia New" panose="020B0604020202020204" pitchFamily="34" charset="-34"/>
                <a:cs typeface="Browallia New" panose="020B0604020202020204" pitchFamily="34" charset="-34"/>
              </a:rPr>
              <a:t>มาตรา </a:t>
            </a:r>
            <a:r>
              <a:rPr lang="en-US" b="1" dirty="0">
                <a:latin typeface="Browallia New" panose="020B0604020202020204" pitchFamily="34" charset="-34"/>
                <a:cs typeface="Browallia New" panose="020B0604020202020204" pitchFamily="34" charset="-34"/>
              </a:rPr>
              <a:t>31 </a:t>
            </a:r>
          </a:p>
        </p:txBody>
      </p:sp>
      <p:sp>
        <p:nvSpPr>
          <p:cNvPr id="3" name="Content Placeholder 2">
            <a:extLst>
              <a:ext uri="{FF2B5EF4-FFF2-40B4-BE49-F238E27FC236}">
                <a16:creationId xmlns:a16="http://schemas.microsoft.com/office/drawing/2014/main" xmlns="" id="{90746F2E-9C88-4C68-965E-BF73F48D44DB}"/>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th-TH" dirty="0">
                <a:latin typeface="Browallia New" panose="020B0604020202020204" pitchFamily="34" charset="-34"/>
                <a:cs typeface="Browallia New" panose="020B0604020202020204" pitchFamily="34" charset="-34"/>
              </a:rPr>
              <a:t>ในกรณีที่มีโรคติดต่ออันตราย  โรคติดต่อที่ต้องเฝ้าระวัง  หรือโรคระบาดเกิดขึ้น  </a:t>
            </a:r>
            <a:endParaRPr lang="en-US" dirty="0">
              <a:latin typeface="Browallia New" panose="020B0604020202020204" pitchFamily="34" charset="-34"/>
              <a:cs typeface="Browallia New" panose="020B0604020202020204" pitchFamily="34" charset="-34"/>
            </a:endParaRPr>
          </a:p>
          <a:p>
            <a:pPr marL="0" indent="0">
              <a:buNone/>
            </a:pPr>
            <a:r>
              <a:rPr lang="th-TH" dirty="0">
                <a:latin typeface="Browallia New" panose="020B0604020202020204" pitchFamily="34" charset="-34"/>
                <a:cs typeface="Browallia New" panose="020B0604020202020204" pitchFamily="34" charset="-34"/>
              </a:rPr>
              <a:t>ให้บุคคลดังต่อไปนี้แจ้งต่อเจ้าพนักงานควบคุมโรคติดต่อ </a:t>
            </a:r>
            <a:endParaRPr lang="en-US" dirty="0">
              <a:latin typeface="Browallia New" panose="020B0604020202020204" pitchFamily="34" charset="-34"/>
              <a:cs typeface="Browallia New" panose="020B0604020202020204" pitchFamily="34" charset="-34"/>
            </a:endParaRPr>
          </a:p>
          <a:p>
            <a:pPr marL="514350" indent="-514350">
              <a:buAutoNum type="thaiNumParenBoth"/>
            </a:pPr>
            <a:r>
              <a:rPr lang="th-TH" dirty="0">
                <a:latin typeface="Browallia New" panose="020B0604020202020204" pitchFamily="34" charset="-34"/>
                <a:cs typeface="Browallia New" panose="020B0604020202020204" pitchFamily="34" charset="-34"/>
              </a:rPr>
              <a:t>เจ้าบ้านหรือผู้ควบคุมดูแลบ้าน  หรือแพทย์ผู้ทําการรักษาพยาบาลในกรณีที่พบผู้ที่เป็น หรือมีเหตุอันควรสงสัยว่าเป็นโรคติดต่อดังกล่าวเกิดขึ้นในบ้าน </a:t>
            </a:r>
            <a:endParaRPr lang="en-US" dirty="0">
              <a:latin typeface="Browallia New" panose="020B0604020202020204" pitchFamily="34" charset="-34"/>
              <a:cs typeface="Browallia New" panose="020B0604020202020204" pitchFamily="34" charset="-34"/>
            </a:endParaRPr>
          </a:p>
          <a:p>
            <a:pPr marL="514350" indent="-514350">
              <a:buAutoNum type="thaiNumParenBoth"/>
            </a:pPr>
            <a:r>
              <a:rPr lang="th-TH" dirty="0">
                <a:latin typeface="Browallia New" panose="020B0604020202020204" pitchFamily="34" charset="-34"/>
                <a:cs typeface="Browallia New" panose="020B0604020202020204" pitchFamily="34" charset="-34"/>
              </a:rPr>
              <a:t>ผู้รับผิดชอบในสถานพยาบาล  ในกรณีที่พบผู้ที่เป็นหรือมีเหตุอันควรสงสัยว่าเป็นโรคติดต่อ ดังกล่าวเกิดขึ้นในสถานพยาบาล </a:t>
            </a:r>
            <a:endParaRPr lang="en-US" dirty="0">
              <a:latin typeface="Browallia New" panose="020B0604020202020204" pitchFamily="34" charset="-34"/>
              <a:cs typeface="Browallia New" panose="020B0604020202020204" pitchFamily="34" charset="-34"/>
            </a:endParaRPr>
          </a:p>
          <a:p>
            <a:pPr marL="514350" indent="-514350">
              <a:buAutoNum type="thaiNumParenBoth"/>
            </a:pPr>
            <a:r>
              <a:rPr lang="th-TH" dirty="0">
                <a:latin typeface="Browallia New" panose="020B0604020202020204" pitchFamily="34" charset="-34"/>
                <a:cs typeface="Browallia New" panose="020B0604020202020204" pitchFamily="34" charset="-34"/>
              </a:rPr>
              <a:t>ผู้ทําการชันสูตรหรือผู้รับผิดชอบในสถานที่ที่ได้มีการชันสูตร  ในกรณีที่ได้มีการชันสูตร ทางการแพทย์หรือทางการสัตวแพทย์ตรวจพบว่าอาจมีเชื้ออันเป็นเหตุของโรคติดต่อดังกล่าว </a:t>
            </a:r>
            <a:endParaRPr lang="en-US" dirty="0">
              <a:latin typeface="Browallia New" panose="020B0604020202020204" pitchFamily="34" charset="-34"/>
              <a:cs typeface="Browallia New" panose="020B0604020202020204" pitchFamily="34" charset="-34"/>
            </a:endParaRPr>
          </a:p>
          <a:p>
            <a:pPr marL="514350" indent="-514350">
              <a:buAutoNum type="thaiNumParenBoth"/>
            </a:pPr>
            <a:r>
              <a:rPr lang="th-TH" dirty="0">
                <a:latin typeface="Browallia New" panose="020B0604020202020204" pitchFamily="34" charset="-34"/>
                <a:cs typeface="Browallia New" panose="020B0604020202020204" pitchFamily="34" charset="-34"/>
              </a:rPr>
              <a:t>(๔) เจ้าของ  หรือผู้ควบคุมสถานประกอบการหรือสถานที่อื่นใด  ในกรณีที่พบผู้ที่เป็นหรือมีเหตุ อันควรสงสัยว่าเป็นโรคติดต่อดังกล่าวเกิดขึ้นในสถานที่นั้น หลักเกณฑ์  และวิธีการแจ้งตามวรรคหนึ่ง  </a:t>
            </a:r>
            <a:endParaRPr lang="en-US" dirty="0">
              <a:latin typeface="Browallia New" panose="020B0604020202020204" pitchFamily="34" charset="-34"/>
              <a:cs typeface="Browallia New" panose="020B0604020202020204" pitchFamily="34" charset="-34"/>
            </a:endParaRPr>
          </a:p>
          <a:p>
            <a:pPr marL="0" indent="0">
              <a:buNone/>
            </a:pPr>
            <a:r>
              <a:rPr lang="th-TH" dirty="0">
                <a:latin typeface="Browallia New" panose="020B0604020202020204" pitchFamily="34" charset="-34"/>
                <a:cs typeface="Browallia New" panose="020B0604020202020204" pitchFamily="34" charset="-34"/>
              </a:rPr>
              <a:t>ให้เป็นไปตามที่รัฐมนตรีประกาศกําหนดโดยความเห็นชอบ ของคณะกรรมการ</a:t>
            </a:r>
            <a:endParaRPr lang="en-US"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230875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8C8AE-CA97-4694-A351-085CD5D4D07D}"/>
              </a:ext>
            </a:extLst>
          </p:cNvPr>
          <p:cNvSpPr>
            <a:spLocks noGrp="1"/>
          </p:cNvSpPr>
          <p:nvPr>
            <p:ph type="title"/>
          </p:nvPr>
        </p:nvSpPr>
        <p:spPr/>
        <p:txBody>
          <a:bodyPr/>
          <a:lstStyle/>
          <a:p>
            <a:r>
              <a:rPr lang="th-TH" b="1" dirty="0">
                <a:latin typeface="TH Sarabun New" panose="020B0500040200020003" pitchFamily="34" charset="-34"/>
                <a:cs typeface="TH Sarabun New" panose="020B0500040200020003" pitchFamily="34" charset="-34"/>
              </a:rPr>
              <a:t>โรคติดต่อที่ต้องเฝ้าระวัง </a:t>
            </a:r>
            <a:r>
              <a:rPr lang="en-US" b="1" dirty="0">
                <a:latin typeface="TH Sarabun New" panose="020B0500040200020003" pitchFamily="34" charset="-34"/>
                <a:cs typeface="TH Sarabun New" panose="020B0500040200020003" pitchFamily="34" charset="-34"/>
              </a:rPr>
              <a:t>57 </a:t>
            </a:r>
            <a:r>
              <a:rPr lang="th-TH" b="1" dirty="0">
                <a:latin typeface="TH Sarabun New" panose="020B0500040200020003" pitchFamily="34" charset="-34"/>
                <a:cs typeface="TH Sarabun New" panose="020B0500040200020003" pitchFamily="34" charset="-34"/>
              </a:rPr>
              <a:t>โรค</a:t>
            </a:r>
            <a:endParaRPr lang="en-US" b="1" dirty="0">
              <a:latin typeface="TH Sarabun New" panose="020B0500040200020003" pitchFamily="34" charset="-34"/>
              <a:cs typeface="TH Sarabun New" panose="020B0500040200020003" pitchFamily="34" charset="-34"/>
            </a:endParaRPr>
          </a:p>
        </p:txBody>
      </p:sp>
      <p:sp>
        <p:nvSpPr>
          <p:cNvPr id="3" name="Content Placeholder 2">
            <a:extLst>
              <a:ext uri="{FF2B5EF4-FFF2-40B4-BE49-F238E27FC236}">
                <a16:creationId xmlns:a16="http://schemas.microsoft.com/office/drawing/2014/main" xmlns="" id="{405A0C6A-4A16-414B-ABC8-862F0289094E}"/>
              </a:ext>
            </a:extLst>
          </p:cNvPr>
          <p:cNvSpPr>
            <a:spLocks noGrp="1"/>
          </p:cNvSpPr>
          <p:nvPr>
            <p:ph sz="half" idx="1"/>
          </p:nvPr>
        </p:nvSpPr>
        <p:spPr/>
        <p:txBody>
          <a:bodyPr/>
          <a:lstStyle/>
          <a:p>
            <a:r>
              <a:rPr lang="th-TH" dirty="0">
                <a:latin typeface="TH Sarabun New" panose="020B0500040200020003" pitchFamily="34" charset="-34"/>
                <a:cs typeface="TH Sarabun New" panose="020B0500040200020003" pitchFamily="34" charset="-34"/>
              </a:rPr>
              <a:t>กามโรคของต่อมและท่อน้ำเหลือง</a:t>
            </a:r>
          </a:p>
          <a:p>
            <a:r>
              <a:rPr lang="th-TH" dirty="0">
                <a:latin typeface="TH Sarabun New" panose="020B0500040200020003" pitchFamily="34" charset="-34"/>
                <a:cs typeface="TH Sarabun New" panose="020B0500040200020003" pitchFamily="34" charset="-34"/>
              </a:rPr>
              <a:t>ไข้กาฬหลังแอ่น</a:t>
            </a:r>
          </a:p>
          <a:p>
            <a:r>
              <a:rPr lang="th-TH" dirty="0">
                <a:latin typeface="TH Sarabun New" panose="020B0500040200020003" pitchFamily="34" charset="-34"/>
                <a:cs typeface="TH Sarabun New" panose="020B0500040200020003" pitchFamily="34" charset="-34"/>
              </a:rPr>
              <a:t>ไข้ดําแดง</a:t>
            </a:r>
          </a:p>
          <a:p>
            <a:r>
              <a:rPr lang="th-TH" dirty="0">
                <a:latin typeface="TH Sarabun New" panose="020B0500040200020003" pitchFamily="34" charset="-34"/>
                <a:cs typeface="TH Sarabun New" panose="020B0500040200020003" pitchFamily="34" charset="-34"/>
              </a:rPr>
              <a:t>ไข้เด็งกี่</a:t>
            </a:r>
          </a:p>
          <a:p>
            <a:r>
              <a:rPr lang="th-TH" dirty="0">
                <a:latin typeface="TH Sarabun New" panose="020B0500040200020003" pitchFamily="34" charset="-34"/>
                <a:cs typeface="TH Sarabun New" panose="020B0500040200020003" pitchFamily="34" charset="-34"/>
              </a:rPr>
              <a:t>ไข้ปวดข้อยุงลาย</a:t>
            </a:r>
          </a:p>
          <a:p>
            <a:r>
              <a:rPr lang="th-TH" dirty="0">
                <a:latin typeface="TH Sarabun New" panose="020B0500040200020003" pitchFamily="34" charset="-34"/>
                <a:cs typeface="TH Sarabun New" panose="020B0500040200020003" pitchFamily="34" charset="-34"/>
              </a:rPr>
              <a:t>ไข้มาลาเรีย</a:t>
            </a:r>
          </a:p>
          <a:p>
            <a:r>
              <a:rPr lang="th-TH" dirty="0">
                <a:latin typeface="TH Sarabun New" panose="020B0500040200020003" pitchFamily="34" charset="-34"/>
                <a:cs typeface="TH Sarabun New" panose="020B0500040200020003" pitchFamily="34" charset="-34"/>
              </a:rPr>
              <a:t>ไข้ไม่ทราบสาเหตุ</a:t>
            </a:r>
          </a:p>
          <a:p>
            <a:r>
              <a:rPr lang="th-TH" dirty="0">
                <a:latin typeface="TH Sarabun New" panose="020B0500040200020003" pitchFamily="34" charset="-34"/>
                <a:cs typeface="TH Sarabun New" panose="020B0500040200020003" pitchFamily="34" charset="-34"/>
              </a:rPr>
              <a:t>ไข้สมองอักเสบชนิดญี่ปุ่น</a:t>
            </a:r>
            <a:endParaRPr lang="en-US" dirty="0">
              <a:latin typeface="TH Sarabun New" panose="020B0500040200020003" pitchFamily="34" charset="-34"/>
              <a:cs typeface="TH Sarabun New" panose="020B0500040200020003" pitchFamily="34" charset="-34"/>
            </a:endParaRPr>
          </a:p>
        </p:txBody>
      </p:sp>
      <p:sp>
        <p:nvSpPr>
          <p:cNvPr id="4" name="Content Placeholder 3">
            <a:extLst>
              <a:ext uri="{FF2B5EF4-FFF2-40B4-BE49-F238E27FC236}">
                <a16:creationId xmlns:a16="http://schemas.microsoft.com/office/drawing/2014/main" xmlns="" id="{B4627C51-E38C-4AF3-89B0-62440FCA64DC}"/>
              </a:ext>
            </a:extLst>
          </p:cNvPr>
          <p:cNvSpPr>
            <a:spLocks noGrp="1"/>
          </p:cNvSpPr>
          <p:nvPr>
            <p:ph sz="half" idx="2"/>
          </p:nvPr>
        </p:nvSpPr>
        <p:spPr/>
        <p:txBody>
          <a:bodyPr/>
          <a:lstStyle/>
          <a:p>
            <a:r>
              <a:rPr lang="th-TH" dirty="0">
                <a:latin typeface="TH Sarabun New" panose="020B0500040200020003" pitchFamily="34" charset="-34"/>
                <a:cs typeface="TH Sarabun New" panose="020B0500040200020003" pitchFamily="34" charset="-34"/>
              </a:rPr>
              <a:t>ไข้สมองอักเสบไม่ระบุเชื้อสาเหตุ</a:t>
            </a:r>
          </a:p>
          <a:p>
            <a:r>
              <a:rPr lang="th-TH" dirty="0">
                <a:latin typeface="TH Sarabun New" panose="020B0500040200020003" pitchFamily="34" charset="-34"/>
                <a:cs typeface="TH Sarabun New" panose="020B0500040200020003" pitchFamily="34" charset="-34"/>
              </a:rPr>
              <a:t>ไข้หวัดนก</a:t>
            </a:r>
          </a:p>
          <a:p>
            <a:r>
              <a:rPr lang="th-TH" dirty="0">
                <a:latin typeface="TH Sarabun New" panose="020B0500040200020003" pitchFamily="34" charset="-34"/>
                <a:cs typeface="TH Sarabun New" panose="020B0500040200020003" pitchFamily="34" charset="-34"/>
              </a:rPr>
              <a:t>ไข้หวัดใหญ่</a:t>
            </a:r>
          </a:p>
          <a:p>
            <a:r>
              <a:rPr lang="th-TH" dirty="0">
                <a:latin typeface="TH Sarabun New" panose="020B0500040200020003" pitchFamily="34" charset="-34"/>
                <a:cs typeface="TH Sarabun New" panose="020B0500040200020003" pitchFamily="34" charset="-34"/>
              </a:rPr>
              <a:t>ไข้หัด</a:t>
            </a:r>
          </a:p>
          <a:p>
            <a:r>
              <a:rPr lang="th-TH" dirty="0">
                <a:latin typeface="TH Sarabun New" panose="020B0500040200020003" pitchFamily="34" charset="-34"/>
                <a:cs typeface="TH Sarabun New" panose="020B0500040200020003" pitchFamily="34" charset="-34"/>
              </a:rPr>
              <a:t>ไข้หัดเยอรมัน</a:t>
            </a:r>
          </a:p>
          <a:p>
            <a:r>
              <a:rPr lang="th-TH" dirty="0">
                <a:latin typeface="TH Sarabun New" panose="020B0500040200020003" pitchFamily="34" charset="-34"/>
                <a:cs typeface="TH Sarabun New" panose="020B0500040200020003" pitchFamily="34" charset="-34"/>
              </a:rPr>
              <a:t>ไข้เอนเทอริค</a:t>
            </a:r>
          </a:p>
          <a:p>
            <a:r>
              <a:rPr lang="th-TH" dirty="0">
                <a:latin typeface="TH Sarabun New" panose="020B0500040200020003" pitchFamily="34" charset="-34"/>
                <a:cs typeface="TH Sarabun New" panose="020B0500040200020003" pitchFamily="34" charset="-34"/>
              </a:rPr>
              <a:t>ไข้เอนเทอโรไวรัส</a:t>
            </a:r>
          </a:p>
          <a:p>
            <a:r>
              <a:rPr lang="th-TH" dirty="0">
                <a:latin typeface="TH Sarabun New" panose="020B0500040200020003" pitchFamily="34" charset="-34"/>
                <a:cs typeface="TH Sarabun New" panose="020B0500040200020003" pitchFamily="34" charset="-34"/>
              </a:rPr>
              <a:t>คอตีบ</a:t>
            </a:r>
            <a:endParaRPr lang="en-US" dirty="0">
              <a:latin typeface="TH Sarabun New" panose="020B0500040200020003" pitchFamily="34" charset="-34"/>
              <a:cs typeface="TH Sarabun New" panose="020B0500040200020003" pitchFamily="34" charset="-34"/>
            </a:endParaRPr>
          </a:p>
        </p:txBody>
      </p:sp>
      <p:sp>
        <p:nvSpPr>
          <p:cNvPr id="5" name="Date Placeholder 4">
            <a:extLst>
              <a:ext uri="{FF2B5EF4-FFF2-40B4-BE49-F238E27FC236}">
                <a16:creationId xmlns:a16="http://schemas.microsoft.com/office/drawing/2014/main" xmlns="" id="{DDABCDD8-C820-4492-A9EF-2BD3BD19193F}"/>
              </a:ext>
            </a:extLst>
          </p:cNvPr>
          <p:cNvSpPr>
            <a:spLocks noGrp="1"/>
          </p:cNvSpPr>
          <p:nvPr>
            <p:ph type="dt" sz="half" idx="10"/>
          </p:nvPr>
        </p:nvSpPr>
        <p:spPr/>
        <p:txBody>
          <a:bodyPr/>
          <a:lstStyle/>
          <a:p>
            <a:fld id="{82BC4774-6E47-4BE3-A586-2A048FB4D0AF}" type="datetime1">
              <a:rPr lang="th-TH" smtClean="0">
                <a:latin typeface="TH Sarabun New" panose="020B0500040200020003" pitchFamily="34" charset="-34"/>
                <a:cs typeface="TH Sarabun New" panose="020B0500040200020003" pitchFamily="34" charset="-34"/>
              </a:rPr>
              <a:t>21/02/63</a:t>
            </a:fld>
            <a:endParaRPr lang="th-TH" dirty="0">
              <a:latin typeface="TH Sarabun New" panose="020B0500040200020003" pitchFamily="34" charset="-34"/>
              <a:cs typeface="TH Sarabun New" panose="020B0500040200020003" pitchFamily="34" charset="-34"/>
            </a:endParaRPr>
          </a:p>
        </p:txBody>
      </p:sp>
      <p:sp>
        <p:nvSpPr>
          <p:cNvPr id="6" name="Slide Number Placeholder 5">
            <a:extLst>
              <a:ext uri="{FF2B5EF4-FFF2-40B4-BE49-F238E27FC236}">
                <a16:creationId xmlns:a16="http://schemas.microsoft.com/office/drawing/2014/main" xmlns="" id="{77623540-D02E-42DC-954C-2430EDA3EB34}"/>
              </a:ext>
            </a:extLst>
          </p:cNvPr>
          <p:cNvSpPr>
            <a:spLocks noGrp="1"/>
          </p:cNvSpPr>
          <p:nvPr>
            <p:ph type="sldNum" sz="quarter" idx="12"/>
          </p:nvPr>
        </p:nvSpPr>
        <p:spPr/>
        <p:txBody>
          <a:bodyPr/>
          <a:lstStyle/>
          <a:p>
            <a:fld id="{83FD0EFA-764F-4E79-9059-41D31B1247C2}" type="slidenum">
              <a:rPr lang="th-TH" smtClean="0">
                <a:latin typeface="TH Sarabun New" panose="020B0500040200020003" pitchFamily="34" charset="-34"/>
                <a:cs typeface="TH Sarabun New" panose="020B0500040200020003" pitchFamily="34" charset="-34"/>
              </a:rPr>
              <a:t>8</a:t>
            </a:fld>
            <a:endParaRPr lang="th-TH">
              <a:latin typeface="TH Sarabun New" panose="020B0500040200020003" pitchFamily="34" charset="-34"/>
              <a:cs typeface="TH Sarabun New" panose="020B0500040200020003" pitchFamily="34" charset="-34"/>
            </a:endParaRPr>
          </a:p>
        </p:txBody>
      </p:sp>
      <p:sp>
        <p:nvSpPr>
          <p:cNvPr id="7" name="TextBox 6">
            <a:extLst>
              <a:ext uri="{FF2B5EF4-FFF2-40B4-BE49-F238E27FC236}">
                <a16:creationId xmlns:a16="http://schemas.microsoft.com/office/drawing/2014/main" xmlns="" id="{718F457A-B9FC-4335-A0D1-0A2C971C81DD}"/>
              </a:ext>
            </a:extLst>
          </p:cNvPr>
          <p:cNvSpPr txBox="1"/>
          <p:nvPr/>
        </p:nvSpPr>
        <p:spPr>
          <a:xfrm>
            <a:off x="4943872" y="6356350"/>
            <a:ext cx="4680520" cy="369332"/>
          </a:xfrm>
          <a:prstGeom prst="rect">
            <a:avLst/>
          </a:prstGeom>
          <a:noFill/>
        </p:spPr>
        <p:txBody>
          <a:bodyPr wrap="square" rtlCol="0">
            <a:spAutoFit/>
          </a:bodyPr>
          <a:lstStyle/>
          <a:p>
            <a:r>
              <a:rPr lang="th-TH" dirty="0">
                <a:latin typeface="TH Sarabun New" panose="020B0500040200020003" pitchFamily="34" charset="-34"/>
                <a:cs typeface="TH Sarabun New" panose="020B0500040200020003" pitchFamily="34" charset="-34"/>
              </a:rPr>
              <a:t>พรบ.ควบคุมโรคติดต่อ </a:t>
            </a:r>
            <a:r>
              <a:rPr lang="en-US" dirty="0">
                <a:latin typeface="TH Sarabun New" panose="020B0500040200020003" pitchFamily="34" charset="-34"/>
                <a:cs typeface="TH Sarabun New" panose="020B0500040200020003" pitchFamily="34" charset="-34"/>
              </a:rPr>
              <a:t>2558 </a:t>
            </a:r>
            <a:r>
              <a:rPr lang="th-TH" dirty="0">
                <a:latin typeface="TH Sarabun New" panose="020B0500040200020003" pitchFamily="34" charset="-34"/>
                <a:cs typeface="TH Sarabun New" panose="020B0500040200020003" pitchFamily="34" charset="-34"/>
              </a:rPr>
              <a:t>	  ตามประกาศ สธ. ลงวันที่ </a:t>
            </a:r>
            <a:r>
              <a:rPr lang="en-US" dirty="0">
                <a:latin typeface="TH Sarabun New" panose="020B0500040200020003" pitchFamily="34" charset="-34"/>
                <a:cs typeface="TH Sarabun New" panose="020B0500040200020003" pitchFamily="34" charset="-34"/>
              </a:rPr>
              <a:t>3 </a:t>
            </a:r>
            <a:r>
              <a:rPr lang="th-TH" dirty="0">
                <a:latin typeface="TH Sarabun New" panose="020B0500040200020003" pitchFamily="34" charset="-34"/>
                <a:cs typeface="TH Sarabun New" panose="020B0500040200020003" pitchFamily="34" charset="-34"/>
              </a:rPr>
              <a:t>มิถุนายน </a:t>
            </a:r>
            <a:r>
              <a:rPr lang="en-US" dirty="0">
                <a:latin typeface="TH Sarabun New" panose="020B0500040200020003" pitchFamily="34" charset="-34"/>
                <a:cs typeface="TH Sarabun New" panose="020B0500040200020003" pitchFamily="34" charset="-34"/>
              </a:rPr>
              <a:t>2559</a:t>
            </a:r>
            <a:endParaRPr lang="en-US" dirty="0"/>
          </a:p>
        </p:txBody>
      </p:sp>
    </p:spTree>
    <p:extLst>
      <p:ext uri="{BB962C8B-B14F-4D97-AF65-F5344CB8AC3E}">
        <p14:creationId xmlns:p14="http://schemas.microsoft.com/office/powerpoint/2010/main" val="332317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40EE9F-0E12-4EEA-BC8E-A1BCF2A9616A}"/>
              </a:ext>
            </a:extLst>
          </p:cNvPr>
          <p:cNvSpPr>
            <a:spLocks noGrp="1"/>
          </p:cNvSpPr>
          <p:nvPr>
            <p:ph sz="half" idx="1"/>
          </p:nvPr>
        </p:nvSpPr>
        <p:spPr/>
        <p:txBody>
          <a:bodyPr>
            <a:normAutofit lnSpcReduction="10000"/>
          </a:bodyPr>
          <a:lstStyle/>
          <a:p>
            <a:r>
              <a:rPr lang="th-TH" dirty="0">
                <a:latin typeface="TH Sarabun New" panose="020B0500040200020003" pitchFamily="34" charset="-34"/>
                <a:cs typeface="TH Sarabun New" panose="020B0500040200020003" pitchFamily="34" charset="-34"/>
              </a:rPr>
              <a:t>คางทูม</a:t>
            </a:r>
          </a:p>
          <a:p>
            <a:r>
              <a:rPr lang="th-TH" dirty="0">
                <a:latin typeface="TH Sarabun New" panose="020B0500040200020003" pitchFamily="34" charset="-34"/>
                <a:cs typeface="TH Sarabun New" panose="020B0500040200020003" pitchFamily="34" charset="-34"/>
              </a:rPr>
              <a:t>ซิฟิลิส</a:t>
            </a:r>
          </a:p>
          <a:p>
            <a:r>
              <a:rPr lang="th-TH" dirty="0">
                <a:latin typeface="TH Sarabun New" panose="020B0500040200020003" pitchFamily="34" charset="-34"/>
                <a:cs typeface="TH Sarabun New" panose="020B0500040200020003" pitchFamily="34" charset="-34"/>
              </a:rPr>
              <a:t>บาดทะยัก</a:t>
            </a:r>
          </a:p>
          <a:p>
            <a:r>
              <a:rPr lang="th-TH" dirty="0">
                <a:latin typeface="TH Sarabun New" panose="020B0500040200020003" pitchFamily="34" charset="-34"/>
                <a:cs typeface="TH Sarabun New" panose="020B0500040200020003" pitchFamily="34" charset="-34"/>
              </a:rPr>
              <a:t>โปลิโอ</a:t>
            </a:r>
          </a:p>
          <a:p>
            <a:r>
              <a:rPr lang="th-TH" dirty="0">
                <a:latin typeface="TH Sarabun New" panose="020B0500040200020003" pitchFamily="34" charset="-34"/>
                <a:cs typeface="TH Sarabun New" panose="020B0500040200020003" pitchFamily="34" charset="-34"/>
              </a:rPr>
              <a:t>แผลริมอ่อน</a:t>
            </a:r>
          </a:p>
          <a:p>
            <a:r>
              <a:rPr lang="th-TH" dirty="0">
                <a:latin typeface="TH Sarabun New" panose="020B0500040200020003" pitchFamily="34" charset="-34"/>
                <a:cs typeface="TH Sarabun New" panose="020B0500040200020003" pitchFamily="34" charset="-34"/>
              </a:rPr>
              <a:t>พยาธิทริคิเนลลา</a:t>
            </a:r>
          </a:p>
          <a:p>
            <a:r>
              <a:rPr lang="th-TH" dirty="0">
                <a:latin typeface="TH Sarabun New" panose="020B0500040200020003" pitchFamily="34" charset="-34"/>
                <a:cs typeface="TH Sarabun New" panose="020B0500040200020003" pitchFamily="34" charset="-34"/>
              </a:rPr>
              <a:t>พยาธิทริโคโมแนสของระบบสืบพันธุ์และทางเดินปัสสาวะ</a:t>
            </a:r>
          </a:p>
          <a:p>
            <a:r>
              <a:rPr lang="th-TH" dirty="0">
                <a:latin typeface="TH Sarabun New" panose="020B0500040200020003" pitchFamily="34" charset="-34"/>
                <a:cs typeface="TH Sarabun New" panose="020B0500040200020003" pitchFamily="34" charset="-34"/>
              </a:rPr>
              <a:t>เมลิออยโดสิส</a:t>
            </a:r>
            <a:endParaRPr lang="en-US" dirty="0">
              <a:latin typeface="TH Sarabun New" panose="020B0500040200020003" pitchFamily="34" charset="-34"/>
              <a:cs typeface="TH Sarabun New" panose="020B0500040200020003" pitchFamily="34" charset="-34"/>
            </a:endParaRPr>
          </a:p>
        </p:txBody>
      </p:sp>
      <p:sp>
        <p:nvSpPr>
          <p:cNvPr id="4" name="Content Placeholder 3">
            <a:extLst>
              <a:ext uri="{FF2B5EF4-FFF2-40B4-BE49-F238E27FC236}">
                <a16:creationId xmlns:a16="http://schemas.microsoft.com/office/drawing/2014/main" xmlns="" id="{4BEBABC7-9452-45A0-ABB1-FF4748FD9CF0}"/>
              </a:ext>
            </a:extLst>
          </p:cNvPr>
          <p:cNvSpPr>
            <a:spLocks noGrp="1"/>
          </p:cNvSpPr>
          <p:nvPr>
            <p:ph sz="half" idx="2"/>
          </p:nvPr>
        </p:nvSpPr>
        <p:spPr/>
        <p:txBody>
          <a:bodyPr>
            <a:normAutofit lnSpcReduction="10000"/>
          </a:bodyPr>
          <a:lstStyle/>
          <a:p>
            <a:r>
              <a:rPr lang="th-TH" dirty="0">
                <a:latin typeface="TH Sarabun New" panose="020B0500040200020003" pitchFamily="34" charset="-34"/>
                <a:cs typeface="TH Sarabun New" panose="020B0500040200020003" pitchFamily="34" charset="-34"/>
              </a:rPr>
              <a:t>เยื่อหุ้มสมองอักเสบจากพยาธิ</a:t>
            </a:r>
          </a:p>
          <a:p>
            <a:r>
              <a:rPr lang="th-TH" dirty="0">
                <a:latin typeface="TH Sarabun New" panose="020B0500040200020003" pitchFamily="34" charset="-34"/>
                <a:cs typeface="TH Sarabun New" panose="020B0500040200020003" pitchFamily="34" charset="-34"/>
              </a:rPr>
              <a:t>เยื่อหุ้มสมองอักเสบไม่ระบุเชื้อสาเหตุ</a:t>
            </a:r>
          </a:p>
          <a:p>
            <a:r>
              <a:rPr lang="th-TH" dirty="0">
                <a:latin typeface="TH Sarabun New" panose="020B0500040200020003" pitchFamily="34" charset="-34"/>
                <a:cs typeface="TH Sarabun New" panose="020B0500040200020003" pitchFamily="34" charset="-34"/>
              </a:rPr>
              <a:t>เริมของอวัยวะสืบพันธุ์และทวารหนัก</a:t>
            </a:r>
          </a:p>
          <a:p>
            <a:r>
              <a:rPr lang="th-TH" dirty="0">
                <a:latin typeface="TH Sarabun New" panose="020B0500040200020003" pitchFamily="34" charset="-34"/>
                <a:cs typeface="TH Sarabun New" panose="020B0500040200020003" pitchFamily="34" charset="-34"/>
              </a:rPr>
              <a:t>โรคตับอักเสบจากเชื้อไวรัส  ชนิด  เอ  บี  ซี  ดี  และ  อี</a:t>
            </a:r>
          </a:p>
          <a:p>
            <a:r>
              <a:rPr lang="th-TH" dirty="0">
                <a:latin typeface="TH Sarabun New" panose="020B0500040200020003" pitchFamily="34" charset="-34"/>
                <a:cs typeface="TH Sarabun New" panose="020B0500040200020003" pitchFamily="34" charset="-34"/>
              </a:rPr>
              <a:t>โรคตาแดงจากไวรัส</a:t>
            </a:r>
          </a:p>
          <a:p>
            <a:r>
              <a:rPr lang="th-TH" dirty="0">
                <a:latin typeface="TH Sarabun New" panose="020B0500040200020003" pitchFamily="34" charset="-34"/>
                <a:cs typeface="TH Sarabun New" panose="020B0500040200020003" pitchFamily="34" charset="-34"/>
              </a:rPr>
              <a:t>โรคติดเชื้อไวรัสซิกา</a:t>
            </a:r>
          </a:p>
          <a:p>
            <a:r>
              <a:rPr lang="th-TH" dirty="0">
                <a:latin typeface="TH Sarabun New" panose="020B0500040200020003" pitchFamily="34" charset="-34"/>
                <a:cs typeface="TH Sarabun New" panose="020B0500040200020003" pitchFamily="34" charset="-34"/>
              </a:rPr>
              <a:t>โรคติดเชื้อสเตร็ปโตคอคคัสซูอิส</a:t>
            </a:r>
          </a:p>
          <a:p>
            <a:r>
              <a:rPr lang="th-TH" dirty="0">
                <a:latin typeface="TH Sarabun New" panose="020B0500040200020003" pitchFamily="34" charset="-34"/>
                <a:cs typeface="TH Sarabun New" panose="020B0500040200020003" pitchFamily="34" charset="-34"/>
              </a:rPr>
              <a:t>โรคเท้าช้าง</a:t>
            </a:r>
            <a:endParaRPr lang="en-US" dirty="0">
              <a:latin typeface="TH Sarabun New" panose="020B0500040200020003" pitchFamily="34" charset="-34"/>
              <a:cs typeface="TH Sarabun New" panose="020B0500040200020003" pitchFamily="34" charset="-34"/>
            </a:endParaRPr>
          </a:p>
        </p:txBody>
      </p:sp>
      <p:sp>
        <p:nvSpPr>
          <p:cNvPr id="5" name="Date Placeholder 4">
            <a:extLst>
              <a:ext uri="{FF2B5EF4-FFF2-40B4-BE49-F238E27FC236}">
                <a16:creationId xmlns:a16="http://schemas.microsoft.com/office/drawing/2014/main" xmlns="" id="{B0FAF64E-495F-4B5C-A27F-4F89370881BD}"/>
              </a:ext>
            </a:extLst>
          </p:cNvPr>
          <p:cNvSpPr>
            <a:spLocks noGrp="1"/>
          </p:cNvSpPr>
          <p:nvPr>
            <p:ph type="dt" sz="half" idx="10"/>
          </p:nvPr>
        </p:nvSpPr>
        <p:spPr/>
        <p:txBody>
          <a:bodyPr/>
          <a:lstStyle/>
          <a:p>
            <a:fld id="{82BC4774-6E47-4BE3-A586-2A048FB4D0AF}" type="datetime1">
              <a:rPr lang="th-TH" smtClean="0"/>
              <a:t>21/02/63</a:t>
            </a:fld>
            <a:endParaRPr lang="th-TH"/>
          </a:p>
        </p:txBody>
      </p:sp>
      <p:sp>
        <p:nvSpPr>
          <p:cNvPr id="6" name="Slide Number Placeholder 5">
            <a:extLst>
              <a:ext uri="{FF2B5EF4-FFF2-40B4-BE49-F238E27FC236}">
                <a16:creationId xmlns:a16="http://schemas.microsoft.com/office/drawing/2014/main" xmlns="" id="{1FB3E039-8B3A-4A25-95B5-17D58F3D42F1}"/>
              </a:ext>
            </a:extLst>
          </p:cNvPr>
          <p:cNvSpPr>
            <a:spLocks noGrp="1"/>
          </p:cNvSpPr>
          <p:nvPr>
            <p:ph type="sldNum" sz="quarter" idx="12"/>
          </p:nvPr>
        </p:nvSpPr>
        <p:spPr/>
        <p:txBody>
          <a:bodyPr/>
          <a:lstStyle/>
          <a:p>
            <a:fld id="{83FD0EFA-764F-4E79-9059-41D31B1247C2}" type="slidenum">
              <a:rPr lang="th-TH" smtClean="0"/>
              <a:t>9</a:t>
            </a:fld>
            <a:endParaRPr lang="th-TH"/>
          </a:p>
        </p:txBody>
      </p:sp>
      <p:sp>
        <p:nvSpPr>
          <p:cNvPr id="7" name="Title 1">
            <a:extLst>
              <a:ext uri="{FF2B5EF4-FFF2-40B4-BE49-F238E27FC236}">
                <a16:creationId xmlns:a16="http://schemas.microsoft.com/office/drawing/2014/main" xmlns="" id="{D65B98FF-2380-49D6-9B78-329627268081}"/>
              </a:ext>
            </a:extLst>
          </p:cNvPr>
          <p:cNvSpPr>
            <a:spLocks noGrp="1"/>
          </p:cNvSpPr>
          <p:nvPr>
            <p:ph type="title"/>
          </p:nvPr>
        </p:nvSpPr>
        <p:spPr/>
        <p:txBody>
          <a:bodyPr/>
          <a:lstStyle/>
          <a:p>
            <a:r>
              <a:rPr lang="th-TH" b="1" dirty="0">
                <a:latin typeface="TH Sarabun New" panose="020B0500040200020003" pitchFamily="34" charset="-34"/>
                <a:cs typeface="TH Sarabun New" panose="020B0500040200020003" pitchFamily="34" charset="-34"/>
              </a:rPr>
              <a:t>โรคติดต่อที่ต้องเฝ้าระวัง </a:t>
            </a:r>
            <a:r>
              <a:rPr lang="en-US" b="1" dirty="0">
                <a:latin typeface="TH Sarabun New" panose="020B0500040200020003" pitchFamily="34" charset="-34"/>
                <a:cs typeface="TH Sarabun New" panose="020B0500040200020003" pitchFamily="34" charset="-34"/>
              </a:rPr>
              <a:t>57 </a:t>
            </a:r>
            <a:r>
              <a:rPr lang="th-TH" b="1" dirty="0">
                <a:latin typeface="TH Sarabun New" panose="020B0500040200020003" pitchFamily="34" charset="-34"/>
                <a:cs typeface="TH Sarabun New" panose="020B0500040200020003" pitchFamily="34" charset="-34"/>
              </a:rPr>
              <a:t>โรค</a:t>
            </a:r>
            <a:endParaRPr lang="en-US" b="1" dirty="0">
              <a:latin typeface="TH Sarabun New" panose="020B0500040200020003" pitchFamily="34" charset="-34"/>
              <a:cs typeface="TH Sarabun New" panose="020B0500040200020003" pitchFamily="34" charset="-34"/>
            </a:endParaRPr>
          </a:p>
        </p:txBody>
      </p:sp>
      <p:sp>
        <p:nvSpPr>
          <p:cNvPr id="8" name="TextBox 7">
            <a:extLst>
              <a:ext uri="{FF2B5EF4-FFF2-40B4-BE49-F238E27FC236}">
                <a16:creationId xmlns:a16="http://schemas.microsoft.com/office/drawing/2014/main" xmlns="" id="{A6A26863-B700-4C77-9A13-6EB6D862C2A3}"/>
              </a:ext>
            </a:extLst>
          </p:cNvPr>
          <p:cNvSpPr txBox="1"/>
          <p:nvPr/>
        </p:nvSpPr>
        <p:spPr>
          <a:xfrm>
            <a:off x="4943872" y="6356350"/>
            <a:ext cx="4680520" cy="369332"/>
          </a:xfrm>
          <a:prstGeom prst="rect">
            <a:avLst/>
          </a:prstGeom>
          <a:noFill/>
        </p:spPr>
        <p:txBody>
          <a:bodyPr wrap="square" rtlCol="0">
            <a:spAutoFit/>
          </a:bodyPr>
          <a:lstStyle/>
          <a:p>
            <a:r>
              <a:rPr lang="th-TH" dirty="0">
                <a:latin typeface="TH Sarabun New" panose="020B0500040200020003" pitchFamily="34" charset="-34"/>
                <a:cs typeface="TH Sarabun New" panose="020B0500040200020003" pitchFamily="34" charset="-34"/>
              </a:rPr>
              <a:t>พรบ.ควบคุมโรคติดต่อ </a:t>
            </a:r>
            <a:r>
              <a:rPr lang="en-US" dirty="0">
                <a:latin typeface="TH Sarabun New" panose="020B0500040200020003" pitchFamily="34" charset="-34"/>
                <a:cs typeface="TH Sarabun New" panose="020B0500040200020003" pitchFamily="34" charset="-34"/>
              </a:rPr>
              <a:t>2558 </a:t>
            </a:r>
            <a:r>
              <a:rPr lang="th-TH" dirty="0">
                <a:latin typeface="TH Sarabun New" panose="020B0500040200020003" pitchFamily="34" charset="-34"/>
                <a:cs typeface="TH Sarabun New" panose="020B0500040200020003" pitchFamily="34" charset="-34"/>
              </a:rPr>
              <a:t>	  ตามประกาศ สธ. ลงวันที่ </a:t>
            </a:r>
            <a:r>
              <a:rPr lang="en-US" dirty="0">
                <a:latin typeface="TH Sarabun New" panose="020B0500040200020003" pitchFamily="34" charset="-34"/>
                <a:cs typeface="TH Sarabun New" panose="020B0500040200020003" pitchFamily="34" charset="-34"/>
              </a:rPr>
              <a:t>3 </a:t>
            </a:r>
            <a:r>
              <a:rPr lang="th-TH" dirty="0">
                <a:latin typeface="TH Sarabun New" panose="020B0500040200020003" pitchFamily="34" charset="-34"/>
                <a:cs typeface="TH Sarabun New" panose="020B0500040200020003" pitchFamily="34" charset="-34"/>
              </a:rPr>
              <a:t>มิถุนายน </a:t>
            </a:r>
            <a:r>
              <a:rPr lang="en-US" dirty="0">
                <a:latin typeface="TH Sarabun New" panose="020B0500040200020003" pitchFamily="34" charset="-34"/>
                <a:cs typeface="TH Sarabun New" panose="020B0500040200020003" pitchFamily="34" charset="-34"/>
              </a:rPr>
              <a:t>2559</a:t>
            </a:r>
            <a:endParaRPr lang="en-US" dirty="0"/>
          </a:p>
        </p:txBody>
      </p:sp>
    </p:spTree>
    <p:extLst>
      <p:ext uri="{BB962C8B-B14F-4D97-AF65-F5344CB8AC3E}">
        <p14:creationId xmlns:p14="http://schemas.microsoft.com/office/powerpoint/2010/main" val="2844175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4998</Words>
  <Application>Microsoft Office PowerPoint</Application>
  <PresentationFormat>Widescreen</PresentationFormat>
  <Paragraphs>385</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Browallia New</vt:lpstr>
      <vt:lpstr>Calibri</vt:lpstr>
      <vt:lpstr>Calibri Light</vt:lpstr>
      <vt:lpstr>Cordia New</vt:lpstr>
      <vt:lpstr>Open Sans</vt:lpstr>
      <vt:lpstr>TH Sarabun New</vt:lpstr>
      <vt:lpstr>Wingdings</vt:lpstr>
      <vt:lpstr>Office Theme</vt:lpstr>
      <vt:lpstr>พรบ. โรคติดต่อ พ.ศ. 2558  ที่ SAT ต้องรู้ </vt:lpstr>
      <vt:lpstr>พรบ. โรคติดต่อ พ.ศ. 2558 </vt:lpstr>
      <vt:lpstr>มาตรา 4</vt:lpstr>
      <vt:lpstr>มาตรา 8</vt:lpstr>
      <vt:lpstr>มาตรา 9</vt:lpstr>
      <vt:lpstr>มาตรา 10</vt:lpstr>
      <vt:lpstr>มาตรา 31 </vt:lpstr>
      <vt:lpstr>โรคติดต่อที่ต้องเฝ้าระวัง 57 โรค</vt:lpstr>
      <vt:lpstr>โรคติดต่อที่ต้องเฝ้าระวัง 57 โรค</vt:lpstr>
      <vt:lpstr>โรคติดต่อที่ต้องเฝ้าระวัง 57 โรค</vt:lpstr>
      <vt:lpstr>โรคติดต่อที่ต้องเฝ้าระวัง 57 โรค</vt:lpstr>
      <vt:lpstr>โรคติดต่ออันตราย 12 โรค</vt:lpstr>
      <vt:lpstr>กาฬโรค (Plaque) </vt:lpstr>
      <vt:lpstr>กาฬโรค (Plaque) </vt:lpstr>
      <vt:lpstr>ไข้ทรพิษ (smallpox) </vt:lpstr>
      <vt:lpstr>ไข้ทรพิษ (smallpox) </vt:lpstr>
      <vt:lpstr>ไข้เลือดออกไครเมียนคองโก   (Crimean - Congo  hemorrhagic  fever)</vt:lpstr>
      <vt:lpstr>ไข้เลือดออกไครเมียนคองโก   (Crimean - Congo  hemorrhagic  fever)</vt:lpstr>
      <vt:lpstr>ไข้เวสต์ไนล์  (West  Nile  Fever)</vt:lpstr>
      <vt:lpstr>ไข้เวสต์ไนล์  (West  Nile  Fever)</vt:lpstr>
      <vt:lpstr>ไข้เหลือง  (Yellow  fever)</vt:lpstr>
      <vt:lpstr>ไข้เหลือง  (Yellow  fever)</vt:lpstr>
      <vt:lpstr>PowerPoint Presentation</vt:lpstr>
      <vt:lpstr>เขตติดโรคไข้เหลืองในทวีปแอฟริกา (ประกาศปี พ.ศ. 2560) </vt:lpstr>
      <vt:lpstr>เขตติดโรคไข้เหลืองในทวีปอเมริกาใต้ (ประกาศปี พ.ศ. 2560) </vt:lpstr>
      <vt:lpstr>โรคไข้ลาสซา  (Lassa  fever)</vt:lpstr>
      <vt:lpstr>โรคไข้ลาสซา  (Lassa  fever)</vt:lpstr>
      <vt:lpstr>โรคติดเชื้อไวรัสนิปาห์  (Nipah  virus  disease)</vt:lpstr>
      <vt:lpstr>โรคติดเชื้อไวรัสนิปาห์  (Nipah  virus  disease)</vt:lpstr>
      <vt:lpstr>โรคติดเชื้อไวรัสมาร์บวร์ก  (Marburg  virus  disease)</vt:lpstr>
      <vt:lpstr>โรคติดเชื้อไวรัสมาร์บวร์ก  (Marburg  virus  disease)</vt:lpstr>
      <vt:lpstr>โรคติดเชื้อไวรัสอีโบลา  (Ebola  virus  disease - EVD)</vt:lpstr>
      <vt:lpstr>โรคติดเชื้อไวรัสอีโบลา  (Ebola  virus  disease - EVD)</vt:lpstr>
      <vt:lpstr>โรคติดเชื้อไวรัสเฮนดรา  (Handra  virus  disease)</vt:lpstr>
      <vt:lpstr>โรคติดเชื้อไวรัสเฮนดรา  (Handra  virus  disease)</vt:lpstr>
      <vt:lpstr>โรคทางเดินหายใจเฉียบพลันรุนแรง  หรือโรคซาร์ส   (Severe  Acute  Respiratory  Syndrome - SARS)</vt:lpstr>
      <vt:lpstr>โรคทางเดินหายใจเฉียบพลันรุนแรง  หรือโรคซาร์ส   (Severe  Acute  Respiratory  Syndrome - SARS)</vt:lpstr>
      <vt:lpstr>โรคทางเดินหายใจตะวันออกกลาง  หรือโรคเมอร์ส  (Middle  East  Respiratory  Syndrome - MERS)</vt:lpstr>
      <vt:lpstr>โรคทางเดินหายใจตะวันออกกลาง  หรือโรคเมอร์ส  (Middle  East  Respiratory  Syndrome - MERS)</vt:lpstr>
      <vt:lpstr>วัณโรคดื้อยาหลายขนานชนิดรุนแรงมาก   (Extensively  drug - resistant  tuberculosis  (XDR - TB))</vt:lpstr>
      <vt:lpstr>PowerPoint Presentation</vt:lpstr>
      <vt:lpstr>PowerPoint Presentation</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หลักเกณฑ์และวิธีการแจ้งในกรณีที่มีโรคติดต่ออันตราย โรคติดต่อที่ต้องเฝ้าระวัง  หรือโรคระบาดเกิดขึ้น พ.ศ.  2560</vt:lpstr>
      <vt:lpstr>โรคที่มีความสำคัญสูง (Priority diseases)</vt:lpstr>
      <vt:lpstr>โรคที่มีความสำคัญสูง (Priority diseases)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พรบ. โรคติดต่อ พ.ศ. 2558  ที่ SAT ต้องรู้ </dc:title>
  <dc:creator>Acer</dc:creator>
  <cp:lastModifiedBy>Acer</cp:lastModifiedBy>
  <cp:revision>1</cp:revision>
  <dcterms:modified xsi:type="dcterms:W3CDTF">2020-02-21T14:31:27Z</dcterms:modified>
</cp:coreProperties>
</file>