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0" r:id="rId2"/>
    <p:sldId id="268" r:id="rId3"/>
    <p:sldId id="275" r:id="rId4"/>
    <p:sldId id="281" r:id="rId5"/>
    <p:sldId id="293" r:id="rId6"/>
    <p:sldId id="29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E0EE"/>
    <a:srgbClr val="FEF4F9"/>
    <a:srgbClr val="E7E6CF"/>
    <a:srgbClr val="D9D8B1"/>
    <a:srgbClr val="BCBA74"/>
    <a:srgbClr val="DEFF9B"/>
    <a:srgbClr val="CCFFFF"/>
    <a:srgbClr val="FF0066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54" autoAdjust="0"/>
  </p:normalViewPr>
  <p:slideViewPr>
    <p:cSldViewPr snapToGrid="0">
      <p:cViewPr>
        <p:scale>
          <a:sx n="70" d="100"/>
          <a:sy n="70" d="100"/>
        </p:scale>
        <p:origin x="-66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="" xmlns:a16="http://schemas.microsoft.com/office/drawing/2014/main" id="{7140C703-407E-4235-B8DF-9955D86F67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3B5C6CC2-7DA0-4711-8306-B5CFF057F2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F966C-032D-4A78-84E5-5FDCA2FAF857}" type="datetimeFigureOut">
              <a:rPr lang="th-TH" smtClean="0"/>
              <a:pPr/>
              <a:t>25/12/62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7B7EACDB-6A23-4446-9B42-1C54BD309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6869D332-5F79-4B27-BA6D-A6E5463080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A8C3-072B-4560-8253-A27EF9D1FC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544618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C934-0E45-4054-B706-CCC49015D728}" type="datetimeFigureOut">
              <a:rPr lang="th-TH" smtClean="0"/>
              <a:pPr/>
              <a:t>25/12/62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47A4A-AE48-4C82-9CAD-6B0F5131685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964311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47A4A-AE48-4C82-9CAD-6B0F5131685F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2832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76930BB-56C2-40DC-9DCF-D5B68AD7B698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FD1A-66F9-40E7-A73D-838EA0F5A0FB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73F1-A51D-4BD1-B403-1304F85D235E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F0E8-686F-4B55-8921-8190F0A889B9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D49-8453-4C0E-A142-14CE8126A79B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B701-377B-4BF2-A9DC-1DAB2CAE38B5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5EF-EA5C-48E6-A261-807A4C097CCF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3362277-272B-477B-8720-084A56BFEC1C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CD9CCA9-3441-4D51-8E19-46A15E73991F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">
            <a:extLst>
              <a:ext uri="{FF2B5EF4-FFF2-40B4-BE49-F238E27FC236}">
                <a16:creationId xmlns="" xmlns:a16="http://schemas.microsoft.com/office/drawing/2014/main" id="{B60AC149-EFD0-486B-9819-C4AB6021CAD3}"/>
              </a:ext>
            </a:extLst>
          </p:cNvPr>
          <p:cNvCxnSpPr>
            <a:cxnSpLocks/>
          </p:cNvCxnSpPr>
          <p:nvPr userDrawn="1"/>
        </p:nvCxnSpPr>
        <p:spPr>
          <a:xfrm>
            <a:off x="0" y="6524625"/>
            <a:ext cx="12192000" cy="0"/>
          </a:xfrm>
          <a:prstGeom prst="line">
            <a:avLst/>
          </a:prstGeom>
          <a:ln w="69850" cmpd="thickThin">
            <a:solidFill>
              <a:srgbClr val="E80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รูปภาพ 8">
            <a:extLst>
              <a:ext uri="{FF2B5EF4-FFF2-40B4-BE49-F238E27FC236}">
                <a16:creationId xmlns="" xmlns:a16="http://schemas.microsoft.com/office/drawing/2014/main" id="{37D67D89-609A-4EF1-8D51-66AC6D2C6E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07165"/>
            <a:ext cx="23256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ตัวแทนหมายเลขภาพนิ่ง 5">
            <a:extLst>
              <a:ext uri="{FF2B5EF4-FFF2-40B4-BE49-F238E27FC236}">
                <a16:creationId xmlns="" xmlns:a16="http://schemas.microsoft.com/office/drawing/2014/main" id="{10682E02-7E50-4717-8B43-E0B8E4E3622F}"/>
              </a:ext>
            </a:extLst>
          </p:cNvPr>
          <p:cNvSpPr txBox="1">
            <a:spLocks/>
          </p:cNvSpPr>
          <p:nvPr userDrawn="1"/>
        </p:nvSpPr>
        <p:spPr>
          <a:xfrm>
            <a:off x="9097965" y="650716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0E2877-C84C-4DBB-AD64-9D25E5B1ADC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8303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9E1F-8070-4F9E-A668-FC07F0E3AB27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A688-AE91-49D1-AFB0-D3526DDD9710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32BC-D95B-4C9E-BAB9-109236A9AC5A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D03A-F13F-4384-A155-51A017613292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C847-953D-4732-A1C9-31F15D41DAC8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8236-C233-484D-B319-6FCF555E383E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0FAF-3D94-4986-A67A-35728E377B0B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5633-FA37-45CF-9746-27DE5B29F09E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DCA65CA-A1C5-4F3E-9047-6321B32A7C8C}" type="datetime1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à¹à¸à¸à¸¢à¸¸à¸à¸à¸¨à¸²à¸ªà¸à¸£à¹à¸à¸²à¸à¸´ 20 à¸à¸µ 2561-25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1814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หมายเลขสไลด์ 1">
            <a:extLst>
              <a:ext uri="{FF2B5EF4-FFF2-40B4-BE49-F238E27FC236}">
                <a16:creationId xmlns="" xmlns:a16="http://schemas.microsoft.com/office/drawing/2014/main" id="{AA4291C5-B520-43F7-B7C2-A0E584F7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090313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</a:t>
            </a:fld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90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2"/>
          <a:srcRect l="5373" t="16515" r="18783" b="9024"/>
          <a:stretch/>
        </p:blipFill>
        <p:spPr>
          <a:xfrm>
            <a:off x="157655" y="84434"/>
            <a:ext cx="11808373" cy="4891603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5487682" y="2327637"/>
            <a:ext cx="1105786" cy="27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สาธารณสุข</a:t>
            </a:r>
          </a:p>
        </p:txBody>
      </p:sp>
      <p:sp>
        <p:nvSpPr>
          <p:cNvPr id="16" name="ลูกศรขวา 15"/>
          <p:cNvSpPr/>
          <p:nvPr/>
        </p:nvSpPr>
        <p:spPr>
          <a:xfrm rot="16200000">
            <a:off x="8413954" y="4244048"/>
            <a:ext cx="1198163" cy="265814"/>
          </a:xfrm>
          <a:prstGeom prst="righ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242614" y="4976038"/>
            <a:ext cx="10345479" cy="563525"/>
          </a:xfrm>
          <a:prstGeom prst="rect">
            <a:avLst/>
          </a:prstGeom>
          <a:solidFill>
            <a:srgbClr val="CC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แผนปฏิบัติการด้านการป้องกันควบคุมโรคและภัยสุขภาพ ระยะ 20 ปี (พ.ศ. 2561 – 2580)</a:t>
            </a:r>
          </a:p>
        </p:txBody>
      </p:sp>
      <p:sp>
        <p:nvSpPr>
          <p:cNvPr id="17" name="Vertical Scroll 106"/>
          <p:cNvSpPr/>
          <p:nvPr/>
        </p:nvSpPr>
        <p:spPr>
          <a:xfrm>
            <a:off x="2014709" y="5665930"/>
            <a:ext cx="8510055" cy="632746"/>
          </a:xfrm>
          <a:prstGeom prst="vertic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แผนลดโรค/ภัย + เชิงระบบ 20 ปี และ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2561-2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565 </a:t>
            </a:r>
            <a:r>
              <a:rPr lang="th-TH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ระดับประเทศ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Vertical Scroll 106"/>
          <p:cNvSpPr/>
          <p:nvPr/>
        </p:nvSpPr>
        <p:spPr>
          <a:xfrm>
            <a:off x="2014709" y="6197558"/>
            <a:ext cx="8510055" cy="632746"/>
          </a:xfrm>
          <a:prstGeom prst="vertic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แผนลดโรค/ภัย + เชิงระบบ 20 ปี และ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2561-2</a:t>
            </a: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565 </a:t>
            </a:r>
            <a:r>
              <a:rPr lang="th-TH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ภาค/เขต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ลูกศรลง 20"/>
          <p:cNvSpPr/>
          <p:nvPr/>
        </p:nvSpPr>
        <p:spPr>
          <a:xfrm>
            <a:off x="5911702" y="5665930"/>
            <a:ext cx="358034" cy="203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ลง 21"/>
          <p:cNvSpPr/>
          <p:nvPr/>
        </p:nvSpPr>
        <p:spPr>
          <a:xfrm>
            <a:off x="5911702" y="6158006"/>
            <a:ext cx="358034" cy="203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6">
            <a:extLst>
              <a:ext uri="{FF2B5EF4-FFF2-40B4-BE49-F238E27FC236}">
                <a16:creationId xmlns=""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1131593" y="4997293"/>
            <a:ext cx="533955" cy="521013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4">
            <a:extLst>
              <a:ext uri="{FF2B5EF4-FFF2-40B4-BE49-F238E27FC236}">
                <a16:creationId xmlns="" xmlns:a16="http://schemas.microsoft.com/office/drawing/2014/main" id="{62F7F30C-E2A4-46DF-93F6-BF8386D32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36" y="255855"/>
            <a:ext cx="1107048" cy="1662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รูปภาพ 98">
            <a:extLst>
              <a:ext uri="{FF2B5EF4-FFF2-40B4-BE49-F238E27FC236}">
                <a16:creationId xmlns="" xmlns:a16="http://schemas.microsoft.com/office/drawing/2014/main" id="{6F1FDCF7-776A-4B4E-BA6F-B8F7F1C2A1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79" t="34377" r="22740" b="27668"/>
          <a:stretch/>
        </p:blipFill>
        <p:spPr>
          <a:xfrm>
            <a:off x="1492021" y="1468504"/>
            <a:ext cx="1045376" cy="900489"/>
          </a:xfrm>
          <a:prstGeom prst="rect">
            <a:avLst/>
          </a:prstGeom>
        </p:spPr>
      </p:pic>
      <p:pic>
        <p:nvPicPr>
          <p:cNvPr id="26" name="Picture 15">
            <a:extLst>
              <a:ext uri="{FF2B5EF4-FFF2-40B4-BE49-F238E27FC236}">
                <a16:creationId xmlns="" xmlns:a16="http://schemas.microsoft.com/office/drawing/2014/main" id="{8BB5AC50-0BFC-4083-B4FF-DBFF728706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6" y="4259171"/>
            <a:ext cx="1099308" cy="1559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ตัวแทนหมายเลขสไลด์ 1">
            <a:extLst>
              <a:ext uri="{FF2B5EF4-FFF2-40B4-BE49-F238E27FC236}">
                <a16:creationId xmlns="" xmlns:a16="http://schemas.microsoft.com/office/drawing/2014/main" id="{AC1B9DCC-4DE1-4014-AFF8-D22504CC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ตัวแทนหมายเลขสไลด์ 1">
            <a:extLst>
              <a:ext uri="{FF2B5EF4-FFF2-40B4-BE49-F238E27FC236}">
                <a16:creationId xmlns="" xmlns:a16="http://schemas.microsoft.com/office/drawing/2014/main" id="{5C55AE98-4EC7-4A83-8539-5D3CE160731E}"/>
              </a:ext>
            </a:extLst>
          </p:cNvPr>
          <p:cNvSpPr txBox="1">
            <a:spLocks/>
          </p:cNvSpPr>
          <p:nvPr/>
        </p:nvSpPr>
        <p:spPr bwMode="gray">
          <a:xfrm>
            <a:off x="11127829" y="574647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2400" b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2</a:t>
            </a:fld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81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EEF05483-7E4E-4ADF-9246-3C049A71BD08}"/>
              </a:ext>
            </a:extLst>
          </p:cNvPr>
          <p:cNvSpPr/>
          <p:nvPr/>
        </p:nvSpPr>
        <p:spPr>
          <a:xfrm>
            <a:off x="5920141" y="4001192"/>
            <a:ext cx="1775358" cy="2413113"/>
          </a:xfrm>
          <a:prstGeom prst="roundRect">
            <a:avLst>
              <a:gd name="adj" fmla="val 11812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E46618E2-ADEF-4F89-9482-D75FE1B645DD}"/>
              </a:ext>
            </a:extLst>
          </p:cNvPr>
          <p:cNvSpPr/>
          <p:nvPr/>
        </p:nvSpPr>
        <p:spPr>
          <a:xfrm>
            <a:off x="4016854" y="3991921"/>
            <a:ext cx="1813000" cy="2439367"/>
          </a:xfrm>
          <a:prstGeom prst="roundRect">
            <a:avLst>
              <a:gd name="adj" fmla="val 12783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4CCC27B8-FC39-4A65-BB91-4225D862D5CD}"/>
              </a:ext>
            </a:extLst>
          </p:cNvPr>
          <p:cNvSpPr/>
          <p:nvPr/>
        </p:nvSpPr>
        <p:spPr>
          <a:xfrm>
            <a:off x="7783082" y="4023494"/>
            <a:ext cx="777733" cy="2436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 คก.ยกระดับโครงสร้างพื้นฐานการวิจัยฯ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คก.พัฒนาระบบบันทึกสุขภาพดิจิทัลฯ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4597376E-34C4-4EC9-91AB-35E1DDF2C9A7}"/>
              </a:ext>
            </a:extLst>
          </p:cNvPr>
          <p:cNvSpPr/>
          <p:nvPr/>
        </p:nvSpPr>
        <p:spPr>
          <a:xfrm>
            <a:off x="8630369" y="3980472"/>
            <a:ext cx="1040289" cy="24131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40DA1A85-4674-4B60-B27D-DC6A5A91B259}"/>
              </a:ext>
            </a:extLst>
          </p:cNvPr>
          <p:cNvSpPr/>
          <p:nvPr/>
        </p:nvSpPr>
        <p:spPr>
          <a:xfrm>
            <a:off x="9793207" y="3984465"/>
            <a:ext cx="1151015" cy="2392417"/>
          </a:xfrm>
          <a:prstGeom prst="roundRect">
            <a:avLst>
              <a:gd name="adj" fmla="val 11812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4" name="Freeform: Shape 143">
            <a:extLst>
              <a:ext uri="{FF2B5EF4-FFF2-40B4-BE49-F238E27FC236}">
                <a16:creationId xmlns="" xmlns:a16="http://schemas.microsoft.com/office/drawing/2014/main" id="{4E83B638-80C1-4B5A-BB5A-16DC6D1E2F53}"/>
              </a:ext>
            </a:extLst>
          </p:cNvPr>
          <p:cNvSpPr/>
          <p:nvPr/>
        </p:nvSpPr>
        <p:spPr>
          <a:xfrm>
            <a:off x="10248943" y="519452"/>
            <a:ext cx="1943057" cy="5969171"/>
          </a:xfrm>
          <a:custGeom>
            <a:avLst/>
            <a:gdLst>
              <a:gd name="connsiteX0" fmla="*/ 0 w 1943057"/>
              <a:gd name="connsiteY0" fmla="*/ 0 h 5969171"/>
              <a:gd name="connsiteX1" fmla="*/ 1943057 w 1943057"/>
              <a:gd name="connsiteY1" fmla="*/ 0 h 5969171"/>
              <a:gd name="connsiteX2" fmla="*/ 1943057 w 1943057"/>
              <a:gd name="connsiteY2" fmla="*/ 2663107 h 5969171"/>
              <a:gd name="connsiteX3" fmla="*/ 1943057 w 1943057"/>
              <a:gd name="connsiteY3" fmla="*/ 3306064 h 5969171"/>
              <a:gd name="connsiteX4" fmla="*/ 1943057 w 1943057"/>
              <a:gd name="connsiteY4" fmla="*/ 5969171 h 5969171"/>
              <a:gd name="connsiteX5" fmla="*/ 763955 w 1943057"/>
              <a:gd name="connsiteY5" fmla="*/ 5969171 h 5969171"/>
              <a:gd name="connsiteX6" fmla="*/ 763955 w 1943057"/>
              <a:gd name="connsiteY6" fmla="*/ 3306064 h 5969171"/>
              <a:gd name="connsiteX7" fmla="*/ 0 w 1943057"/>
              <a:gd name="connsiteY7" fmla="*/ 3306064 h 596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057" h="5969171">
                <a:moveTo>
                  <a:pt x="0" y="0"/>
                </a:moveTo>
                <a:lnTo>
                  <a:pt x="1943057" y="0"/>
                </a:lnTo>
                <a:lnTo>
                  <a:pt x="1943057" y="2663107"/>
                </a:lnTo>
                <a:lnTo>
                  <a:pt x="1943057" y="3306064"/>
                </a:lnTo>
                <a:lnTo>
                  <a:pt x="1943057" y="5969171"/>
                </a:lnTo>
                <a:lnTo>
                  <a:pt x="763955" y="5969171"/>
                </a:lnTo>
                <a:lnTo>
                  <a:pt x="763955" y="3306064"/>
                </a:lnTo>
                <a:lnTo>
                  <a:pt x="0" y="3306064"/>
                </a:lnTo>
                <a:close/>
              </a:path>
            </a:pathLst>
          </a:custGeom>
          <a:solidFill>
            <a:srgbClr val="B7E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28" name="Freeform: Shape 127">
            <a:extLst>
              <a:ext uri="{FF2B5EF4-FFF2-40B4-BE49-F238E27FC236}">
                <a16:creationId xmlns="" xmlns:a16="http://schemas.microsoft.com/office/drawing/2014/main" id="{D55592FC-EAC2-4E91-AC28-C9D23A102A0B}"/>
              </a:ext>
            </a:extLst>
          </p:cNvPr>
          <p:cNvSpPr/>
          <p:nvPr/>
        </p:nvSpPr>
        <p:spPr>
          <a:xfrm>
            <a:off x="2304376" y="507999"/>
            <a:ext cx="2992889" cy="5980624"/>
          </a:xfrm>
          <a:custGeom>
            <a:avLst/>
            <a:gdLst>
              <a:gd name="connsiteX0" fmla="*/ 0 w 2992889"/>
              <a:gd name="connsiteY0" fmla="*/ 3306183 h 5980624"/>
              <a:gd name="connsiteX1" fmla="*/ 1624895 w 2992889"/>
              <a:gd name="connsiteY1" fmla="*/ 3306183 h 5980624"/>
              <a:gd name="connsiteX2" fmla="*/ 1624895 w 2992889"/>
              <a:gd name="connsiteY2" fmla="*/ 5980624 h 5980624"/>
              <a:gd name="connsiteX3" fmla="*/ 0 w 2992889"/>
              <a:gd name="connsiteY3" fmla="*/ 5980624 h 5980624"/>
              <a:gd name="connsiteX4" fmla="*/ 838207 w 2992889"/>
              <a:gd name="connsiteY4" fmla="*/ 0 h 5980624"/>
              <a:gd name="connsiteX5" fmla="*/ 2992889 w 2992889"/>
              <a:gd name="connsiteY5" fmla="*/ 0 h 5980624"/>
              <a:gd name="connsiteX6" fmla="*/ 2992889 w 2992889"/>
              <a:gd name="connsiteY6" fmla="*/ 3306064 h 5980624"/>
              <a:gd name="connsiteX7" fmla="*/ 838207 w 2992889"/>
              <a:gd name="connsiteY7" fmla="*/ 3306064 h 59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889" h="5980624">
                <a:moveTo>
                  <a:pt x="0" y="3306183"/>
                </a:moveTo>
                <a:lnTo>
                  <a:pt x="1624895" y="3306183"/>
                </a:lnTo>
                <a:lnTo>
                  <a:pt x="1624895" y="5980624"/>
                </a:lnTo>
                <a:lnTo>
                  <a:pt x="0" y="5980624"/>
                </a:lnTo>
                <a:close/>
                <a:moveTo>
                  <a:pt x="838207" y="0"/>
                </a:moveTo>
                <a:lnTo>
                  <a:pt x="2992889" y="0"/>
                </a:lnTo>
                <a:lnTo>
                  <a:pt x="2992889" y="3306064"/>
                </a:lnTo>
                <a:lnTo>
                  <a:pt x="838207" y="3306064"/>
                </a:lnTo>
                <a:close/>
              </a:path>
            </a:pathLst>
          </a:custGeom>
          <a:solidFill>
            <a:srgbClr val="FF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26" name="Freeform: Shape 125">
            <a:extLst>
              <a:ext uri="{FF2B5EF4-FFF2-40B4-BE49-F238E27FC236}">
                <a16:creationId xmlns="" xmlns:a16="http://schemas.microsoft.com/office/drawing/2014/main" id="{DC6F82B0-3909-42D7-93C6-B4434E85AE7A}"/>
              </a:ext>
            </a:extLst>
          </p:cNvPr>
          <p:cNvSpPr/>
          <p:nvPr/>
        </p:nvSpPr>
        <p:spPr>
          <a:xfrm>
            <a:off x="1481009" y="508000"/>
            <a:ext cx="1666347" cy="5980627"/>
          </a:xfrm>
          <a:custGeom>
            <a:avLst/>
            <a:gdLst>
              <a:gd name="connsiteX0" fmla="*/ 0 w 1666347"/>
              <a:gd name="connsiteY0" fmla="*/ 0 h 5980627"/>
              <a:gd name="connsiteX1" fmla="*/ 1666347 w 1666347"/>
              <a:gd name="connsiteY1" fmla="*/ 0 h 5980627"/>
              <a:gd name="connsiteX2" fmla="*/ 1666347 w 1666347"/>
              <a:gd name="connsiteY2" fmla="*/ 3306064 h 5980627"/>
              <a:gd name="connsiteX3" fmla="*/ 824728 w 1666347"/>
              <a:gd name="connsiteY3" fmla="*/ 3306064 h 5980627"/>
              <a:gd name="connsiteX4" fmla="*/ 824728 w 1666347"/>
              <a:gd name="connsiteY4" fmla="*/ 5980627 h 5980627"/>
              <a:gd name="connsiteX5" fmla="*/ 418 w 1666347"/>
              <a:gd name="connsiteY5" fmla="*/ 5980627 h 5980627"/>
              <a:gd name="connsiteX6" fmla="*/ 418 w 1666347"/>
              <a:gd name="connsiteY6" fmla="*/ 3306064 h 5980627"/>
              <a:gd name="connsiteX7" fmla="*/ 0 w 1666347"/>
              <a:gd name="connsiteY7" fmla="*/ 3306064 h 598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6347" h="5980627">
                <a:moveTo>
                  <a:pt x="0" y="0"/>
                </a:moveTo>
                <a:lnTo>
                  <a:pt x="1666347" y="0"/>
                </a:lnTo>
                <a:lnTo>
                  <a:pt x="1666347" y="3306064"/>
                </a:lnTo>
                <a:lnTo>
                  <a:pt x="824728" y="3306064"/>
                </a:lnTo>
                <a:lnTo>
                  <a:pt x="824728" y="5980627"/>
                </a:lnTo>
                <a:lnTo>
                  <a:pt x="418" y="5980627"/>
                </a:lnTo>
                <a:lnTo>
                  <a:pt x="418" y="3306064"/>
                </a:lnTo>
                <a:lnTo>
                  <a:pt x="0" y="3306064"/>
                </a:lnTo>
                <a:close/>
              </a:path>
            </a:pathLst>
          </a:cu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90" name="直角三角形 18">
            <a:extLst>
              <a:ext uri="{FF2B5EF4-FFF2-40B4-BE49-F238E27FC236}">
                <a16:creationId xmlns="" xmlns:a16="http://schemas.microsoft.com/office/drawing/2014/main" id="{BFA12234-A981-40A8-9FE7-8169C0B3F5D2}"/>
              </a:ext>
            </a:extLst>
          </p:cNvPr>
          <p:cNvSpPr/>
          <p:nvPr/>
        </p:nvSpPr>
        <p:spPr>
          <a:xfrm flipH="1" flipV="1">
            <a:off x="9905599" y="636043"/>
            <a:ext cx="856343" cy="17417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6301CB89-41E6-474E-8DAF-69A8B46984DB}"/>
              </a:ext>
            </a:extLst>
          </p:cNvPr>
          <p:cNvSpPr/>
          <p:nvPr/>
        </p:nvSpPr>
        <p:spPr>
          <a:xfrm>
            <a:off x="7753673" y="3999487"/>
            <a:ext cx="773586" cy="241311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843EF32F-46AD-4D0B-884C-A0B74B0E3431}"/>
              </a:ext>
            </a:extLst>
          </p:cNvPr>
          <p:cNvGrpSpPr/>
          <p:nvPr/>
        </p:nvGrpSpPr>
        <p:grpSpPr>
          <a:xfrm>
            <a:off x="1634695" y="848298"/>
            <a:ext cx="1499750" cy="616945"/>
            <a:chOff x="1634695" y="848298"/>
            <a:chExt cx="1499750" cy="61694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19D36919-0530-43B5-939B-B9622DC93045}"/>
                </a:ext>
              </a:extLst>
            </p:cNvPr>
            <p:cNvSpPr/>
            <p:nvPr/>
          </p:nvSpPr>
          <p:spPr>
            <a:xfrm>
              <a:off x="1634695" y="848298"/>
              <a:ext cx="1450087" cy="616945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16834C-BC51-4375-98A9-E731B7672F86}"/>
                </a:ext>
              </a:extLst>
            </p:cNvPr>
            <p:cNvSpPr txBox="1"/>
            <p:nvPr/>
          </p:nvSpPr>
          <p:spPr>
            <a:xfrm>
              <a:off x="2015685" y="951013"/>
              <a:ext cx="111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1. ความมั่นคง</a:t>
              </a:r>
              <a:endParaRPr lang="en-US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9" name="Picture 20" descr="http://www.wheelift.com/images/default-source/features-advantages/features-advantages-ind/stability.png?sfvrsn=4">
              <a:extLst>
                <a:ext uri="{FF2B5EF4-FFF2-40B4-BE49-F238E27FC236}">
                  <a16:creationId xmlns="" xmlns:a16="http://schemas.microsoft.com/office/drawing/2014/main" id="{8EB23A70-0396-4568-A9EC-579DF09A1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695" y="1035743"/>
              <a:ext cx="497684" cy="25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F555BFEE-EBA5-4718-8856-238C00C8CD32}"/>
              </a:ext>
            </a:extLst>
          </p:cNvPr>
          <p:cNvGrpSpPr/>
          <p:nvPr/>
        </p:nvGrpSpPr>
        <p:grpSpPr>
          <a:xfrm>
            <a:off x="3228059" y="848297"/>
            <a:ext cx="2054615" cy="620288"/>
            <a:chOff x="3228059" y="848297"/>
            <a:chExt cx="2054615" cy="6202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7928E945-115B-44B5-B998-B5D3E26ED4EC}"/>
                </a:ext>
              </a:extLst>
            </p:cNvPr>
            <p:cNvSpPr/>
            <p:nvPr/>
          </p:nvSpPr>
          <p:spPr>
            <a:xfrm>
              <a:off x="3228059" y="848297"/>
              <a:ext cx="2054615" cy="616945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10" name="Picture 22" descr="http://listcrux.com/wp-content/uploads/2013/11/2013-11-24-11-12-53-356141517.jpeg">
              <a:extLst>
                <a:ext uri="{FF2B5EF4-FFF2-40B4-BE49-F238E27FC236}">
                  <a16:creationId xmlns="" xmlns:a16="http://schemas.microsoft.com/office/drawing/2014/main" id="{05A57C4C-F5CF-42E2-8EEC-CFD40EBE5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0" b="94565" l="0" r="9655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059" y="986758"/>
              <a:ext cx="582792" cy="34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1F46F83-6BFB-4ACB-BC76-7B4102A65723}"/>
                </a:ext>
              </a:extLst>
            </p:cNvPr>
            <p:cNvSpPr/>
            <p:nvPr/>
          </p:nvSpPr>
          <p:spPr>
            <a:xfrm>
              <a:off x="3671335" y="883810"/>
              <a:ext cx="1611339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2. </a:t>
              </a: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การสร้างความสามารถ</a:t>
              </a:r>
            </a:p>
            <a:p>
              <a:pPr algn="ctr"/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ในการแข่งขัน</a:t>
              </a:r>
              <a:endParaRPr lang="en-US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51F55523-1F19-4211-9B85-7C5C1693A38B}"/>
              </a:ext>
            </a:extLst>
          </p:cNvPr>
          <p:cNvGrpSpPr/>
          <p:nvPr/>
        </p:nvGrpSpPr>
        <p:grpSpPr>
          <a:xfrm>
            <a:off x="5376288" y="848295"/>
            <a:ext cx="4850285" cy="616945"/>
            <a:chOff x="5376288" y="848295"/>
            <a:chExt cx="4518149" cy="61694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BB17F676-981E-4B99-A1D4-FC1089962CDD}"/>
                </a:ext>
              </a:extLst>
            </p:cNvPr>
            <p:cNvSpPr/>
            <p:nvPr/>
          </p:nvSpPr>
          <p:spPr>
            <a:xfrm>
              <a:off x="5376288" y="848295"/>
              <a:ext cx="4518149" cy="616945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13" name="Picture 2" descr="https://strommestiftelsen.no/image/icon-education.png?w=1170&amp;h=">
              <a:extLst>
                <a:ext uri="{FF2B5EF4-FFF2-40B4-BE49-F238E27FC236}">
                  <a16:creationId xmlns="" xmlns:a16="http://schemas.microsoft.com/office/drawing/2014/main" id="{A2C4FBB1-C9B5-493C-AF08-DACD91AF3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927" y="1009715"/>
              <a:ext cx="660522" cy="29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D66FA512-A23E-47D2-8FB6-ABEEC808976E}"/>
                </a:ext>
              </a:extLst>
            </p:cNvPr>
            <p:cNvSpPr/>
            <p:nvPr/>
          </p:nvSpPr>
          <p:spPr>
            <a:xfrm>
              <a:off x="6397239" y="972099"/>
              <a:ext cx="26597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800" b="1" dirty="0">
                  <a:latin typeface="TH SarabunPSK" pitchFamily="34" charset="-34"/>
                  <a:cs typeface="TH SarabunPSK" pitchFamily="34" charset="-34"/>
                </a:rPr>
                <a:t>3</a:t>
              </a:r>
              <a:r>
                <a:rPr lang="en-US" sz="1800" b="1" dirty="0">
                  <a:latin typeface="TH SarabunPSK" pitchFamily="34" charset="-34"/>
                  <a:cs typeface="TH SarabunPSK" pitchFamily="34" charset="-34"/>
                </a:rPr>
                <a:t>.</a:t>
              </a:r>
              <a:r>
                <a:rPr lang="th-TH" sz="1800" b="1" dirty="0">
                  <a:latin typeface="TH SarabunPSK" pitchFamily="34" charset="-34"/>
                  <a:cs typeface="TH SarabunPSK" pitchFamily="34" charset="-34"/>
                </a:rPr>
                <a:t> การพัฒนาและเสริมสร้างศักยภาพคน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EFDB0CE-EB06-43D3-A585-F5E18C0A6652}"/>
              </a:ext>
            </a:extLst>
          </p:cNvPr>
          <p:cNvGrpSpPr/>
          <p:nvPr/>
        </p:nvGrpSpPr>
        <p:grpSpPr>
          <a:xfrm>
            <a:off x="10263739" y="837551"/>
            <a:ext cx="1943057" cy="651157"/>
            <a:chOff x="10218137" y="848294"/>
            <a:chExt cx="1834315" cy="6511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9D26D2A-B983-4220-A8F8-FFE630485AC0}"/>
                </a:ext>
              </a:extLst>
            </p:cNvPr>
            <p:cNvSpPr/>
            <p:nvPr/>
          </p:nvSpPr>
          <p:spPr>
            <a:xfrm>
              <a:off x="10218137" y="848294"/>
              <a:ext cx="1834315" cy="616945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14" name="Picture 30" descr="http://www.ictf2014.org/wp-content/uploads/2015/10/logo.png">
              <a:extLst>
                <a:ext uri="{FF2B5EF4-FFF2-40B4-BE49-F238E27FC236}">
                  <a16:creationId xmlns="" xmlns:a16="http://schemas.microsoft.com/office/drawing/2014/main" id="{EE2DE32C-6F2B-4108-82BE-634080368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176" y="1011607"/>
              <a:ext cx="499132" cy="33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B4ABB02-3B37-4DB2-954A-A9ED31BDA14C}"/>
                </a:ext>
              </a:extLst>
            </p:cNvPr>
            <p:cNvSpPr/>
            <p:nvPr/>
          </p:nvSpPr>
          <p:spPr>
            <a:xfrm>
              <a:off x="10703299" y="894798"/>
              <a:ext cx="1300099" cy="604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th-TH" sz="1400" b="1" spc="-41" dirty="0">
                  <a:latin typeface="TH SarabunPSK" pitchFamily="34" charset="-34"/>
                  <a:cs typeface="TH SarabunPSK" pitchFamily="34" charset="-34"/>
                </a:rPr>
                <a:t>5. การสร้างการเติบโต</a:t>
              </a:r>
            </a:p>
            <a:p>
              <a:pPr algn="ctr">
                <a:lnSpc>
                  <a:spcPts val="1300"/>
                </a:lnSpc>
              </a:pPr>
              <a:r>
                <a:rPr lang="th-TH" sz="1400" b="1" spc="-41" dirty="0">
                  <a:latin typeface="TH SarabunPSK" pitchFamily="34" charset="-34"/>
                  <a:cs typeface="TH SarabunPSK" pitchFamily="34" charset="-34"/>
                </a:rPr>
                <a:t>บนคุณภาพชีวิตที่เป็นมิตร</a:t>
              </a:r>
            </a:p>
            <a:p>
              <a:pPr algn="ctr">
                <a:lnSpc>
                  <a:spcPts val="1300"/>
                </a:lnSpc>
              </a:pPr>
              <a:r>
                <a:rPr lang="th-TH" sz="1400" b="1" spc="-41" dirty="0">
                  <a:latin typeface="TH SarabunPSK" pitchFamily="34" charset="-34"/>
                  <a:cs typeface="TH SarabunPSK" pitchFamily="34" charset="-34"/>
                </a:rPr>
                <a:t>ต่อสิ่งแวดล้อม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69C655C-1817-47A9-ADCA-03227C48EEC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41" y="1543166"/>
            <a:ext cx="1225281" cy="11381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3190E51-9F46-43A2-8489-2F29B0ED3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00" y="1489403"/>
            <a:ext cx="647947" cy="616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F3169C8-ADC5-4A21-90FC-0C0D9D2C82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47" y="1504515"/>
            <a:ext cx="628199" cy="5847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1A901DD-22CF-4E8D-9630-63515E7D78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45" y="2046137"/>
            <a:ext cx="691228" cy="6168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43D49EEB-57A9-45B3-8290-6771C106694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7" t="5934" r="3762" b="4388"/>
          <a:stretch/>
        </p:blipFill>
        <p:spPr>
          <a:xfrm>
            <a:off x="4386115" y="2119359"/>
            <a:ext cx="626855" cy="537304"/>
          </a:xfrm>
          <a:prstGeom prst="hexagon">
            <a:avLst>
              <a:gd name="adj" fmla="val 22939"/>
              <a:gd name="vf" fmla="val 115470"/>
            </a:avLst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D113F5B-5FF8-40C8-BFD0-7F7B810125F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" t="5740" r="2178"/>
          <a:stretch/>
        </p:blipFill>
        <p:spPr>
          <a:xfrm>
            <a:off x="7100001" y="1525544"/>
            <a:ext cx="1231905" cy="1082502"/>
          </a:xfrm>
          <a:prstGeom prst="hexagon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FE38CE2-37E4-4601-A8F1-67FE31F516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77" y="1496926"/>
            <a:ext cx="1175180" cy="1061623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1239878B-0EEE-4821-ABC6-E7CF25DBFC89}"/>
              </a:ext>
            </a:extLst>
          </p:cNvPr>
          <p:cNvGrpSpPr/>
          <p:nvPr/>
        </p:nvGrpSpPr>
        <p:grpSpPr>
          <a:xfrm>
            <a:off x="1634694" y="2723987"/>
            <a:ext cx="1450087" cy="1065159"/>
            <a:chOff x="1634694" y="2876387"/>
            <a:chExt cx="1450087" cy="106515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49412B4C-8807-4671-BBA3-56B956B726FC}"/>
                </a:ext>
              </a:extLst>
            </p:cNvPr>
            <p:cNvSpPr/>
            <p:nvPr/>
          </p:nvSpPr>
          <p:spPr>
            <a:xfrm>
              <a:off x="1634694" y="2876387"/>
              <a:ext cx="1450087" cy="1065159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39DB764B-FF8C-40D5-AFE3-5B5DF7CA7792}"/>
                </a:ext>
              </a:extLst>
            </p:cNvPr>
            <p:cNvSpPr/>
            <p:nvPr/>
          </p:nvSpPr>
          <p:spPr>
            <a:xfrm>
              <a:off x="1634694" y="2995279"/>
              <a:ext cx="1450087" cy="91307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1.2 ป้องกัน</a:t>
              </a:r>
            </a:p>
            <a:p>
              <a:pPr algn="ctr">
                <a:lnSpc>
                  <a:spcPts val="1600"/>
                </a:lnSpc>
              </a:pP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และแก้ไขปัญหา</a:t>
              </a:r>
            </a:p>
            <a:p>
              <a:pPr algn="ctr">
                <a:lnSpc>
                  <a:spcPts val="1600"/>
                </a:lnSpc>
              </a:pP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ความมั่นคง</a:t>
              </a:r>
              <a:b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6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(บำบัดผู้เสพฯ )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13149CCF-51EC-46DA-97DC-71F1FF4951AB}"/>
              </a:ext>
            </a:extLst>
          </p:cNvPr>
          <p:cNvGrpSpPr/>
          <p:nvPr/>
        </p:nvGrpSpPr>
        <p:grpSpPr>
          <a:xfrm>
            <a:off x="3174387" y="2723986"/>
            <a:ext cx="2140574" cy="1084307"/>
            <a:chOff x="3174387" y="2876386"/>
            <a:chExt cx="2140574" cy="1084307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F89CD3A5-20E6-41B8-A3C8-792AF23DE668}"/>
                </a:ext>
              </a:extLst>
            </p:cNvPr>
            <p:cNvSpPr/>
            <p:nvPr/>
          </p:nvSpPr>
          <p:spPr>
            <a:xfrm>
              <a:off x="3174387" y="2876386"/>
              <a:ext cx="2004953" cy="1065159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30D80F1A-07F5-4879-AD59-6EB2A20302BE}"/>
                </a:ext>
              </a:extLst>
            </p:cNvPr>
            <p:cNvSpPr/>
            <p:nvPr/>
          </p:nvSpPr>
          <p:spPr>
            <a:xfrm>
              <a:off x="3192124" y="2906558"/>
              <a:ext cx="2122837" cy="10541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6.2  </a:t>
              </a:r>
              <a:r>
                <a:rPr lang="en-US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SEZ</a:t>
              </a:r>
              <a:endParaRPr lang="th-TH" sz="1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1500"/>
                </a:lnSpc>
              </a:pP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7.1 </a:t>
              </a:r>
              <a:r>
                <a:rPr lang="th-TH" sz="14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ระบบโล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จิ</a:t>
              </a:r>
              <a:r>
                <a:rPr lang="th-TH" sz="14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สติกส์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NSW</a:t>
              </a:r>
              <a:r>
                <a:rPr lang="th-TH" sz="14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  <a:p>
              <a:pPr>
                <a:lnSpc>
                  <a:spcPts val="1500"/>
                </a:lnSpc>
              </a:pP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7.3 โครงสร้างพื้นฐานด้านดิจิทัล</a:t>
              </a:r>
            </a:p>
            <a:p>
              <a:pPr>
                <a:lnSpc>
                  <a:spcPts val="1500"/>
                </a:lnSpc>
              </a:pP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9.1 โครงสร้างพื้นฐานฯ (</a:t>
              </a:r>
              <a:r>
                <a:rPr lang="en-US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EEC</a:t>
              </a: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  <a:p>
              <a:pPr>
                <a:lnSpc>
                  <a:spcPts val="1500"/>
                </a:lnSpc>
              </a:pP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23.4 วิจัยและนวัตกรรม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6022DDCD-ADEC-4B58-A371-88959AEA16AC}"/>
              </a:ext>
            </a:extLst>
          </p:cNvPr>
          <p:cNvGrpSpPr/>
          <p:nvPr/>
        </p:nvGrpSpPr>
        <p:grpSpPr>
          <a:xfrm>
            <a:off x="5276863" y="2701050"/>
            <a:ext cx="1051891" cy="1065159"/>
            <a:chOff x="5251463" y="2853450"/>
            <a:chExt cx="1051891" cy="106515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12ACAA33-A9EE-49CD-9B71-5326D0C1E323}"/>
                </a:ext>
              </a:extLst>
            </p:cNvPr>
            <p:cNvSpPr/>
            <p:nvPr/>
          </p:nvSpPr>
          <p:spPr>
            <a:xfrm>
              <a:off x="5282695" y="2853450"/>
              <a:ext cx="936000" cy="1065159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37C76C87-F339-40DE-854B-7C8EE037F9B9}"/>
                </a:ext>
              </a:extLst>
            </p:cNvPr>
            <p:cNvSpPr/>
            <p:nvPr/>
          </p:nvSpPr>
          <p:spPr>
            <a:xfrm>
              <a:off x="5251463" y="2881744"/>
              <a:ext cx="105189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13.1 การสร้าง</a:t>
              </a:r>
            </a:p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ความรอบรู้ฯ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4D48B394-5DFB-4FCE-B4D5-60F0B47033EA}"/>
              </a:ext>
            </a:extLst>
          </p:cNvPr>
          <p:cNvGrpSpPr/>
          <p:nvPr/>
        </p:nvGrpSpPr>
        <p:grpSpPr>
          <a:xfrm>
            <a:off x="6301897" y="2701050"/>
            <a:ext cx="936000" cy="1065159"/>
            <a:chOff x="6276497" y="2853450"/>
            <a:chExt cx="936000" cy="106515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66435555-1F6B-4438-B906-2C6CC515835F}"/>
                </a:ext>
              </a:extLst>
            </p:cNvPr>
            <p:cNvSpPr/>
            <p:nvPr/>
          </p:nvSpPr>
          <p:spPr>
            <a:xfrm>
              <a:off x="6276497" y="2853450"/>
              <a:ext cx="936000" cy="106515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D7CB91DC-B8D0-4FD3-9236-4D5FD9BEAA0B}"/>
                </a:ext>
              </a:extLst>
            </p:cNvPr>
            <p:cNvSpPr/>
            <p:nvPr/>
          </p:nvSpPr>
          <p:spPr>
            <a:xfrm>
              <a:off x="6318941" y="2867597"/>
              <a:ext cx="77457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13.2 การ</a:t>
              </a:r>
            </a:p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สร้างสภาพ</a:t>
              </a:r>
            </a:p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แวดล้อมฯ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D7A3AED8-9E44-4135-9039-1144C5285676}"/>
              </a:ext>
            </a:extLst>
          </p:cNvPr>
          <p:cNvGrpSpPr/>
          <p:nvPr/>
        </p:nvGrpSpPr>
        <p:grpSpPr>
          <a:xfrm>
            <a:off x="7283163" y="2701050"/>
            <a:ext cx="1051891" cy="1065159"/>
            <a:chOff x="7257763" y="2853450"/>
            <a:chExt cx="1051891" cy="1065159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08E5C515-275A-4243-AA42-4876C0E18F1C}"/>
                </a:ext>
              </a:extLst>
            </p:cNvPr>
            <p:cNvSpPr/>
            <p:nvPr/>
          </p:nvSpPr>
          <p:spPr>
            <a:xfrm>
              <a:off x="7284381" y="2853450"/>
              <a:ext cx="936000" cy="106515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FB981E4F-E0A7-4D53-B964-12A56161E12A}"/>
                </a:ext>
              </a:extLst>
            </p:cNvPr>
            <p:cNvSpPr/>
            <p:nvPr/>
          </p:nvSpPr>
          <p:spPr>
            <a:xfrm>
              <a:off x="7257763" y="2853450"/>
              <a:ext cx="10518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13.3 พัฒนาระบบบริการ</a:t>
              </a:r>
            </a:p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สุขภาพฯ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36EF6D45-21C8-4D03-BD3A-5B3BECAD2972}"/>
              </a:ext>
            </a:extLst>
          </p:cNvPr>
          <p:cNvGrpSpPr/>
          <p:nvPr/>
        </p:nvGrpSpPr>
        <p:grpSpPr>
          <a:xfrm>
            <a:off x="8276955" y="2701050"/>
            <a:ext cx="936000" cy="1077218"/>
            <a:chOff x="8251555" y="2853450"/>
            <a:chExt cx="936000" cy="1077218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583AC6F0-08F7-43A2-B827-5739B4C66DFC}"/>
                </a:ext>
              </a:extLst>
            </p:cNvPr>
            <p:cNvSpPr/>
            <p:nvPr/>
          </p:nvSpPr>
          <p:spPr>
            <a:xfrm>
              <a:off x="8251555" y="2853450"/>
              <a:ext cx="936000" cy="106515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58DEC73B-1112-4900-9381-21562DF00C7F}"/>
                </a:ext>
              </a:extLst>
            </p:cNvPr>
            <p:cNvSpPr/>
            <p:nvPr/>
          </p:nvSpPr>
          <p:spPr>
            <a:xfrm>
              <a:off x="8274442" y="2853450"/>
              <a:ext cx="77296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13.4 การ</a:t>
              </a:r>
            </a:p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กระจาย</a:t>
              </a:r>
            </a:p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บริการ </a:t>
              </a:r>
              <a:r>
                <a:rPr lang="th-TH" sz="16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สธ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</a:p>
            <a:p>
              <a:endParaRPr lang="th-TH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24ACE4E3-2F6C-48FC-9018-CBDFA127BAF1}"/>
              </a:ext>
            </a:extLst>
          </p:cNvPr>
          <p:cNvGrpSpPr/>
          <p:nvPr/>
        </p:nvGrpSpPr>
        <p:grpSpPr>
          <a:xfrm>
            <a:off x="9257662" y="2701050"/>
            <a:ext cx="1028361" cy="1065159"/>
            <a:chOff x="9232264" y="2853450"/>
            <a:chExt cx="1067533" cy="106515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93F93F99-2ADC-406D-B117-EEED29B7B97E}"/>
                </a:ext>
              </a:extLst>
            </p:cNvPr>
            <p:cNvSpPr/>
            <p:nvPr/>
          </p:nvSpPr>
          <p:spPr>
            <a:xfrm>
              <a:off x="9232264" y="2853450"/>
              <a:ext cx="1008994" cy="106515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CDC81D8A-7C22-4B3A-89CB-B89EC66C4343}"/>
                </a:ext>
              </a:extLst>
            </p:cNvPr>
            <p:cNvSpPr/>
            <p:nvPr/>
          </p:nvSpPr>
          <p:spPr>
            <a:xfrm>
              <a:off x="9236124" y="2853450"/>
              <a:ext cx="106367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13.5 พัฒนา</a:t>
              </a:r>
            </a:p>
            <a:p>
              <a:pPr>
                <a:lnSpc>
                  <a:spcPts val="1500"/>
                </a:lnSpc>
              </a:pP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และสร้างระบบ</a:t>
              </a:r>
            </a:p>
            <a:p>
              <a:pPr>
                <a:lnSpc>
                  <a:spcPts val="1500"/>
                </a:lnSpc>
              </a:pPr>
              <a:r>
                <a:rPr lang="th-TH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รับมือ โรคอุบัติใหม่ฯ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5C933CB7-A6E0-4B27-92A7-AEB1AEBFC4E3}"/>
              </a:ext>
            </a:extLst>
          </p:cNvPr>
          <p:cNvGrpSpPr/>
          <p:nvPr/>
        </p:nvGrpSpPr>
        <p:grpSpPr>
          <a:xfrm>
            <a:off x="10484065" y="2695324"/>
            <a:ext cx="1450087" cy="1065159"/>
            <a:chOff x="10292594" y="2862906"/>
            <a:chExt cx="1450087" cy="1065159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6E356628-B74B-4042-B2CA-4D1062F6AF14}"/>
                </a:ext>
              </a:extLst>
            </p:cNvPr>
            <p:cNvSpPr/>
            <p:nvPr/>
          </p:nvSpPr>
          <p:spPr>
            <a:xfrm>
              <a:off x="10292594" y="2862906"/>
              <a:ext cx="1450087" cy="1065159"/>
            </a:xfrm>
            <a:prstGeom prst="round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5E7E17A2-991A-4588-ACE5-D481A00E6F3C}"/>
                </a:ext>
              </a:extLst>
            </p:cNvPr>
            <p:cNvSpPr/>
            <p:nvPr/>
          </p:nvSpPr>
          <p:spPr>
            <a:xfrm>
              <a:off x="10331750" y="2881744"/>
              <a:ext cx="1391461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18.4 จัดการมลพิษ</a:t>
              </a:r>
            </a:p>
            <a:p>
              <a:pPr algn="ctr"/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ที่มีผลกระทบต่อ </a:t>
              </a:r>
              <a:r>
                <a:rPr lang="th-TH" sz="16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สวล</a:t>
              </a:r>
              <a:endParaRPr lang="th-TH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16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(ขยะ/มลพิษอากาศ).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548F0BA9-0305-421E-9E58-CD626AA91949}"/>
              </a:ext>
            </a:extLst>
          </p:cNvPr>
          <p:cNvSpPr/>
          <p:nvPr/>
        </p:nvSpPr>
        <p:spPr>
          <a:xfrm>
            <a:off x="4018275" y="4111944"/>
            <a:ext cx="1847719" cy="2199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คก.พัฒนาข้อมูลและระบบสื่อสารฯ โดยใช้การตลาดเชิงสังคม</a:t>
            </a:r>
          </a:p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คก.พัฒนาระบบข่าวกรองและการตอบโต้ข่าวสารด้านสุขภาพ ฯ</a:t>
            </a:r>
          </a:p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sz="1600" spc="-4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.ส่งเสริม </a:t>
            </a:r>
            <a:r>
              <a:rPr lang="en-US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HL 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และประเด็นความรู้หลักของทุกกลุ่มวัย</a:t>
            </a:r>
          </a:p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 คก.พัฒนาระบบหลักเพื่อสนับสนุน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HL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sz="16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คก.พัฒนาหน่วยปฏิบัติการฯ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A51CCE0-D25A-49B1-B2EB-D562AB88D785}"/>
              </a:ext>
            </a:extLst>
          </p:cNvPr>
          <p:cNvSpPr/>
          <p:nvPr/>
        </p:nvSpPr>
        <p:spPr>
          <a:xfrm>
            <a:off x="5994160" y="4045504"/>
            <a:ext cx="1699918" cy="237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.ปรับปรุง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Law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เพื่อสร้างสภาพแวดล้อมฯ</a:t>
            </a:r>
          </a:p>
          <a:p>
            <a:pPr>
              <a:lnSpc>
                <a:spcPts val="15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16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คก. พัฒนา มตฐ.สถานที่ทำงานฯ</a:t>
            </a:r>
          </a:p>
          <a:p>
            <a:pPr>
              <a:lnSpc>
                <a:spcPts val="15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sz="16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คก.สร้างแรงจูงใจเพื่อสนับสนุนสินค้าฯ</a:t>
            </a:r>
          </a:p>
          <a:p>
            <a:pPr>
              <a:lnSpc>
                <a:spcPts val="15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 คก.พัฒนาสมรรถนะชุมชน ในการวิเคราะห์ความเสี่ยงสุขภาพฯ</a:t>
            </a:r>
          </a:p>
          <a:p>
            <a:pPr>
              <a:lnSpc>
                <a:spcPts val="15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2.5 </a:t>
            </a:r>
            <a:r>
              <a:rPr lang="th-TH" sz="1600" spc="-5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1600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ส่งเสริมกลไกระดับเขตและพื้นที่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9A2202A-F20E-426E-941D-EECD0516A950}"/>
              </a:ext>
            </a:extLst>
          </p:cNvPr>
          <p:cNvSpPr/>
          <p:nvPr/>
        </p:nvSpPr>
        <p:spPr>
          <a:xfrm>
            <a:off x="8656428" y="4080388"/>
            <a:ext cx="978471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4.1 ผง.ปฏิรูปบริการ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สธ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ระดับปฐมภูมิ และ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Long term care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 ผง.พัฒนากำลังคนและบุคลากรด้านสุขภาพ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EF729CA0-9E6B-49DE-9DF0-C33BCCE6EDCF}"/>
              </a:ext>
            </a:extLst>
          </p:cNvPr>
          <p:cNvSpPr/>
          <p:nvPr/>
        </p:nvSpPr>
        <p:spPr>
          <a:xfrm>
            <a:off x="9861883" y="4007453"/>
            <a:ext cx="997586" cy="2394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สื่อสารความเสี่ยงฯ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5.2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One Health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5.3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คก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พัฒนาสมรรถนะตาม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IHR </a:t>
            </a:r>
          </a:p>
          <a:p>
            <a:pPr>
              <a:lnSpc>
                <a:spcPts val="1700"/>
              </a:lnSpc>
              <a:spcBef>
                <a:spcPts val="300"/>
              </a:spcBef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5.4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คก.พัฒนาระบบ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EOC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Rounded Rectangle 42">
            <a:extLst>
              <a:ext uri="{FF2B5EF4-FFF2-40B4-BE49-F238E27FC236}">
                <a16:creationId xmlns="" xmlns:a16="http://schemas.microsoft.com/office/drawing/2014/main" id="{4944262B-1AF2-47F6-9D21-9898D9C72A78}"/>
              </a:ext>
            </a:extLst>
          </p:cNvPr>
          <p:cNvSpPr/>
          <p:nvPr/>
        </p:nvSpPr>
        <p:spPr>
          <a:xfrm>
            <a:off x="581732" y="55240"/>
            <a:ext cx="9164981" cy="599512"/>
          </a:xfrm>
          <a:prstGeom prst="roundRect">
            <a:avLst/>
          </a:prstGeom>
          <a:solidFill>
            <a:srgbClr val="006738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>
              <a:solidFill>
                <a:srgbClr val="003300"/>
              </a:solidFill>
            </a:endParaRPr>
          </a:p>
        </p:txBody>
      </p:sp>
      <p:pic>
        <p:nvPicPr>
          <p:cNvPr id="86" name="Picture 2" descr="D:\1. งานออกแบบ Infographic by Aou\Logo คร 2016.png">
            <a:extLst>
              <a:ext uri="{FF2B5EF4-FFF2-40B4-BE49-F238E27FC236}">
                <a16:creationId xmlns="" xmlns:a16="http://schemas.microsoft.com/office/drawing/2014/main" id="{5419755A-BB4F-489C-94A3-D2ED66A2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643" y="-43873"/>
            <a:ext cx="766882" cy="10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33D52201-A49F-4F80-A7D6-C99505BA1689}"/>
              </a:ext>
            </a:extLst>
          </p:cNvPr>
          <p:cNvSpPr/>
          <p:nvPr/>
        </p:nvSpPr>
        <p:spPr>
          <a:xfrm>
            <a:off x="912049" y="56108"/>
            <a:ext cx="9049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ความเชื่อมโยงยุทธ์ 20 – แผนแม่บท – โครงการ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Flagship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คร.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矩形 17">
            <a:extLst>
              <a:ext uri="{FF2B5EF4-FFF2-40B4-BE49-F238E27FC236}">
                <a16:creationId xmlns="" xmlns:a16="http://schemas.microsoft.com/office/drawing/2014/main" id="{5DEE1193-1327-4D9C-BF0C-DC73AC3F46E5}"/>
              </a:ext>
            </a:extLst>
          </p:cNvPr>
          <p:cNvSpPr/>
          <p:nvPr/>
        </p:nvSpPr>
        <p:spPr>
          <a:xfrm>
            <a:off x="9924107" y="85775"/>
            <a:ext cx="2267893" cy="569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FD4ABF8-554B-4B70-BE9E-17DC3F4A0068}"/>
              </a:ext>
            </a:extLst>
          </p:cNvPr>
          <p:cNvSpPr/>
          <p:nvPr/>
        </p:nvSpPr>
        <p:spPr>
          <a:xfrm>
            <a:off x="10105475" y="166160"/>
            <a:ext cx="1943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2 ก.พ. 62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64939D5B-E0DB-4233-A88F-5840888941BD}"/>
              </a:ext>
            </a:extLst>
          </p:cNvPr>
          <p:cNvGrpSpPr/>
          <p:nvPr/>
        </p:nvGrpSpPr>
        <p:grpSpPr>
          <a:xfrm>
            <a:off x="975727" y="1068522"/>
            <a:ext cx="507776" cy="324037"/>
            <a:chOff x="956997" y="1068522"/>
            <a:chExt cx="507776" cy="324037"/>
          </a:xfrm>
        </p:grpSpPr>
        <p:sp>
          <p:nvSpPr>
            <p:cNvPr id="92" name="五边形 6">
              <a:extLst>
                <a:ext uri="{FF2B5EF4-FFF2-40B4-BE49-F238E27FC236}">
                  <a16:creationId xmlns="" xmlns:a16="http://schemas.microsoft.com/office/drawing/2014/main" id="{773E11ED-161A-44FD-9AF4-E0649FE7E208}"/>
                </a:ext>
              </a:extLst>
            </p:cNvPr>
            <p:cNvSpPr/>
            <p:nvPr/>
          </p:nvSpPr>
          <p:spPr>
            <a:xfrm>
              <a:off x="1135060" y="1068524"/>
              <a:ext cx="329713" cy="324035"/>
            </a:xfrm>
            <a:prstGeom prst="homePlate">
              <a:avLst>
                <a:gd name="adj" fmla="val 382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7">
              <a:extLst>
                <a:ext uri="{FF2B5EF4-FFF2-40B4-BE49-F238E27FC236}">
                  <a16:creationId xmlns="" xmlns:a16="http://schemas.microsoft.com/office/drawing/2014/main" id="{5E559665-38A6-4F15-8F3F-7E64F949C42F}"/>
                </a:ext>
              </a:extLst>
            </p:cNvPr>
            <p:cNvSpPr/>
            <p:nvPr/>
          </p:nvSpPr>
          <p:spPr>
            <a:xfrm>
              <a:off x="956997" y="1068522"/>
              <a:ext cx="71754" cy="3240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8">
              <a:extLst>
                <a:ext uri="{FF2B5EF4-FFF2-40B4-BE49-F238E27FC236}">
                  <a16:creationId xmlns="" xmlns:a16="http://schemas.microsoft.com/office/drawing/2014/main" id="{9A1A7B7A-2851-4593-BBFE-E22B59934732}"/>
                </a:ext>
              </a:extLst>
            </p:cNvPr>
            <p:cNvSpPr/>
            <p:nvPr/>
          </p:nvSpPr>
          <p:spPr>
            <a:xfrm>
              <a:off x="1044884" y="1068523"/>
              <a:ext cx="71754" cy="3240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8053AE6F-F02D-44EA-B58D-D395B3EA4801}"/>
              </a:ext>
            </a:extLst>
          </p:cNvPr>
          <p:cNvSpPr txBox="1"/>
          <p:nvPr/>
        </p:nvSpPr>
        <p:spPr>
          <a:xfrm>
            <a:off x="-27801" y="986758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ยุทธ์ 20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87143F3D-2749-468E-BE6D-B19E50C48622}"/>
              </a:ext>
            </a:extLst>
          </p:cNvPr>
          <p:cNvSpPr txBox="1"/>
          <p:nvPr/>
        </p:nvSpPr>
        <p:spPr>
          <a:xfrm>
            <a:off x="207121" y="1831609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แม่บท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0B4772E8-FA12-4341-8D88-1720FEE2E112}"/>
              </a:ext>
            </a:extLst>
          </p:cNvPr>
          <p:cNvSpPr txBox="1"/>
          <p:nvPr/>
        </p:nvSpPr>
        <p:spPr>
          <a:xfrm>
            <a:off x="140804" y="3021731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ย่อย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5DF0664F-E973-4907-8C68-434293FEB29C}"/>
              </a:ext>
            </a:extLst>
          </p:cNvPr>
          <p:cNvSpPr txBox="1"/>
          <p:nvPr/>
        </p:nvSpPr>
        <p:spPr>
          <a:xfrm>
            <a:off x="119368" y="4535542"/>
            <a:ext cx="81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ตามแผน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แม่บท 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Flagship </a:t>
            </a:r>
            <a:r>
              <a:rPr lang="th-TH" sz="1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คร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E7271EEB-5CFC-4494-8AA7-DD8ECC2717B3}"/>
              </a:ext>
            </a:extLst>
          </p:cNvPr>
          <p:cNvGrpSpPr/>
          <p:nvPr/>
        </p:nvGrpSpPr>
        <p:grpSpPr>
          <a:xfrm>
            <a:off x="4714937" y="3766209"/>
            <a:ext cx="1061157" cy="209274"/>
            <a:chOff x="2747859" y="3766209"/>
            <a:chExt cx="3028236" cy="226228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717FFA17-FD7C-4EAE-885D-27347E87A7A7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5776095" y="3766209"/>
              <a:ext cx="0" cy="86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BD099F36-C8E4-42EA-A8CD-D012D08011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7859" y="3841973"/>
              <a:ext cx="3028236" cy="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="" xmlns:a16="http://schemas.microsoft.com/office/drawing/2014/main" id="{0F8C41B6-ED50-4A89-A306-4664C10E72E1}"/>
                </a:ext>
              </a:extLst>
            </p:cNvPr>
            <p:cNvCxnSpPr>
              <a:cxnSpLocks/>
            </p:cNvCxnSpPr>
            <p:nvPr/>
          </p:nvCxnSpPr>
          <p:spPr>
            <a:xfrm>
              <a:off x="2758137" y="3833990"/>
              <a:ext cx="0" cy="15844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A15A1A3E-EAC8-4751-AAA0-8E464573F0BA}"/>
              </a:ext>
            </a:extLst>
          </p:cNvPr>
          <p:cNvGrpSpPr/>
          <p:nvPr/>
        </p:nvGrpSpPr>
        <p:grpSpPr>
          <a:xfrm flipH="1">
            <a:off x="7765028" y="3764206"/>
            <a:ext cx="289189" cy="238475"/>
            <a:chOff x="2685561" y="3765532"/>
            <a:chExt cx="2074341" cy="20004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A16799E1-E2A1-40BD-91CC-B05E2617D3B0}"/>
                </a:ext>
              </a:extLst>
            </p:cNvPr>
            <p:cNvCxnSpPr>
              <a:cxnSpLocks/>
            </p:cNvCxnSpPr>
            <p:nvPr/>
          </p:nvCxnSpPr>
          <p:spPr>
            <a:xfrm>
              <a:off x="4680446" y="3765532"/>
              <a:ext cx="0" cy="72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4E9F11E7-6226-4E57-8DA3-22C02C7D94D9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61" y="3836109"/>
              <a:ext cx="207434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="" xmlns:a16="http://schemas.microsoft.com/office/drawing/2014/main" id="{ECE68C59-6C0C-432A-8CF6-FC8B2A1F9C79}"/>
                </a:ext>
              </a:extLst>
            </p:cNvPr>
            <p:cNvCxnSpPr>
              <a:cxnSpLocks/>
            </p:cNvCxnSpPr>
            <p:nvPr/>
          </p:nvCxnSpPr>
          <p:spPr>
            <a:xfrm>
              <a:off x="2807544" y="3842590"/>
              <a:ext cx="0" cy="122991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2A272EA3-CC7E-442F-943C-C34D97E41CE4}"/>
              </a:ext>
            </a:extLst>
          </p:cNvPr>
          <p:cNvGrpSpPr/>
          <p:nvPr/>
        </p:nvGrpSpPr>
        <p:grpSpPr>
          <a:xfrm>
            <a:off x="8709025" y="3785482"/>
            <a:ext cx="493200" cy="208874"/>
            <a:chOff x="1537435" y="3774586"/>
            <a:chExt cx="1290621" cy="186486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1D83006D-74B4-41FC-A7B5-716F994F957F}"/>
                </a:ext>
              </a:extLst>
            </p:cNvPr>
            <p:cNvCxnSpPr>
              <a:cxnSpLocks/>
            </p:cNvCxnSpPr>
            <p:nvPr/>
          </p:nvCxnSpPr>
          <p:spPr>
            <a:xfrm>
              <a:off x="1576795" y="3774586"/>
              <a:ext cx="0" cy="72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7883E208-4F65-4494-9198-B1AD4B7E20A3}"/>
                </a:ext>
              </a:extLst>
            </p:cNvPr>
            <p:cNvCxnSpPr>
              <a:cxnSpLocks/>
            </p:cNvCxnSpPr>
            <p:nvPr/>
          </p:nvCxnSpPr>
          <p:spPr>
            <a:xfrm>
              <a:off x="1537435" y="3839140"/>
              <a:ext cx="129062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="" xmlns:a16="http://schemas.microsoft.com/office/drawing/2014/main" id="{8CF216A5-477F-4BA5-B687-45E9B69731FA}"/>
                </a:ext>
              </a:extLst>
            </p:cNvPr>
            <p:cNvCxnSpPr>
              <a:cxnSpLocks/>
            </p:cNvCxnSpPr>
            <p:nvPr/>
          </p:nvCxnSpPr>
          <p:spPr>
            <a:xfrm>
              <a:off x="2798305" y="3838081"/>
              <a:ext cx="0" cy="122991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327A7C15-7036-4DBC-9523-A76FD21A2DB2}"/>
              </a:ext>
            </a:extLst>
          </p:cNvPr>
          <p:cNvGrpSpPr/>
          <p:nvPr/>
        </p:nvGrpSpPr>
        <p:grpSpPr>
          <a:xfrm>
            <a:off x="9746713" y="3780371"/>
            <a:ext cx="539309" cy="219115"/>
            <a:chOff x="1576795" y="3774586"/>
            <a:chExt cx="1196582" cy="190835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3B6A0161-1014-46F2-81A9-543142CB65B1}"/>
                </a:ext>
              </a:extLst>
            </p:cNvPr>
            <p:cNvCxnSpPr>
              <a:cxnSpLocks/>
            </p:cNvCxnSpPr>
            <p:nvPr/>
          </p:nvCxnSpPr>
          <p:spPr>
            <a:xfrm>
              <a:off x="1583500" y="3774586"/>
              <a:ext cx="0" cy="72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87CAF196-2AD1-49AE-A4C6-1DBA997A961C}"/>
                </a:ext>
              </a:extLst>
            </p:cNvPr>
            <p:cNvCxnSpPr>
              <a:cxnSpLocks/>
            </p:cNvCxnSpPr>
            <p:nvPr/>
          </p:nvCxnSpPr>
          <p:spPr>
            <a:xfrm>
              <a:off x="1576795" y="3839140"/>
              <a:ext cx="1196582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="" xmlns:a16="http://schemas.microsoft.com/office/drawing/2014/main" id="{7A62C0D1-579F-4436-A730-333720DD2F6A}"/>
                </a:ext>
              </a:extLst>
            </p:cNvPr>
            <p:cNvCxnSpPr>
              <a:cxnSpLocks/>
            </p:cNvCxnSpPr>
            <p:nvPr/>
          </p:nvCxnSpPr>
          <p:spPr>
            <a:xfrm>
              <a:off x="2747804" y="3842430"/>
              <a:ext cx="0" cy="122991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F09B6426-45F9-4F3E-B147-7B507C938191}"/>
              </a:ext>
            </a:extLst>
          </p:cNvPr>
          <p:cNvGrpSpPr/>
          <p:nvPr/>
        </p:nvGrpSpPr>
        <p:grpSpPr>
          <a:xfrm>
            <a:off x="975727" y="1996522"/>
            <a:ext cx="507776" cy="324037"/>
            <a:chOff x="956997" y="1068522"/>
            <a:chExt cx="507776" cy="324037"/>
          </a:xfrm>
        </p:grpSpPr>
        <p:sp>
          <p:nvSpPr>
            <p:cNvPr id="147" name="五边形 6">
              <a:extLst>
                <a:ext uri="{FF2B5EF4-FFF2-40B4-BE49-F238E27FC236}">
                  <a16:creationId xmlns="" xmlns:a16="http://schemas.microsoft.com/office/drawing/2014/main" id="{D23D9567-F90E-4DC1-BAEB-9FFA85E088CE}"/>
                </a:ext>
              </a:extLst>
            </p:cNvPr>
            <p:cNvSpPr/>
            <p:nvPr/>
          </p:nvSpPr>
          <p:spPr>
            <a:xfrm>
              <a:off x="1135060" y="1068524"/>
              <a:ext cx="329713" cy="324035"/>
            </a:xfrm>
            <a:prstGeom prst="homePlate">
              <a:avLst>
                <a:gd name="adj" fmla="val 382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矩形 7">
              <a:extLst>
                <a:ext uri="{FF2B5EF4-FFF2-40B4-BE49-F238E27FC236}">
                  <a16:creationId xmlns="" xmlns:a16="http://schemas.microsoft.com/office/drawing/2014/main" id="{05E5DA43-F00D-4D2C-A6F6-1382CB9BB63A}"/>
                </a:ext>
              </a:extLst>
            </p:cNvPr>
            <p:cNvSpPr/>
            <p:nvPr/>
          </p:nvSpPr>
          <p:spPr>
            <a:xfrm>
              <a:off x="956997" y="1068522"/>
              <a:ext cx="71754" cy="3240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8">
              <a:extLst>
                <a:ext uri="{FF2B5EF4-FFF2-40B4-BE49-F238E27FC236}">
                  <a16:creationId xmlns="" xmlns:a16="http://schemas.microsoft.com/office/drawing/2014/main" id="{DAC173BA-CF65-4E52-BB33-449A0A6167E0}"/>
                </a:ext>
              </a:extLst>
            </p:cNvPr>
            <p:cNvSpPr/>
            <p:nvPr/>
          </p:nvSpPr>
          <p:spPr>
            <a:xfrm>
              <a:off x="1044884" y="1068523"/>
              <a:ext cx="71754" cy="3240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16DE2442-E2DE-41CD-9319-95ADCCA7EAD2}"/>
              </a:ext>
            </a:extLst>
          </p:cNvPr>
          <p:cNvGrpSpPr/>
          <p:nvPr/>
        </p:nvGrpSpPr>
        <p:grpSpPr>
          <a:xfrm>
            <a:off x="975727" y="3065884"/>
            <a:ext cx="507776" cy="324037"/>
            <a:chOff x="956997" y="1068522"/>
            <a:chExt cx="507776" cy="324037"/>
          </a:xfrm>
        </p:grpSpPr>
        <p:sp>
          <p:nvSpPr>
            <p:cNvPr id="151" name="五边形 6">
              <a:extLst>
                <a:ext uri="{FF2B5EF4-FFF2-40B4-BE49-F238E27FC236}">
                  <a16:creationId xmlns="" xmlns:a16="http://schemas.microsoft.com/office/drawing/2014/main" id="{0C8F92D9-FCBA-49BB-AE6A-E4C3A7C74422}"/>
                </a:ext>
              </a:extLst>
            </p:cNvPr>
            <p:cNvSpPr/>
            <p:nvPr/>
          </p:nvSpPr>
          <p:spPr>
            <a:xfrm>
              <a:off x="1135060" y="1068524"/>
              <a:ext cx="329713" cy="324035"/>
            </a:xfrm>
            <a:prstGeom prst="homePlate">
              <a:avLst>
                <a:gd name="adj" fmla="val 382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7">
              <a:extLst>
                <a:ext uri="{FF2B5EF4-FFF2-40B4-BE49-F238E27FC236}">
                  <a16:creationId xmlns="" xmlns:a16="http://schemas.microsoft.com/office/drawing/2014/main" id="{368E59F1-F0F7-455D-AF8A-7906CEA1F35B}"/>
                </a:ext>
              </a:extLst>
            </p:cNvPr>
            <p:cNvSpPr/>
            <p:nvPr/>
          </p:nvSpPr>
          <p:spPr>
            <a:xfrm>
              <a:off x="956997" y="1068522"/>
              <a:ext cx="71754" cy="3240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矩形 8">
              <a:extLst>
                <a:ext uri="{FF2B5EF4-FFF2-40B4-BE49-F238E27FC236}">
                  <a16:creationId xmlns="" xmlns:a16="http://schemas.microsoft.com/office/drawing/2014/main" id="{38BDCEBD-DE53-42BF-8EB1-88FB0AA7D955}"/>
                </a:ext>
              </a:extLst>
            </p:cNvPr>
            <p:cNvSpPr/>
            <p:nvPr/>
          </p:nvSpPr>
          <p:spPr>
            <a:xfrm>
              <a:off x="1044884" y="1068523"/>
              <a:ext cx="71754" cy="3240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="" xmlns:a16="http://schemas.microsoft.com/office/drawing/2014/main" id="{DCD36E7E-0009-46AD-A20B-B57402BDAD86}"/>
              </a:ext>
            </a:extLst>
          </p:cNvPr>
          <p:cNvGrpSpPr/>
          <p:nvPr/>
        </p:nvGrpSpPr>
        <p:grpSpPr>
          <a:xfrm>
            <a:off x="975727" y="4966217"/>
            <a:ext cx="507776" cy="324037"/>
            <a:chOff x="956997" y="1068522"/>
            <a:chExt cx="507776" cy="324037"/>
          </a:xfrm>
        </p:grpSpPr>
        <p:sp>
          <p:nvSpPr>
            <p:cNvPr id="155" name="五边形 6">
              <a:extLst>
                <a:ext uri="{FF2B5EF4-FFF2-40B4-BE49-F238E27FC236}">
                  <a16:creationId xmlns="" xmlns:a16="http://schemas.microsoft.com/office/drawing/2014/main" id="{7C04E54F-5858-43C4-97AD-8B5DC0C302A3}"/>
                </a:ext>
              </a:extLst>
            </p:cNvPr>
            <p:cNvSpPr/>
            <p:nvPr/>
          </p:nvSpPr>
          <p:spPr>
            <a:xfrm>
              <a:off x="1135060" y="1068524"/>
              <a:ext cx="329713" cy="324035"/>
            </a:xfrm>
            <a:prstGeom prst="homePlate">
              <a:avLst>
                <a:gd name="adj" fmla="val 382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矩形 7">
              <a:extLst>
                <a:ext uri="{FF2B5EF4-FFF2-40B4-BE49-F238E27FC236}">
                  <a16:creationId xmlns="" xmlns:a16="http://schemas.microsoft.com/office/drawing/2014/main" id="{E8389B37-10D8-4753-874E-ACF3C55B12FB}"/>
                </a:ext>
              </a:extLst>
            </p:cNvPr>
            <p:cNvSpPr/>
            <p:nvPr/>
          </p:nvSpPr>
          <p:spPr>
            <a:xfrm>
              <a:off x="956997" y="1068522"/>
              <a:ext cx="71754" cy="3240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8">
              <a:extLst>
                <a:ext uri="{FF2B5EF4-FFF2-40B4-BE49-F238E27FC236}">
                  <a16:creationId xmlns="" xmlns:a16="http://schemas.microsoft.com/office/drawing/2014/main" id="{B44F4F23-0349-4850-8274-1741E6121849}"/>
                </a:ext>
              </a:extLst>
            </p:cNvPr>
            <p:cNvSpPr/>
            <p:nvPr/>
          </p:nvSpPr>
          <p:spPr>
            <a:xfrm>
              <a:off x="1044884" y="1068523"/>
              <a:ext cx="71754" cy="3240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20A532A2-F761-4D65-9042-75831C8358C4}"/>
              </a:ext>
            </a:extLst>
          </p:cNvPr>
          <p:cNvGrpSpPr/>
          <p:nvPr/>
        </p:nvGrpSpPr>
        <p:grpSpPr>
          <a:xfrm flipH="1">
            <a:off x="6527633" y="3767878"/>
            <a:ext cx="282858" cy="199449"/>
            <a:chOff x="1537435" y="3774586"/>
            <a:chExt cx="1290621" cy="18648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E354BE81-3D32-4088-9545-612A1E863E57}"/>
                </a:ext>
              </a:extLst>
            </p:cNvPr>
            <p:cNvCxnSpPr>
              <a:cxnSpLocks/>
            </p:cNvCxnSpPr>
            <p:nvPr/>
          </p:nvCxnSpPr>
          <p:spPr>
            <a:xfrm>
              <a:off x="1576795" y="3774586"/>
              <a:ext cx="0" cy="72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03DC513B-3A83-4EED-8D55-5254E0B1F1F3}"/>
                </a:ext>
              </a:extLst>
            </p:cNvPr>
            <p:cNvCxnSpPr>
              <a:cxnSpLocks/>
            </p:cNvCxnSpPr>
            <p:nvPr/>
          </p:nvCxnSpPr>
          <p:spPr>
            <a:xfrm>
              <a:off x="1537435" y="3839140"/>
              <a:ext cx="129062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="" xmlns:a16="http://schemas.microsoft.com/office/drawing/2014/main" id="{9B7B80CD-C60F-4C1C-95D1-A6676A3DCF64}"/>
                </a:ext>
              </a:extLst>
            </p:cNvPr>
            <p:cNvCxnSpPr>
              <a:cxnSpLocks/>
            </p:cNvCxnSpPr>
            <p:nvPr/>
          </p:nvCxnSpPr>
          <p:spPr>
            <a:xfrm>
              <a:off x="2798305" y="3838081"/>
              <a:ext cx="0" cy="122991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A480B08F-6AB0-45F6-A2A4-DCB6A6C3F025}"/>
              </a:ext>
            </a:extLst>
          </p:cNvPr>
          <p:cNvSpPr/>
          <p:nvPr/>
        </p:nvSpPr>
        <p:spPr>
          <a:xfrm>
            <a:off x="1539317" y="3980472"/>
            <a:ext cx="740851" cy="2413112"/>
          </a:xfrm>
          <a:prstGeom prst="roundRect">
            <a:avLst/>
          </a:prstGeom>
          <a:solidFill>
            <a:srgbClr val="D9FFFF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="" xmlns:a16="http://schemas.microsoft.com/office/drawing/2014/main" id="{F8C19FD8-37BC-403C-972B-1FDF1D94D28E}"/>
              </a:ext>
            </a:extLst>
          </p:cNvPr>
          <p:cNvSpPr/>
          <p:nvPr/>
        </p:nvSpPr>
        <p:spPr>
          <a:xfrm>
            <a:off x="2413485" y="3967344"/>
            <a:ext cx="1432561" cy="2413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="" xmlns:a16="http://schemas.microsoft.com/office/drawing/2014/main" id="{FEF62E13-F329-491B-A935-782011D8671E}"/>
              </a:ext>
            </a:extLst>
          </p:cNvPr>
          <p:cNvSpPr/>
          <p:nvPr/>
        </p:nvSpPr>
        <p:spPr>
          <a:xfrm>
            <a:off x="11066771" y="3967344"/>
            <a:ext cx="997586" cy="2413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66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F4C57E-BA5A-4859-957A-CE8386CD901B}"/>
              </a:ext>
            </a:extLst>
          </p:cNvPr>
          <p:cNvSpPr/>
          <p:nvPr/>
        </p:nvSpPr>
        <p:spPr>
          <a:xfrm>
            <a:off x="1546112" y="4097182"/>
            <a:ext cx="7601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คก.ขับเคลื่อนบริการ</a:t>
            </a:r>
          </a:p>
          <a:p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สธ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ด้านการบำบัด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ผู้เสพ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4D13C182-A2EF-433D-B604-6217C89487AD}"/>
              </a:ext>
            </a:extLst>
          </p:cNvPr>
          <p:cNvSpPr/>
          <p:nvPr/>
        </p:nvSpPr>
        <p:spPr>
          <a:xfrm>
            <a:off x="2392118" y="4106121"/>
            <a:ext cx="1441102" cy="21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3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คก.เฝ้าระวัง ใน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SEZ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คก.บริการผ่าน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NSW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คก. พัฒนาระบบสารสนเทศเพื่อรองรับ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การเฝ้าระวัง</a:t>
            </a:r>
          </a:p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คก.เฝ้าระวัง ใน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EEC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คก. วิจัยและพัฒนา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ด้านการป้องกัน</a:t>
            </a:r>
            <a:endParaRPr lang="th-TH" sz="1600" spc="-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8DB1F709-B47E-44C1-85CE-DA405E45D19F}"/>
              </a:ext>
            </a:extLst>
          </p:cNvPr>
          <p:cNvSpPr/>
          <p:nvPr/>
        </p:nvSpPr>
        <p:spPr>
          <a:xfrm>
            <a:off x="11116234" y="4058835"/>
            <a:ext cx="948123" cy="188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th-TH" sz="18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คก. </a:t>
            </a:r>
            <a:br>
              <a:rPr lang="th-TH" sz="18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เฝ้าระวังฯ </a:t>
            </a:r>
            <a:br>
              <a:rPr lang="th-TH" sz="18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ผู้สัมผัสขยะ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th-TH" sz="18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คก.</a:t>
            </a:r>
            <a:br>
              <a:rPr lang="th-TH" sz="18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เฝ้าระวังฯ มลพิศทางอากาศ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53C1F261-B39B-4B3D-9574-71FA35E57709}"/>
              </a:ext>
            </a:extLst>
          </p:cNvPr>
          <p:cNvGrpSpPr/>
          <p:nvPr/>
        </p:nvGrpSpPr>
        <p:grpSpPr>
          <a:xfrm>
            <a:off x="3073580" y="3754174"/>
            <a:ext cx="1061157" cy="209274"/>
            <a:chOff x="2747859" y="3766209"/>
            <a:chExt cx="3028236" cy="226228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E98E83A0-F422-44D4-80F9-8F5159CBE142}"/>
                </a:ext>
              </a:extLst>
            </p:cNvPr>
            <p:cNvCxnSpPr>
              <a:cxnSpLocks/>
            </p:cNvCxnSpPr>
            <p:nvPr/>
          </p:nvCxnSpPr>
          <p:spPr>
            <a:xfrm>
              <a:off x="5776095" y="3766209"/>
              <a:ext cx="0" cy="864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A376730A-432B-4E56-9789-7B8B91812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7859" y="3841973"/>
              <a:ext cx="3028236" cy="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="" xmlns:a16="http://schemas.microsoft.com/office/drawing/2014/main" id="{24EAA410-13F8-4311-865F-E10832B5717E}"/>
                </a:ext>
              </a:extLst>
            </p:cNvPr>
            <p:cNvCxnSpPr>
              <a:cxnSpLocks/>
            </p:cNvCxnSpPr>
            <p:nvPr/>
          </p:nvCxnSpPr>
          <p:spPr>
            <a:xfrm>
              <a:off x="2758137" y="3833990"/>
              <a:ext cx="0" cy="15844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>
            <a:extLst>
              <a:ext uri="{FF2B5EF4-FFF2-40B4-BE49-F238E27FC236}">
                <a16:creationId xmlns="" xmlns:a16="http://schemas.microsoft.com/office/drawing/2014/main" id="{5124AA75-AF90-4A39-8653-95F887574E36}"/>
              </a:ext>
            </a:extLst>
          </p:cNvPr>
          <p:cNvGrpSpPr/>
          <p:nvPr/>
        </p:nvGrpSpPr>
        <p:grpSpPr>
          <a:xfrm flipH="1">
            <a:off x="2044188" y="3778268"/>
            <a:ext cx="282858" cy="199449"/>
            <a:chOff x="1537435" y="3774586"/>
            <a:chExt cx="1290621" cy="186486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59E8F4DB-4EC4-4FCC-84CB-EEF56B2FE82C}"/>
                </a:ext>
              </a:extLst>
            </p:cNvPr>
            <p:cNvCxnSpPr>
              <a:cxnSpLocks/>
            </p:cNvCxnSpPr>
            <p:nvPr/>
          </p:nvCxnSpPr>
          <p:spPr>
            <a:xfrm>
              <a:off x="1576795" y="3774586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3715B726-A82C-42AA-B372-D3729CD3B623}"/>
                </a:ext>
              </a:extLst>
            </p:cNvPr>
            <p:cNvCxnSpPr>
              <a:cxnSpLocks/>
            </p:cNvCxnSpPr>
            <p:nvPr/>
          </p:nvCxnSpPr>
          <p:spPr>
            <a:xfrm>
              <a:off x="1537435" y="3839140"/>
              <a:ext cx="12906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="" xmlns:a16="http://schemas.microsoft.com/office/drawing/2014/main" id="{2D6026FB-A64C-415B-9AA8-1A0E22B62F64}"/>
                </a:ext>
              </a:extLst>
            </p:cNvPr>
            <p:cNvCxnSpPr>
              <a:cxnSpLocks/>
            </p:cNvCxnSpPr>
            <p:nvPr/>
          </p:nvCxnSpPr>
          <p:spPr>
            <a:xfrm>
              <a:off x="2798305" y="3838081"/>
              <a:ext cx="0" cy="122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3C314001-EE2C-4795-BCE6-0B20AC433850}"/>
              </a:ext>
            </a:extLst>
          </p:cNvPr>
          <p:cNvGrpSpPr/>
          <p:nvPr/>
        </p:nvGrpSpPr>
        <p:grpSpPr>
          <a:xfrm flipH="1">
            <a:off x="11298709" y="3764244"/>
            <a:ext cx="289189" cy="238475"/>
            <a:chOff x="2685561" y="3765532"/>
            <a:chExt cx="2074341" cy="200049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753724A4-A5A4-445D-88AE-D94999FD18A1}"/>
                </a:ext>
              </a:extLst>
            </p:cNvPr>
            <p:cNvCxnSpPr>
              <a:cxnSpLocks/>
            </p:cNvCxnSpPr>
            <p:nvPr/>
          </p:nvCxnSpPr>
          <p:spPr>
            <a:xfrm>
              <a:off x="4680446" y="3765532"/>
              <a:ext cx="0" cy="7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945F0BBF-0315-43F3-83F7-EFB0C408388C}"/>
                </a:ext>
              </a:extLst>
            </p:cNvPr>
            <p:cNvCxnSpPr>
              <a:cxnSpLocks/>
            </p:cNvCxnSpPr>
            <p:nvPr/>
          </p:nvCxnSpPr>
          <p:spPr>
            <a:xfrm>
              <a:off x="2685561" y="3836109"/>
              <a:ext cx="20743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="" xmlns:a16="http://schemas.microsoft.com/office/drawing/2014/main" id="{82DCA570-85A2-41BF-BE98-17DA145327BC}"/>
                </a:ext>
              </a:extLst>
            </p:cNvPr>
            <p:cNvCxnSpPr>
              <a:cxnSpLocks/>
            </p:cNvCxnSpPr>
            <p:nvPr/>
          </p:nvCxnSpPr>
          <p:spPr>
            <a:xfrm>
              <a:off x="2807544" y="3842590"/>
              <a:ext cx="0" cy="122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สี่เหลี่ยมผืนผ้า 126"/>
          <p:cNvSpPr/>
          <p:nvPr/>
        </p:nvSpPr>
        <p:spPr>
          <a:xfrm>
            <a:off x="21062" y="6554625"/>
            <a:ext cx="2694750" cy="30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กองยุทธศาสตร์และแผนงาน กรมควบคุมโรค</a:t>
            </a:r>
          </a:p>
        </p:txBody>
      </p:sp>
      <p:sp>
        <p:nvSpPr>
          <p:cNvPr id="139" name="ตัวแทนหมายเลขสไลด์ 1">
            <a:extLst>
              <a:ext uri="{FF2B5EF4-FFF2-40B4-BE49-F238E27FC236}">
                <a16:creationId xmlns="" xmlns:a16="http://schemas.microsoft.com/office/drawing/2014/main" id="{DACBF73A-8008-428A-BE69-7CB9B4D43D49}"/>
              </a:ext>
            </a:extLst>
          </p:cNvPr>
          <p:cNvSpPr txBox="1">
            <a:spLocks/>
          </p:cNvSpPr>
          <p:nvPr/>
        </p:nvSpPr>
        <p:spPr>
          <a:xfrm>
            <a:off x="11289979" y="6045387"/>
            <a:ext cx="838199" cy="5508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57F1E4F-1CFF-5643-939E-217C01CDF565}" type="slidenum">
              <a:rPr lang="en-US" sz="2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3</a:t>
            </a:fld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8666328" y="4080681"/>
            <a:ext cx="914400" cy="1214650"/>
          </a:xfrm>
          <a:prstGeom prst="roundRect">
            <a:avLst/>
          </a:prstGeom>
          <a:noFill/>
          <a:ln w="31750" cmpd="sng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1094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ertical Scroll 106"/>
          <p:cNvSpPr/>
          <p:nvPr/>
        </p:nvSpPr>
        <p:spPr>
          <a:xfrm>
            <a:off x="825911" y="5421463"/>
            <a:ext cx="10884308" cy="632746"/>
          </a:xfrm>
          <a:prstGeom prst="vertic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แผนปฏิบัติราชการเชิงยุทธศาสตร์ ระยะ 5 ปี (พ.ศ.2561-2565) แผนงานป้องกันควบคุมโรคที่ป้องกันได้ด้วยวัคซีน </a:t>
            </a:r>
            <a:r>
              <a:rPr lang="th-TH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ระดับประเทศ</a:t>
            </a:r>
            <a:endParaRPr lang="en-US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521292" y="1324987"/>
            <a:ext cx="11459911" cy="4118978"/>
            <a:chOff x="1410894" y="640149"/>
            <a:chExt cx="9369942" cy="4832914"/>
          </a:xfrm>
        </p:grpSpPr>
        <p:sp>
          <p:nvSpPr>
            <p:cNvPr id="23" name="TextBox 22"/>
            <p:cNvSpPr txBox="1"/>
            <p:nvPr/>
          </p:nvSpPr>
          <p:spPr>
            <a:xfrm>
              <a:off x="5186275" y="640149"/>
              <a:ext cx="3564941" cy="21285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10894" y="2786694"/>
              <a:ext cx="9330765" cy="149200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42590" y="640149"/>
              <a:ext cx="1999069" cy="21285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h-TH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68179" y="640149"/>
              <a:ext cx="2213062" cy="21285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h-TH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10897" y="640149"/>
              <a:ext cx="1557282" cy="21285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h-TH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843EF32F-46AD-4D0B-884C-A0B74B0E3431}"/>
                </a:ext>
              </a:extLst>
            </p:cNvPr>
            <p:cNvGrpSpPr/>
            <p:nvPr/>
          </p:nvGrpSpPr>
          <p:grpSpPr>
            <a:xfrm>
              <a:off x="1468429" y="915933"/>
              <a:ext cx="1499750" cy="616945"/>
              <a:chOff x="1634695" y="848298"/>
              <a:chExt cx="1499750" cy="61694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19D36919-0530-43B5-939B-B9622DC93045}"/>
                  </a:ext>
                </a:extLst>
              </p:cNvPr>
              <p:cNvSpPr/>
              <p:nvPr/>
            </p:nvSpPr>
            <p:spPr>
              <a:xfrm>
                <a:off x="1634695" y="848298"/>
                <a:ext cx="1450087" cy="616945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th-TH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B216834C-BC51-4375-98A9-E731B7672F86}"/>
                  </a:ext>
                </a:extLst>
              </p:cNvPr>
              <p:cNvSpPr txBox="1"/>
              <p:nvPr/>
            </p:nvSpPr>
            <p:spPr>
              <a:xfrm>
                <a:off x="2015685" y="951013"/>
                <a:ext cx="1118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th-TH" sz="16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1. ความมั่นคง</a:t>
                </a:r>
                <a:endPara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9" name="Picture 20" descr="http://www.wheelift.com/images/default-source/features-advantages/features-advantages-ind/stability.png?sfvrsn=4">
                <a:extLst>
                  <a:ext uri="{FF2B5EF4-FFF2-40B4-BE49-F238E27FC236}">
                    <a16:creationId xmlns="" xmlns:a16="http://schemas.microsoft.com/office/drawing/2014/main" id="{8EB23A70-0396-4568-A9EC-579DF09A12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4695" y="1035743"/>
                <a:ext cx="497684" cy="253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F555BFEE-EBA5-4718-8856-238C00C8CD32}"/>
                </a:ext>
              </a:extLst>
            </p:cNvPr>
            <p:cNvGrpSpPr/>
            <p:nvPr/>
          </p:nvGrpSpPr>
          <p:grpSpPr>
            <a:xfrm>
              <a:off x="3061793" y="915932"/>
              <a:ext cx="2054615" cy="620288"/>
              <a:chOff x="3228059" y="848297"/>
              <a:chExt cx="2054615" cy="62028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7928E945-115B-44B5-B998-B5D3E26ED4EC}"/>
                  </a:ext>
                </a:extLst>
              </p:cNvPr>
              <p:cNvSpPr/>
              <p:nvPr/>
            </p:nvSpPr>
            <p:spPr>
              <a:xfrm>
                <a:off x="3228059" y="848297"/>
                <a:ext cx="2054615" cy="616945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th-TH" sz="18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Picture 22" descr="http://listcrux.com/wp-content/uploads/2013/11/2013-11-24-11-12-53-356141517.jpeg">
                <a:extLst>
                  <a:ext uri="{FF2B5EF4-FFF2-40B4-BE49-F238E27FC236}">
                    <a16:creationId xmlns="" xmlns:a16="http://schemas.microsoft.com/office/drawing/2014/main" id="{05A57C4C-F5CF-42E2-8EEC-CFD40EBE54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ackgroundRemoval t="0" b="94565" l="0" r="96552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8059" y="986758"/>
                <a:ext cx="582792" cy="340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41F46F83-6BFB-4ACB-BC76-7B4102A65723}"/>
                  </a:ext>
                </a:extLst>
              </p:cNvPr>
              <p:cNvSpPr/>
              <p:nvPr/>
            </p:nvSpPr>
            <p:spPr>
              <a:xfrm>
                <a:off x="3671335" y="883810"/>
                <a:ext cx="1611339" cy="58477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defTabSz="457200"/>
                <a:r>
                  <a:rPr lang="en-US" sz="16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16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การสร้างความสามารถ</a:t>
                </a:r>
              </a:p>
              <a:p>
                <a:pPr algn="ctr" defTabSz="457200"/>
                <a:r>
                  <a:rPr lang="th-TH" sz="16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ในการแข่งขัน</a:t>
                </a:r>
                <a:endParaRPr lang="en-US" sz="16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51F55523-1F19-4211-9B85-7C5C1693A38B}"/>
                </a:ext>
              </a:extLst>
            </p:cNvPr>
            <p:cNvGrpSpPr/>
            <p:nvPr/>
          </p:nvGrpSpPr>
          <p:grpSpPr>
            <a:xfrm>
              <a:off x="5210022" y="915930"/>
              <a:ext cx="3532568" cy="616945"/>
              <a:chOff x="5376287" y="848295"/>
              <a:chExt cx="4518149" cy="6169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BB17F676-981E-4B99-A1D4-FC1089962CDD}"/>
                  </a:ext>
                </a:extLst>
              </p:cNvPr>
              <p:cNvSpPr/>
              <p:nvPr/>
            </p:nvSpPr>
            <p:spPr>
              <a:xfrm>
                <a:off x="5376287" y="848295"/>
                <a:ext cx="4518149" cy="616945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th-TH" sz="18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2" descr="https://strommestiftelsen.no/image/icon-education.png?w=1170&amp;h=">
                <a:extLst>
                  <a:ext uri="{FF2B5EF4-FFF2-40B4-BE49-F238E27FC236}">
                    <a16:creationId xmlns="" xmlns:a16="http://schemas.microsoft.com/office/drawing/2014/main" id="{A2C4FBB1-C9B5-493C-AF08-DACD91AF3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7927" y="1009715"/>
                <a:ext cx="660522" cy="294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D66FA512-A23E-47D2-8FB6-ABEEC808976E}"/>
                  </a:ext>
                </a:extLst>
              </p:cNvPr>
              <p:cNvSpPr/>
              <p:nvPr/>
            </p:nvSpPr>
            <p:spPr>
              <a:xfrm>
                <a:off x="6397239" y="972099"/>
                <a:ext cx="2659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th-TH" sz="18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3</a:t>
                </a:r>
                <a:r>
                  <a:rPr lang="en-US" sz="18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.</a:t>
                </a:r>
                <a:r>
                  <a:rPr lang="th-TH" sz="18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 การพัฒนาและเสริมสร้างศักยภาพคน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8EFDB0CE-EB06-43D3-A585-F5E18C0A6652}"/>
                </a:ext>
              </a:extLst>
            </p:cNvPr>
            <p:cNvGrpSpPr/>
            <p:nvPr/>
          </p:nvGrpSpPr>
          <p:grpSpPr>
            <a:xfrm>
              <a:off x="8798603" y="898821"/>
              <a:ext cx="1943057" cy="651157"/>
              <a:chOff x="10218137" y="848294"/>
              <a:chExt cx="1834315" cy="6511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89D26D2A-B983-4220-A8F8-FFE630485AC0}"/>
                  </a:ext>
                </a:extLst>
              </p:cNvPr>
              <p:cNvSpPr/>
              <p:nvPr/>
            </p:nvSpPr>
            <p:spPr>
              <a:xfrm>
                <a:off x="10218137" y="848294"/>
                <a:ext cx="1834315" cy="616945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th-TH" sz="18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30" descr="http://www.ictf2014.org/wp-content/uploads/2015/10/logo.png">
                <a:extLst>
                  <a:ext uri="{FF2B5EF4-FFF2-40B4-BE49-F238E27FC236}">
                    <a16:creationId xmlns="" xmlns:a16="http://schemas.microsoft.com/office/drawing/2014/main" id="{EE2DE32C-6F2B-4108-82BE-634080368D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9176" y="1011607"/>
                <a:ext cx="499132" cy="332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0B4ABB02-3B37-4DB2-954A-A9ED31BDA14C}"/>
                  </a:ext>
                </a:extLst>
              </p:cNvPr>
              <p:cNvSpPr/>
              <p:nvPr/>
            </p:nvSpPr>
            <p:spPr>
              <a:xfrm>
                <a:off x="10703299" y="894798"/>
                <a:ext cx="1300099" cy="604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>
                  <a:lnSpc>
                    <a:spcPts val="1300"/>
                  </a:lnSpc>
                </a:pPr>
                <a:r>
                  <a:rPr lang="th-TH" sz="1400" b="1" spc="-4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5. การสร้างการเติบโต</a:t>
                </a:r>
              </a:p>
              <a:p>
                <a:pPr algn="ctr" defTabSz="457200">
                  <a:lnSpc>
                    <a:spcPts val="1300"/>
                  </a:lnSpc>
                </a:pPr>
                <a:r>
                  <a:rPr lang="th-TH" sz="1400" b="1" spc="-4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บนคุณภาพชีวิตที่เป็นมิตร</a:t>
                </a:r>
              </a:p>
              <a:p>
                <a:pPr algn="ctr" defTabSz="457200">
                  <a:lnSpc>
                    <a:spcPts val="1300"/>
                  </a:lnSpc>
                </a:pPr>
                <a:r>
                  <a:rPr lang="th-TH" sz="1400" b="1" spc="-4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rPr>
                  <a:t>ต่อสิ่งแวดล้อม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469C655C-1817-47A9-ADCA-03227C48E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675" y="1610801"/>
              <a:ext cx="1225281" cy="11381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13190E51-9F46-43A2-8489-2F29B0ED3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064" y="1557038"/>
              <a:ext cx="647947" cy="61694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9F3169C8-ADC5-4A21-90FC-0C0D9D2C8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011" y="1572150"/>
              <a:ext cx="628199" cy="58477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61A901DD-22CF-4E8D-9630-63515E7D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309" y="2113772"/>
              <a:ext cx="691228" cy="61683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43D49EEB-57A9-45B3-8290-6771C1066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47" t="5934" r="3762" b="4388"/>
            <a:stretch/>
          </p:blipFill>
          <p:spPr>
            <a:xfrm>
              <a:off x="4228475" y="2186994"/>
              <a:ext cx="626855" cy="537304"/>
            </a:xfrm>
            <a:prstGeom prst="hexagon">
              <a:avLst>
                <a:gd name="adj" fmla="val 22939"/>
                <a:gd name="vf" fmla="val 115470"/>
              </a:avLst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CD113F5B-5FF8-40C8-BFD0-7F7B81012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8" t="5740" r="2178"/>
            <a:stretch/>
          </p:blipFill>
          <p:spPr>
            <a:xfrm>
              <a:off x="6431457" y="1652436"/>
              <a:ext cx="1231905" cy="1082502"/>
            </a:xfrm>
            <a:prstGeom prst="hexagon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9FE38CE2-37E4-4601-A8F1-67FE31F5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3038" y="1576941"/>
              <a:ext cx="1175180" cy="1061623"/>
            </a:xfrm>
            <a:prstGeom prst="rect">
              <a:avLst/>
            </a:prstGeom>
          </p:spPr>
        </p:pic>
        <p:sp>
          <p:nvSpPr>
            <p:cNvPr id="170" name="Rectangle: Rounded Corners 49">
              <a:extLst>
                <a:ext uri="{FF2B5EF4-FFF2-40B4-BE49-F238E27FC236}">
                  <a16:creationId xmlns="" xmlns:a16="http://schemas.microsoft.com/office/drawing/2014/main" id="{12ACAA33-A9EE-49CD-9B71-5326D0C1E323}"/>
                </a:ext>
              </a:extLst>
            </p:cNvPr>
            <p:cNvSpPr/>
            <p:nvPr/>
          </p:nvSpPr>
          <p:spPr>
            <a:xfrm>
              <a:off x="2269195" y="3099418"/>
              <a:ext cx="936000" cy="46313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th-TH" sz="1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แผนงานย่อยที่ 1</a:t>
              </a:r>
            </a:p>
          </p:txBody>
        </p:sp>
        <p:sp>
          <p:nvSpPr>
            <p:cNvPr id="35" name="Rectangle: Rounded Corners 49">
              <a:extLst>
                <a:ext uri="{FF2B5EF4-FFF2-40B4-BE49-F238E27FC236}">
                  <a16:creationId xmlns="" xmlns:a16="http://schemas.microsoft.com/office/drawing/2014/main" id="{12ACAA33-A9EE-49CD-9B71-5326D0C1E323}"/>
                </a:ext>
              </a:extLst>
            </p:cNvPr>
            <p:cNvSpPr/>
            <p:nvPr/>
          </p:nvSpPr>
          <p:spPr>
            <a:xfrm>
              <a:off x="4778596" y="3099418"/>
              <a:ext cx="936000" cy="46313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th-TH" sz="1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แผนงานย่อยที่ 2</a:t>
              </a:r>
            </a:p>
          </p:txBody>
        </p:sp>
        <p:sp>
          <p:nvSpPr>
            <p:cNvPr id="36" name="Rectangle: Rounded Corners 49">
              <a:extLst>
                <a:ext uri="{FF2B5EF4-FFF2-40B4-BE49-F238E27FC236}">
                  <a16:creationId xmlns="" xmlns:a16="http://schemas.microsoft.com/office/drawing/2014/main" id="{12ACAA33-A9EE-49CD-9B71-5326D0C1E323}"/>
                </a:ext>
              </a:extLst>
            </p:cNvPr>
            <p:cNvSpPr/>
            <p:nvPr/>
          </p:nvSpPr>
          <p:spPr>
            <a:xfrm>
              <a:off x="6632051" y="3092473"/>
              <a:ext cx="936000" cy="46313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th-TH" sz="1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แผนงานย่อยที่ 3 </a:t>
              </a:r>
            </a:p>
          </p:txBody>
        </p:sp>
        <p:sp>
          <p:nvSpPr>
            <p:cNvPr id="37" name="Rectangle: Rounded Corners 49">
              <a:extLst>
                <a:ext uri="{FF2B5EF4-FFF2-40B4-BE49-F238E27FC236}">
                  <a16:creationId xmlns="" xmlns:a16="http://schemas.microsoft.com/office/drawing/2014/main" id="{12ACAA33-A9EE-49CD-9B71-5326D0C1E323}"/>
                </a:ext>
              </a:extLst>
            </p:cNvPr>
            <p:cNvSpPr/>
            <p:nvPr/>
          </p:nvSpPr>
          <p:spPr>
            <a:xfrm>
              <a:off x="7740529" y="3099418"/>
              <a:ext cx="936000" cy="46313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th-TH" sz="1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แผนงานย่อยที่ 4 </a:t>
              </a:r>
            </a:p>
          </p:txBody>
        </p:sp>
        <p:sp>
          <p:nvSpPr>
            <p:cNvPr id="39" name="Rectangle: Rounded Corners 49">
              <a:extLst>
                <a:ext uri="{FF2B5EF4-FFF2-40B4-BE49-F238E27FC236}">
                  <a16:creationId xmlns="" xmlns:a16="http://schemas.microsoft.com/office/drawing/2014/main" id="{12ACAA33-A9EE-49CD-9B71-5326D0C1E323}"/>
                </a:ext>
              </a:extLst>
            </p:cNvPr>
            <p:cNvSpPr/>
            <p:nvPr/>
          </p:nvSpPr>
          <p:spPr>
            <a:xfrm>
              <a:off x="9398980" y="3131766"/>
              <a:ext cx="936000" cy="46313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th-TH" sz="12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แผนงานย่อยที่ 5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419521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49008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96094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043180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990266" y="3778889"/>
              <a:ext cx="380985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937352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728379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9834207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307750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781293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254836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3809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516723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201922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675465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352043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22551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69637" y="3778889"/>
              <a:ext cx="380990" cy="31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28147" y="3799978"/>
              <a:ext cx="397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1.1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94518" y="3823030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1.</a:t>
              </a:r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20971" y="3804810"/>
              <a:ext cx="423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1.</a:t>
              </a:r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85400" y="3799977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1.</a:t>
              </a:r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11857" y="3823030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1.</a:t>
              </a:r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5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22027" y="3799977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2.1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48949" y="3823030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2.2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72469" y="3797152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2.3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600410" y="3800022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2.4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30930" y="3823030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2.5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76232" y="3799976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3.1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3227" y="3799976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3.2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696545" y="3801980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4.1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243362" y="3805734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4.2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751216" y="3804767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5.1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276395" y="3799976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5.2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816706" y="3819233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5.3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357017" y="3819232"/>
              <a:ext cx="42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5.4</a:t>
              </a:r>
              <a:endParaRPr lang="en-US" sz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56455" y="2724298"/>
              <a:ext cx="0" cy="1828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37195" y="2907101"/>
              <a:ext cx="71402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737195" y="2907101"/>
              <a:ext cx="0" cy="1923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35" idx="0"/>
            </p:cNvCxnSpPr>
            <p:nvPr/>
          </p:nvCxnSpPr>
          <p:spPr>
            <a:xfrm>
              <a:off x="5241494" y="2907101"/>
              <a:ext cx="5102" cy="1923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7056455" y="2907101"/>
              <a:ext cx="0" cy="1923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8223876" y="2907101"/>
              <a:ext cx="0" cy="1923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9877494" y="2939449"/>
              <a:ext cx="0" cy="1923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Horizontal Scroll 104"/>
            <p:cNvSpPr/>
            <p:nvPr/>
          </p:nvSpPr>
          <p:spPr>
            <a:xfrm>
              <a:off x="1428147" y="4330559"/>
              <a:ext cx="9313512" cy="1142504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accent1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โครงการ 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Flagship </a:t>
              </a:r>
              <a:r>
                <a:rPr lang="th-TH" sz="2000" b="1" dirty="0">
                  <a:solidFill>
                    <a:schemeClr val="accent1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แผนแม่บท 13 </a:t>
              </a:r>
              <a:r>
                <a:rPr lang="th-TH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ที่เชื่อมโยงเป้าหมาย/ผลลัพธ์ </a:t>
              </a:r>
            </a:p>
            <a:p>
              <a:pPr algn="ctr"/>
              <a:r>
                <a:rPr lang="th-TH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แผนปฏิบัติการด้านการป้องกันควบคุมโรคและภัยสุขภาพของประเทศ ระยะ 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20 </a:t>
              </a:r>
              <a:r>
                <a:rPr lang="th-TH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ปี (พ.ศ. 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2561-2580) </a:t>
              </a:r>
              <a:r>
                <a:rPr lang="th-TH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และระยะปฏิรูป (พ.ศ. 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2561-2</a:t>
              </a:r>
              <a:r>
                <a:rPr lang="th-TH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565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)</a:t>
              </a:r>
              <a:endPara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3" name="กลุ่ม 32"/>
            <p:cNvGrpSpPr/>
            <p:nvPr/>
          </p:nvGrpSpPr>
          <p:grpSpPr>
            <a:xfrm>
              <a:off x="4333008" y="3536883"/>
              <a:ext cx="2006495" cy="224308"/>
              <a:chOff x="1717271" y="3562556"/>
              <a:chExt cx="2006495" cy="224308"/>
            </a:xfrm>
          </p:grpSpPr>
          <p:cxnSp>
            <p:nvCxnSpPr>
              <p:cNvPr id="28" name="ตัวเชื่อมต่อตรง 27"/>
              <p:cNvCxnSpPr/>
              <p:nvPr/>
            </p:nvCxnSpPr>
            <p:spPr>
              <a:xfrm>
                <a:off x="1717271" y="3651548"/>
                <a:ext cx="20064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ลูกศรเชื่อมต่อแบบตรง 30"/>
              <p:cNvCxnSpPr/>
              <p:nvPr/>
            </p:nvCxnSpPr>
            <p:spPr>
              <a:xfrm>
                <a:off x="1717271" y="367753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ลูกศรเชื่อมต่อแบบตรง 107"/>
              <p:cNvCxnSpPr/>
              <p:nvPr/>
            </p:nvCxnSpPr>
            <p:spPr>
              <a:xfrm>
                <a:off x="2106427" y="3682056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ลูกศรเชื่อมต่อแบบตรง 108"/>
              <p:cNvCxnSpPr/>
              <p:nvPr/>
            </p:nvCxnSpPr>
            <p:spPr>
              <a:xfrm>
                <a:off x="2654304" y="367753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ลูกศรเชื่อมต่อแบบตรง 109"/>
              <p:cNvCxnSpPr/>
              <p:nvPr/>
            </p:nvCxnSpPr>
            <p:spPr>
              <a:xfrm>
                <a:off x="3180758" y="3685506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ลูกศรเชื่อมต่อแบบตรง 110"/>
              <p:cNvCxnSpPr/>
              <p:nvPr/>
            </p:nvCxnSpPr>
            <p:spPr>
              <a:xfrm>
                <a:off x="3702537" y="367753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ลูกศรเชื่อมต่อแบบตรง 111"/>
              <p:cNvCxnSpPr/>
              <p:nvPr/>
            </p:nvCxnSpPr>
            <p:spPr>
              <a:xfrm>
                <a:off x="2649478" y="3562556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กลุ่ม 112"/>
            <p:cNvGrpSpPr/>
            <p:nvPr/>
          </p:nvGrpSpPr>
          <p:grpSpPr>
            <a:xfrm>
              <a:off x="1731357" y="3552751"/>
              <a:ext cx="2006495" cy="224308"/>
              <a:chOff x="1717271" y="3562556"/>
              <a:chExt cx="2006495" cy="224308"/>
            </a:xfrm>
          </p:grpSpPr>
          <p:cxnSp>
            <p:nvCxnSpPr>
              <p:cNvPr id="114" name="ตัวเชื่อมต่อตรง 113"/>
              <p:cNvCxnSpPr/>
              <p:nvPr/>
            </p:nvCxnSpPr>
            <p:spPr>
              <a:xfrm>
                <a:off x="1717271" y="3651548"/>
                <a:ext cx="20064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ลูกศรเชื่อมต่อแบบตรง 114"/>
              <p:cNvCxnSpPr/>
              <p:nvPr/>
            </p:nvCxnSpPr>
            <p:spPr>
              <a:xfrm>
                <a:off x="1717271" y="367753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ลูกศรเชื่อมต่อแบบตรง 115"/>
              <p:cNvCxnSpPr/>
              <p:nvPr/>
            </p:nvCxnSpPr>
            <p:spPr>
              <a:xfrm>
                <a:off x="2106427" y="3682056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ลูกศรเชื่อมต่อแบบตรง 116"/>
              <p:cNvCxnSpPr/>
              <p:nvPr/>
            </p:nvCxnSpPr>
            <p:spPr>
              <a:xfrm>
                <a:off x="2654304" y="367753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ลูกศรเชื่อมต่อแบบตรง 117"/>
              <p:cNvCxnSpPr/>
              <p:nvPr/>
            </p:nvCxnSpPr>
            <p:spPr>
              <a:xfrm>
                <a:off x="3180758" y="3685506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ลูกศรเชื่อมต่อแบบตรง 118"/>
              <p:cNvCxnSpPr/>
              <p:nvPr/>
            </p:nvCxnSpPr>
            <p:spPr>
              <a:xfrm>
                <a:off x="3702537" y="367753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ลูกศรเชื่อมต่อแบบตรง 119"/>
              <p:cNvCxnSpPr/>
              <p:nvPr/>
            </p:nvCxnSpPr>
            <p:spPr>
              <a:xfrm>
                <a:off x="2649478" y="3562556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กลุ่ม 63"/>
            <p:cNvGrpSpPr/>
            <p:nvPr/>
          </p:nvGrpSpPr>
          <p:grpSpPr>
            <a:xfrm>
              <a:off x="6825500" y="3544220"/>
              <a:ext cx="635357" cy="224479"/>
              <a:chOff x="6825500" y="3544220"/>
              <a:chExt cx="635357" cy="224479"/>
            </a:xfrm>
          </p:grpSpPr>
          <p:cxnSp>
            <p:nvCxnSpPr>
              <p:cNvPr id="63" name="ตัวเชื่อมต่อตรง 62"/>
              <p:cNvCxnSpPr/>
              <p:nvPr/>
            </p:nvCxnSpPr>
            <p:spPr>
              <a:xfrm>
                <a:off x="6825500" y="3651858"/>
                <a:ext cx="63535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ลูกศรเชื่อมต่อแบบตรง 122"/>
              <p:cNvCxnSpPr/>
              <p:nvPr/>
            </p:nvCxnSpPr>
            <p:spPr>
              <a:xfrm>
                <a:off x="7130153" y="3544220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ลูกศรเชื่อมต่อแบบตรง 123"/>
              <p:cNvCxnSpPr/>
              <p:nvPr/>
            </p:nvCxnSpPr>
            <p:spPr>
              <a:xfrm>
                <a:off x="6825500" y="366734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ลูกศรเชื่อมต่อแบบตรง 124"/>
              <p:cNvCxnSpPr/>
              <p:nvPr/>
            </p:nvCxnSpPr>
            <p:spPr>
              <a:xfrm>
                <a:off x="7426016" y="366734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กลุ่ม 126"/>
            <p:cNvGrpSpPr/>
            <p:nvPr/>
          </p:nvGrpSpPr>
          <p:grpSpPr>
            <a:xfrm>
              <a:off x="7909172" y="3576358"/>
              <a:ext cx="635357" cy="224479"/>
              <a:chOff x="6825500" y="3544220"/>
              <a:chExt cx="635357" cy="224479"/>
            </a:xfrm>
          </p:grpSpPr>
          <p:cxnSp>
            <p:nvCxnSpPr>
              <p:cNvPr id="128" name="ตัวเชื่อมต่อตรง 127"/>
              <p:cNvCxnSpPr/>
              <p:nvPr/>
            </p:nvCxnSpPr>
            <p:spPr>
              <a:xfrm>
                <a:off x="6825500" y="3651858"/>
                <a:ext cx="63535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ลูกศรเชื่อมต่อแบบตรง 128"/>
              <p:cNvCxnSpPr/>
              <p:nvPr/>
            </p:nvCxnSpPr>
            <p:spPr>
              <a:xfrm>
                <a:off x="7130153" y="3544220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ลูกศรเชื่อมต่อแบบตรง 129"/>
              <p:cNvCxnSpPr/>
              <p:nvPr/>
            </p:nvCxnSpPr>
            <p:spPr>
              <a:xfrm>
                <a:off x="6825500" y="366734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ลูกศรเชื่อมต่อแบบตรง 130"/>
              <p:cNvCxnSpPr/>
              <p:nvPr/>
            </p:nvCxnSpPr>
            <p:spPr>
              <a:xfrm>
                <a:off x="7426016" y="366734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ลูกศรเชื่อมต่อแบบตรง 135"/>
            <p:cNvCxnSpPr/>
            <p:nvPr/>
          </p:nvCxnSpPr>
          <p:spPr>
            <a:xfrm>
              <a:off x="10036656" y="3675701"/>
              <a:ext cx="0" cy="1013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กลุ่ม 66"/>
            <p:cNvGrpSpPr/>
            <p:nvPr/>
          </p:nvGrpSpPr>
          <p:grpSpPr>
            <a:xfrm>
              <a:off x="8898960" y="3576358"/>
              <a:ext cx="1717910" cy="253758"/>
              <a:chOff x="8898960" y="3576358"/>
              <a:chExt cx="1717910" cy="253758"/>
            </a:xfrm>
          </p:grpSpPr>
          <p:cxnSp>
            <p:nvCxnSpPr>
              <p:cNvPr id="66" name="ตัวเชื่อมต่อตรง 65"/>
              <p:cNvCxnSpPr/>
              <p:nvPr/>
            </p:nvCxnSpPr>
            <p:spPr>
              <a:xfrm>
                <a:off x="8898960" y="3678701"/>
                <a:ext cx="1717910" cy="73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ลูกศรเชื่อมต่อแบบตรง 133"/>
              <p:cNvCxnSpPr/>
              <p:nvPr/>
            </p:nvCxnSpPr>
            <p:spPr>
              <a:xfrm>
                <a:off x="9877494" y="3576358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ลูกศรเชื่อมต่อแบบตรง 134"/>
              <p:cNvCxnSpPr/>
              <p:nvPr/>
            </p:nvCxnSpPr>
            <p:spPr>
              <a:xfrm>
                <a:off x="10568926" y="367570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ลูกศรเชื่อมต่อแบบตรง 136"/>
              <p:cNvCxnSpPr/>
              <p:nvPr/>
            </p:nvCxnSpPr>
            <p:spPr>
              <a:xfrm>
                <a:off x="10029894" y="3728758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ลูกศรเชื่อมต่อแบบตรง 137"/>
              <p:cNvCxnSpPr/>
              <p:nvPr/>
            </p:nvCxnSpPr>
            <p:spPr>
              <a:xfrm>
                <a:off x="9498245" y="3667341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ลูกศรเชื่อมต่อแบบตรง 138"/>
              <p:cNvCxnSpPr/>
              <p:nvPr/>
            </p:nvCxnSpPr>
            <p:spPr>
              <a:xfrm>
                <a:off x="8914378" y="3690495"/>
                <a:ext cx="0" cy="101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ลูกศรเชื่อมต่อแบบตรง 68"/>
            <p:cNvCxnSpPr/>
            <p:nvPr/>
          </p:nvCxnSpPr>
          <p:spPr>
            <a:xfrm>
              <a:off x="1610016" y="4116286"/>
              <a:ext cx="0" cy="31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ลูกศรเชื่อมต่อแบบตรง 142"/>
            <p:cNvCxnSpPr/>
            <p:nvPr/>
          </p:nvCxnSpPr>
          <p:spPr>
            <a:xfrm>
              <a:off x="2663564" y="4074151"/>
              <a:ext cx="0" cy="31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ลูกศรเชื่อมต่อแบบตรง 143"/>
            <p:cNvCxnSpPr/>
            <p:nvPr/>
          </p:nvCxnSpPr>
          <p:spPr>
            <a:xfrm>
              <a:off x="4226827" y="4096230"/>
              <a:ext cx="0" cy="31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ลูกศรเชื่อมต่อแบบตรง 144"/>
            <p:cNvCxnSpPr/>
            <p:nvPr/>
          </p:nvCxnSpPr>
          <p:spPr>
            <a:xfrm>
              <a:off x="5794487" y="4081766"/>
              <a:ext cx="0" cy="31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ลูกศรเชื่อมต่อแบบตรง 145"/>
            <p:cNvCxnSpPr/>
            <p:nvPr/>
          </p:nvCxnSpPr>
          <p:spPr>
            <a:xfrm>
              <a:off x="6865960" y="4096229"/>
              <a:ext cx="0" cy="31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ลูกศรเชื่อมต่อแบบตรง 146"/>
            <p:cNvCxnSpPr/>
            <p:nvPr/>
          </p:nvCxnSpPr>
          <p:spPr>
            <a:xfrm>
              <a:off x="6339503" y="4081766"/>
              <a:ext cx="0" cy="31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ลูกศรเชื่อมต่อแบบตรง 147"/>
            <p:cNvCxnSpPr/>
            <p:nvPr/>
          </p:nvCxnSpPr>
          <p:spPr>
            <a:xfrm>
              <a:off x="7415045" y="4081766"/>
              <a:ext cx="0" cy="31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ลูกศรเชื่อมต่อแบบตรง 148"/>
            <p:cNvCxnSpPr/>
            <p:nvPr/>
          </p:nvCxnSpPr>
          <p:spPr>
            <a:xfrm>
              <a:off x="7908454" y="4106818"/>
              <a:ext cx="0" cy="31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ลูกศรเชื่อมต่อแบบตรง 149"/>
            <p:cNvCxnSpPr/>
            <p:nvPr/>
          </p:nvCxnSpPr>
          <p:spPr>
            <a:xfrm>
              <a:off x="10534910" y="4084803"/>
              <a:ext cx="0" cy="31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ounded Rectangle 42">
            <a:extLst>
              <a:ext uri="{FF2B5EF4-FFF2-40B4-BE49-F238E27FC236}">
                <a16:creationId xmlns="" xmlns:a16="http://schemas.microsoft.com/office/drawing/2014/main" id="{4944262B-1AF2-47F6-9D21-9898D9C72A78}"/>
              </a:ext>
            </a:extLst>
          </p:cNvPr>
          <p:cNvSpPr/>
          <p:nvPr/>
        </p:nvSpPr>
        <p:spPr>
          <a:xfrm>
            <a:off x="542393" y="812919"/>
            <a:ext cx="11390893" cy="4742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ยุทธศาสตร์ชาติ 20 ปี (พ.ศ. 2561 – 2565)</a:t>
            </a:r>
            <a:endParaRPr lang="th-TH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1" name="TextBox 4">
            <a:extLst>
              <a:ext uri="{FF2B5EF4-FFF2-40B4-BE49-F238E27FC236}">
                <a16:creationId xmlns="" xmlns:a16="http://schemas.microsoft.com/office/drawing/2014/main" id="{7A5C7A11-89F0-4BC2-B912-70C89D7E4C80}"/>
              </a:ext>
            </a:extLst>
          </p:cNvPr>
          <p:cNvSpPr txBox="1"/>
          <p:nvPr/>
        </p:nvSpPr>
        <p:spPr>
          <a:xfrm>
            <a:off x="0" y="4286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แผนผัง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แผนปฏิบัติราชการเชิงยุทธศาสตร์ ระยะ 5 ปี (พ.ศ.2561-2565) แผนงานป้องกันควบคุมโรคที่ป้องกันได้ด้วยวัคซีน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ภายใต้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แผนพัฒนาด้านการป้องกันควบคุมโรคและภัยสุขภาพของประเทศ ระยะ 20 ปี (พ.ศ.2561-2580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กรมควบคุม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โรค</a:t>
            </a:r>
            <a:endParaRPr lang="th-TH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22" name="ลูกศรเชื่อมต่อแบบตรง 121"/>
          <p:cNvCxnSpPr>
            <a:stCxn id="105" idx="2"/>
          </p:cNvCxnSpPr>
          <p:nvPr/>
        </p:nvCxnSpPr>
        <p:spPr>
          <a:xfrm flipH="1">
            <a:off x="6237838" y="5322249"/>
            <a:ext cx="2" cy="1973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ลูกศรเชื่อมต่อแบบตรง 178"/>
          <p:cNvCxnSpPr/>
          <p:nvPr/>
        </p:nvCxnSpPr>
        <p:spPr>
          <a:xfrm>
            <a:off x="1389191" y="4258196"/>
            <a:ext cx="0" cy="3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ลูกศรเชื่อมต่อแบบตรง 184"/>
          <p:cNvCxnSpPr/>
          <p:nvPr/>
        </p:nvCxnSpPr>
        <p:spPr>
          <a:xfrm>
            <a:off x="2703152" y="4233477"/>
            <a:ext cx="0" cy="3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ลูกศรเชื่อมต่อแบบตรง 185"/>
          <p:cNvCxnSpPr/>
          <p:nvPr/>
        </p:nvCxnSpPr>
        <p:spPr>
          <a:xfrm>
            <a:off x="3324087" y="4233477"/>
            <a:ext cx="0" cy="3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ลูกศรเชื่อมต่อแบบตรง 191"/>
          <p:cNvCxnSpPr/>
          <p:nvPr/>
        </p:nvCxnSpPr>
        <p:spPr>
          <a:xfrm>
            <a:off x="4627884" y="4233477"/>
            <a:ext cx="0" cy="3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ลูกศรเชื่อมต่อแบบตรง 192"/>
          <p:cNvCxnSpPr/>
          <p:nvPr/>
        </p:nvCxnSpPr>
        <p:spPr>
          <a:xfrm>
            <a:off x="5235321" y="4260023"/>
            <a:ext cx="0" cy="3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ลูกศรเชื่อมต่อแบบตรง 193"/>
          <p:cNvCxnSpPr/>
          <p:nvPr/>
        </p:nvCxnSpPr>
        <p:spPr>
          <a:xfrm>
            <a:off x="9124763" y="4270102"/>
            <a:ext cx="0" cy="3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ลูกศรเชื่อมต่อแบบตรง 194"/>
          <p:cNvCxnSpPr/>
          <p:nvPr/>
        </p:nvCxnSpPr>
        <p:spPr>
          <a:xfrm>
            <a:off x="10400372" y="4258196"/>
            <a:ext cx="0" cy="3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ลูกศรเชื่อมต่อแบบตรง 195"/>
          <p:cNvCxnSpPr/>
          <p:nvPr/>
        </p:nvCxnSpPr>
        <p:spPr>
          <a:xfrm>
            <a:off x="11071033" y="4241487"/>
            <a:ext cx="0" cy="3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ลูกศรเชื่อมต่อแบบตรง 196"/>
          <p:cNvCxnSpPr/>
          <p:nvPr/>
        </p:nvCxnSpPr>
        <p:spPr>
          <a:xfrm>
            <a:off x="9768646" y="4279547"/>
            <a:ext cx="0" cy="31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สี่เหลี่ยมผืนผ้า 87"/>
          <p:cNvSpPr/>
          <p:nvPr/>
        </p:nvSpPr>
        <p:spPr>
          <a:xfrm>
            <a:off x="-8434" y="6598869"/>
            <a:ext cx="2694750" cy="30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กองยุทธศาสตร์และแผนงาน กรมควบคุมโรค</a:t>
            </a:r>
          </a:p>
        </p:txBody>
      </p:sp>
      <p:sp>
        <p:nvSpPr>
          <p:cNvPr id="166" name="Vertical Scroll 106"/>
          <p:cNvSpPr/>
          <p:nvPr/>
        </p:nvSpPr>
        <p:spPr>
          <a:xfrm>
            <a:off x="1997493" y="6085354"/>
            <a:ext cx="8510055" cy="632746"/>
          </a:xfrm>
          <a:prstGeom prst="vertic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แผนลดโรค/ภัย + เชิงระบบ 20 ปี และ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2561-2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565 </a:t>
            </a:r>
            <a:r>
              <a:rPr lang="th-TH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ภาค/เขต</a:t>
            </a:r>
            <a:endParaRPr lang="en-US" sz="24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1" name="ลูกศรเชื่อมต่อแบบตรง 170"/>
          <p:cNvCxnSpPr/>
          <p:nvPr/>
        </p:nvCxnSpPr>
        <p:spPr>
          <a:xfrm flipH="1">
            <a:off x="6237836" y="5939121"/>
            <a:ext cx="2" cy="1973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6">
            <a:extLst>
              <a:ext uri="{FF2B5EF4-FFF2-40B4-BE49-F238E27FC236}">
                <a16:creationId xmlns=""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116712" y="773808"/>
            <a:ext cx="533955" cy="521013"/>
          </a:xfrm>
          <a:prstGeom prst="ellipse">
            <a:avLst/>
          </a:prstGeom>
          <a:solidFill>
            <a:srgbClr val="99CC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73" name="Oval 6">
            <a:extLst>
              <a:ext uri="{FF2B5EF4-FFF2-40B4-BE49-F238E27FC236}">
                <a16:creationId xmlns=""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86342" y="2202724"/>
            <a:ext cx="533955" cy="5210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5" name="Oval 6">
            <a:extLst>
              <a:ext uri="{FF2B5EF4-FFF2-40B4-BE49-F238E27FC236}">
                <a16:creationId xmlns=""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57705" y="4782814"/>
            <a:ext cx="533955" cy="521013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2" name="ตัวแทนหมายเลขสไลด์ 1">
            <a:extLst>
              <a:ext uri="{FF2B5EF4-FFF2-40B4-BE49-F238E27FC236}">
                <a16:creationId xmlns="" xmlns:a16="http://schemas.microsoft.com/office/drawing/2014/main" id="{F1749DDA-776B-4EE4-9C47-ADD78C21DCDE}"/>
              </a:ext>
            </a:extLst>
          </p:cNvPr>
          <p:cNvSpPr txBox="1">
            <a:spLocks/>
          </p:cNvSpPr>
          <p:nvPr/>
        </p:nvSpPr>
        <p:spPr>
          <a:xfrm>
            <a:off x="11143004" y="6358633"/>
            <a:ext cx="838199" cy="5557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57F1E4F-1CFF-5643-939E-217C01CDF565}" type="slidenum">
              <a:rPr lang="en-US" sz="24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4</a:t>
            </a:fld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8229600" y="3849329"/>
            <a:ext cx="516194" cy="722671"/>
          </a:xfrm>
          <a:prstGeom prst="roundRect">
            <a:avLst/>
          </a:prstGeom>
          <a:noFill/>
          <a:ln w="38100" cmpd="sng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95251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3BF7F84-431C-404D-A9F6-BB430A5FAEDC}"/>
              </a:ext>
            </a:extLst>
          </p:cNvPr>
          <p:cNvSpPr/>
          <p:nvPr/>
        </p:nvSpPr>
        <p:spPr>
          <a:xfrm>
            <a:off x="650072" y="44036"/>
            <a:ext cx="11541928" cy="601731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ctr" defTabSz="653138"/>
            <a:r>
              <a:rPr lang="th-TH" sz="1700" b="1" dirty="0">
                <a:ln w="0"/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แผนผัง </a:t>
            </a:r>
            <a:r>
              <a:rPr lang="en-US" sz="1700" b="1" dirty="0">
                <a:ln w="0"/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 </a:t>
            </a:r>
            <a:r>
              <a:rPr lang="th-TH" sz="1700" b="1" dirty="0" smtClean="0">
                <a:ln w="0"/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ผัง</a:t>
            </a:r>
            <a:r>
              <a:rPr lang="th-TH" sz="1700" b="1" dirty="0">
                <a:ln w="0"/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ความเชื่อมโยงยุทธศาสตร์ แผนพัฒนาเศรษฐกิจและสังคมแห่งชาติ ฉบับที่ 12 ยุทธศาสตร์การจัดสรรงบประมาณ วิสัยทัศน์ </a:t>
            </a:r>
            <a:br>
              <a:rPr lang="th-TH" sz="1700" b="1" dirty="0">
                <a:ln w="0"/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1700" b="1" dirty="0">
                <a:ln w="0"/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เป้าหมายการให้บริการกระทรวง เป้าหมายการให้บริการผลผลิต/กิจกรรม กรมควบคุมโรค ปีงบประมาณ พ.ศ. 2563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99CB7D-4B34-4BCE-965D-6E1234038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9" y="81643"/>
            <a:ext cx="415584" cy="4114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D69089-8959-422E-8162-E36FC95ED0D5}"/>
              </a:ext>
            </a:extLst>
          </p:cNvPr>
          <p:cNvSpPr/>
          <p:nvPr/>
        </p:nvSpPr>
        <p:spPr>
          <a:xfrm>
            <a:off x="-6216" y="653992"/>
            <a:ext cx="786190" cy="1724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defTabSz="653138"/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วิสัยทัศน์ชาติ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824200-D99A-4868-A8A7-A14697EF7D88}"/>
              </a:ext>
            </a:extLst>
          </p:cNvPr>
          <p:cNvSpPr/>
          <p:nvPr/>
        </p:nvSpPr>
        <p:spPr>
          <a:xfrm>
            <a:off x="1112762" y="617707"/>
            <a:ext cx="11055048" cy="227258"/>
          </a:xfrm>
          <a:prstGeom prst="rect">
            <a:avLst/>
          </a:prstGeom>
          <a:solidFill>
            <a:srgbClr val="85D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1400" b="1" dirty="0">
                <a:solidFill>
                  <a:sysClr val="windowText" lastClr="00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ประเทศมีความมั่นคง มั่นคั่ง ยั่งยืน เป็นประเทศพัฒนาแล้ว ด้วยการพัฒนาตามปรัชญาของเศรษฐกิจพอเพียง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8D626DE3-EA56-4E77-A632-B9D502E50914}"/>
              </a:ext>
            </a:extLst>
          </p:cNvPr>
          <p:cNvSpPr/>
          <p:nvPr/>
        </p:nvSpPr>
        <p:spPr>
          <a:xfrm>
            <a:off x="790770" y="653991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F776D7AD-B022-4D28-B3F4-4C02CD52D2AD}"/>
              </a:ext>
            </a:extLst>
          </p:cNvPr>
          <p:cNvSpPr/>
          <p:nvPr/>
        </p:nvSpPr>
        <p:spPr>
          <a:xfrm>
            <a:off x="8705099" y="6746296"/>
            <a:ext cx="3486901" cy="87189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algn="r" defTabSz="653138"/>
            <a:r>
              <a:rPr lang="th-TH" sz="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ณ 10 ตุลาคม62  กลุ่มงบประมาณและแผนงาน กยผ.คร.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B87382F0-4881-459B-BE53-6F8B237D19A8}"/>
              </a:ext>
            </a:extLst>
          </p:cNvPr>
          <p:cNvSpPr/>
          <p:nvPr/>
        </p:nvSpPr>
        <p:spPr>
          <a:xfrm>
            <a:off x="7894290" y="5667684"/>
            <a:ext cx="582857" cy="11545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ก.9.1 </a:t>
            </a:r>
          </a:p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พัฒนาสมรรถนะช่องทางเข้าออกระหว่างประเทศและจังหวัดชายแดน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เพื่อรองรับ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เขตพัฒนาเศรษฐกิจพิเศษ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BA79082-B250-4B5E-BC24-FA27FC82F4F5}"/>
              </a:ext>
            </a:extLst>
          </p:cNvPr>
          <p:cNvSpPr/>
          <p:nvPr/>
        </p:nvSpPr>
        <p:spPr>
          <a:xfrm>
            <a:off x="8509400" y="5667684"/>
            <a:ext cx="582857" cy="11545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ก.10.1 </a:t>
            </a:r>
          </a:p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พัฒนาระบบ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เฝ้าระวัง ป้องกัน ควบคุมโรคและภัยสุขภาพ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ในพื้นที่เขตพัฒนาพิเศษ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ภาคตะวันออก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705DC01-0A24-4597-ACB3-C7B49E9F401F}"/>
              </a:ext>
            </a:extLst>
          </p:cNvPr>
          <p:cNvSpPr/>
          <p:nvPr/>
        </p:nvSpPr>
        <p:spPr>
          <a:xfrm>
            <a:off x="9739621" y="5667683"/>
            <a:ext cx="582857" cy="1054286"/>
          </a:xfrm>
          <a:prstGeom prst="rect">
            <a:avLst/>
          </a:prstGeom>
          <a:gradFill>
            <a:gsLst>
              <a:gs pos="100000">
                <a:srgbClr val="FFB265"/>
              </a:gs>
              <a:gs pos="0">
                <a:schemeClr val="bg1"/>
              </a:gs>
            </a:gsLst>
            <a:lin ang="16200000" scaled="1"/>
          </a:gra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ก.12.1 </a:t>
            </a:r>
          </a:p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ระบบสารสนเทศและการสื่อสารเพื่อเชื่อมโยงข้อมูลในการ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เฝ้าระวัง ป้องกัน ควบคุมโรคและภัยสุขภาพ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C512B07-9339-4D0F-8921-167249450EDA}"/>
              </a:ext>
            </a:extLst>
          </p:cNvPr>
          <p:cNvSpPr/>
          <p:nvPr/>
        </p:nvSpPr>
        <p:spPr>
          <a:xfrm>
            <a:off x="10354732" y="5667683"/>
            <a:ext cx="582857" cy="1054286"/>
          </a:xfrm>
          <a:prstGeom prst="rect">
            <a:avLst/>
          </a:prstGeom>
          <a:gradFill>
            <a:gsLst>
              <a:gs pos="100000">
                <a:srgbClr val="FFB265"/>
              </a:gs>
              <a:gs pos="0">
                <a:schemeClr val="bg1"/>
              </a:gs>
            </a:gsLst>
            <a:lin ang="16200000" scaled="1"/>
          </a:gra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ก.13.1 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ส่งเสริม สนับสนุน และยกระดับ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การวิจัยและพัฒนาด้าน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การป้องกัน ควบคุมโรคและภัยสุขภาพ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0D3E0F9-3196-488C-9802-E86E1CC1E6C8}"/>
              </a:ext>
            </a:extLst>
          </p:cNvPr>
          <p:cNvSpPr/>
          <p:nvPr/>
        </p:nvSpPr>
        <p:spPr>
          <a:xfrm>
            <a:off x="2002143" y="5668400"/>
            <a:ext cx="617143" cy="11545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0EE64"/>
              </a:gs>
            </a:gsLst>
            <a:lin ang="16200000" scaled="1"/>
          </a:gradFill>
          <a:ln>
            <a:solidFill>
              <a:srgbClr val="FF3399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ก.17.1 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ค่าใช้จ่าย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บุคลากร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ในการ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เฝ้าระวัง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ป้องกัน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ควบคุมโรค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และภัยสุขภาพ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BABA9897-2856-4809-82C0-5AD9AFCF1871}"/>
              </a:ext>
            </a:extLst>
          </p:cNvPr>
          <p:cNvSpPr/>
          <p:nvPr/>
        </p:nvSpPr>
        <p:spPr>
          <a:xfrm>
            <a:off x="9124511" y="5667684"/>
            <a:ext cx="582857" cy="11545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ก.11.1 </a:t>
            </a:r>
          </a:p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พัฒนาระบบบริการด้าน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การป้องกันควบคุมโรคเชื่อมโยง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ข้อมูลกับผู้ประกอบการผ่านระบบ </a:t>
            </a:r>
            <a:r>
              <a:rPr lang="en-US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National Single Window (NSW)</a:t>
            </a:r>
            <a:endParaRPr lang="th-TH" sz="600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grpSp>
        <p:nvGrpSpPr>
          <p:cNvPr id="3" name="Group 83">
            <a:extLst>
              <a:ext uri="{FF2B5EF4-FFF2-40B4-BE49-F238E27FC236}">
                <a16:creationId xmlns="" xmlns:a16="http://schemas.microsoft.com/office/drawing/2014/main" id="{53FCA9D5-2C9F-4A67-AA37-D26D79BE1E8F}"/>
              </a:ext>
            </a:extLst>
          </p:cNvPr>
          <p:cNvGrpSpPr/>
          <p:nvPr/>
        </p:nvGrpSpPr>
        <p:grpSpPr>
          <a:xfrm>
            <a:off x="5738090" y="5674235"/>
            <a:ext cx="516779" cy="1154787"/>
            <a:chOff x="5185010" y="7932675"/>
            <a:chExt cx="542618" cy="1616702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16153611-AA8C-45B6-B0C5-B3BA476AB537}"/>
                </a:ext>
              </a:extLst>
            </p:cNvPr>
            <p:cNvSpPr/>
            <p:nvPr/>
          </p:nvSpPr>
          <p:spPr>
            <a:xfrm>
              <a:off x="5185010" y="7932675"/>
              <a:ext cx="540000" cy="79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5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</a:t>
              </a: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6.1 เฝ้าระวังสุขภาพประชาชน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จากมลพิษสิ่งแวดล้อมในพื้นที่เสี่ยง</a:t>
              </a:r>
              <a:endParaRPr lang="th-TH" sz="5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CFC3FB09-5CB7-4F71-A0F0-3D69E42961F0}"/>
                </a:ext>
              </a:extLst>
            </p:cNvPr>
            <p:cNvSpPr/>
            <p:nvPr/>
          </p:nvSpPr>
          <p:spPr>
            <a:xfrm>
              <a:off x="5187628" y="8757377"/>
              <a:ext cx="540000" cy="79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ก.6.2 พัฒนาสถานที่ทำงานที่เอื้อต่อการ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มีสุขภาวะที่ดี ปลอดโรค ปลอดภัย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F94FA287-B0AB-4C41-9598-4429D84510DE}"/>
              </a:ext>
            </a:extLst>
          </p:cNvPr>
          <p:cNvSpPr/>
          <p:nvPr/>
        </p:nvSpPr>
        <p:spPr>
          <a:xfrm>
            <a:off x="10969842" y="5675513"/>
            <a:ext cx="582857" cy="10542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</a:gsLst>
            <a:lin ang="16200000" scaled="1"/>
            <a:tileRect/>
          </a:gradFill>
          <a:ln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ก.15.1 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สนับสนุน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การเฝ้าระวัง ป้องกัน ควบคุมโรคและ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ภัยสุขภาพของประชาชนและ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ผู้สัมผัสขยะ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0646D52A-47C6-4434-8B56-FB39940A9F08}"/>
              </a:ext>
            </a:extLst>
          </p:cNvPr>
          <p:cNvSpPr/>
          <p:nvPr/>
        </p:nvSpPr>
        <p:spPr>
          <a:xfrm>
            <a:off x="11584952" y="5667683"/>
            <a:ext cx="582857" cy="1054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defTabSz="653138"/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ก.16.1 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สนับสนุน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การเฝ้าระวัง ป้องกัน ควบคุมโรคและ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ภัยสุขภาพ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จากมลพิษ</a:t>
            </a:r>
            <a:b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ทางอากาศ</a:t>
            </a:r>
          </a:p>
        </p:txBody>
      </p:sp>
      <p:grpSp>
        <p:nvGrpSpPr>
          <p:cNvPr id="4" name="Group 84">
            <a:extLst>
              <a:ext uri="{FF2B5EF4-FFF2-40B4-BE49-F238E27FC236}">
                <a16:creationId xmlns="" xmlns:a16="http://schemas.microsoft.com/office/drawing/2014/main" id="{1D65D122-10D5-4845-8919-45BAB4C30E19}"/>
              </a:ext>
            </a:extLst>
          </p:cNvPr>
          <p:cNvGrpSpPr/>
          <p:nvPr/>
        </p:nvGrpSpPr>
        <p:grpSpPr>
          <a:xfrm>
            <a:off x="2618360" y="5660287"/>
            <a:ext cx="629979" cy="1233129"/>
            <a:chOff x="1977460" y="7921789"/>
            <a:chExt cx="661478" cy="172638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FEB512C-45F4-4E72-B256-575BE9139DE8}"/>
                </a:ext>
              </a:extLst>
            </p:cNvPr>
            <p:cNvSpPr/>
            <p:nvPr/>
          </p:nvSpPr>
          <p:spPr>
            <a:xfrm>
              <a:off x="1999329" y="7936387"/>
              <a:ext cx="612000" cy="1008810"/>
            </a:xfrm>
            <a:prstGeom prst="rect">
              <a:avLst/>
            </a:prstGeom>
            <a:noFill/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>
                <a:lnSpc>
                  <a:spcPts val="68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A7E95319-D021-4896-BD3A-AC221E3D5EFD}"/>
                </a:ext>
              </a:extLst>
            </p:cNvPr>
            <p:cNvSpPr/>
            <p:nvPr/>
          </p:nvSpPr>
          <p:spPr>
            <a:xfrm>
              <a:off x="1999329" y="8965056"/>
              <a:ext cx="612000" cy="584534"/>
            </a:xfrm>
            <a:prstGeom prst="rect">
              <a:avLst/>
            </a:prstGeom>
            <a:noFill/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FF11855-36D5-469A-A6BA-42361F6939CB}"/>
                </a:ext>
              </a:extLst>
            </p:cNvPr>
            <p:cNvSpPr txBox="1"/>
            <p:nvPr/>
          </p:nvSpPr>
          <p:spPr>
            <a:xfrm>
              <a:off x="1977460" y="7921789"/>
              <a:ext cx="6480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ก.1.1 พัฒนาและสนับสนุนกระบวนการ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จัดทำผลิตภัณฑ์และจัดการความรู้ของหน่วยงาน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เพื่อการเฝ้าระวัง ป้องกัน ควบคุมโรคและภัยสุขภาพ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0D7DA4E6-50AC-4A99-A521-1C5EF8D89432}"/>
                </a:ext>
              </a:extLst>
            </p:cNvPr>
            <p:cNvSpPr txBox="1"/>
            <p:nvPr/>
          </p:nvSpPr>
          <p:spPr>
            <a:xfrm>
              <a:off x="1991853" y="9001839"/>
              <a:ext cx="647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ก.1.2 จัดการความรู้ด้าน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ป้องกันโรคและ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ภัยสุขภาพ</a:t>
              </a:r>
            </a:p>
          </p:txBody>
        </p:sp>
      </p:grpSp>
      <p:grpSp>
        <p:nvGrpSpPr>
          <p:cNvPr id="7" name="Group 134">
            <a:extLst>
              <a:ext uri="{FF2B5EF4-FFF2-40B4-BE49-F238E27FC236}">
                <a16:creationId xmlns="" xmlns:a16="http://schemas.microsoft.com/office/drawing/2014/main" id="{DE23B61A-5511-4B96-95AD-A381B31754CE}"/>
              </a:ext>
            </a:extLst>
          </p:cNvPr>
          <p:cNvGrpSpPr/>
          <p:nvPr/>
        </p:nvGrpSpPr>
        <p:grpSpPr>
          <a:xfrm>
            <a:off x="3206209" y="5658165"/>
            <a:ext cx="944750" cy="1287520"/>
            <a:chOff x="2696301" y="7918817"/>
            <a:chExt cx="991988" cy="1802528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98B744A-EF0F-4EF9-B877-E65DFB8CB3D2}"/>
                </a:ext>
              </a:extLst>
            </p:cNvPr>
            <p:cNvSpPr/>
            <p:nvPr/>
          </p:nvSpPr>
          <p:spPr>
            <a:xfrm>
              <a:off x="2734660" y="7938676"/>
              <a:ext cx="900000" cy="345505"/>
            </a:xfrm>
            <a:prstGeom prst="rect">
              <a:avLst/>
            </a:prstGeom>
            <a:noFill/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>
                <a:spcBef>
                  <a:spcPts val="510"/>
                </a:spcBef>
              </a:pPr>
              <a:endParaRPr lang="th-TH" sz="500" spc="-25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BF268997-7B45-4E24-8CD8-7A245770C23D}"/>
                </a:ext>
              </a:extLst>
            </p:cNvPr>
            <p:cNvSpPr/>
            <p:nvPr/>
          </p:nvSpPr>
          <p:spPr>
            <a:xfrm>
              <a:off x="2734660" y="8309469"/>
              <a:ext cx="900000" cy="414000"/>
            </a:xfrm>
            <a:prstGeom prst="rect">
              <a:avLst/>
            </a:prstGeom>
            <a:noFill/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>
                <a:lnSpc>
                  <a:spcPts val="510"/>
                </a:lnSpc>
              </a:pPr>
              <a:endParaRPr lang="th-TH" sz="5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12971A3-1B68-4C9F-9B11-E4DEDCA2B2D5}"/>
                </a:ext>
              </a:extLst>
            </p:cNvPr>
            <p:cNvSpPr/>
            <p:nvPr/>
          </p:nvSpPr>
          <p:spPr>
            <a:xfrm>
              <a:off x="2734660" y="8748757"/>
              <a:ext cx="900000" cy="414000"/>
            </a:xfrm>
            <a:prstGeom prst="rect">
              <a:avLst/>
            </a:prstGeom>
            <a:noFill/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>
                <a:lnSpc>
                  <a:spcPts val="425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2341CDE-F21F-4580-9B07-A25D17BCA875}"/>
                </a:ext>
              </a:extLst>
            </p:cNvPr>
            <p:cNvSpPr/>
            <p:nvPr/>
          </p:nvSpPr>
          <p:spPr>
            <a:xfrm>
              <a:off x="2734660" y="9188045"/>
              <a:ext cx="900000" cy="360000"/>
            </a:xfrm>
            <a:prstGeom prst="rect">
              <a:avLst/>
            </a:prstGeom>
            <a:noFill/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>
                <a:lnSpc>
                  <a:spcPts val="510"/>
                </a:lnSpc>
                <a:tabLst>
                  <a:tab pos="0" algn="l"/>
                </a:tabLst>
              </a:pPr>
              <a:endParaRPr lang="th-TH" sz="500" spc="-18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7DD52F02-BFEF-48D9-85FD-73F246674195}"/>
                </a:ext>
              </a:extLst>
            </p:cNvPr>
            <p:cNvSpPr txBox="1"/>
            <p:nvPr/>
          </p:nvSpPr>
          <p:spPr>
            <a:xfrm>
              <a:off x="2696301" y="7918817"/>
              <a:ext cx="991988" cy="45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95"/>
                </a:lnSpc>
              </a:pP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ก.2.1 </a:t>
              </a:r>
              <a:r>
                <a:rPr lang="th-TH" sz="600" spc="-12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พัฒนาระบบบริหารจัดการเพื่อสนับสนุนการดำเนินงานเฝ้าระวัง ป้องกัน ควบคุมโรคและภัยสุขภาพ</a:t>
              </a:r>
              <a:endParaRPr lang="th-TH" sz="600" spc="-2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6864CE6E-4E3C-4ED8-A97A-ADE0A5453EBE}"/>
                </a:ext>
              </a:extLst>
            </p:cNvPr>
            <p:cNvSpPr txBox="1"/>
            <p:nvPr/>
          </p:nvSpPr>
          <p:spPr>
            <a:xfrm>
              <a:off x="2700815" y="8299987"/>
              <a:ext cx="940057" cy="587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10"/>
                </a:lnSpc>
              </a:pP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ก.2.2 เสริมสร้างศักยภาพ พัฒนาความร่วมมือและสร้างการมี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ส่วนร่วมของเครือข่ายในการ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เฝ้าระวัง ป้องกัน ควบคุมโรคและภัยสุขภาพ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EBA8404E-69B5-42B8-8F91-AC2410C347BF}"/>
                </a:ext>
              </a:extLst>
            </p:cNvPr>
            <p:cNvSpPr txBox="1"/>
            <p:nvPr/>
          </p:nvSpPr>
          <p:spPr>
            <a:xfrm>
              <a:off x="2712749" y="8732070"/>
              <a:ext cx="920360" cy="587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10"/>
                </a:lnSpc>
              </a:pP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ก.2.3 ส่งเสริมการปฏิบัติตามประมวลจริยธรรมข้าราชการ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พลเรือน และเสริมสร้างความโปร่งใสในการปฏิบัติราชการกรมควบคุมโรค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4DA3D700-003D-4110-9952-18517C93BA36}"/>
                </a:ext>
              </a:extLst>
            </p:cNvPr>
            <p:cNvSpPr txBox="1"/>
            <p:nvPr/>
          </p:nvSpPr>
          <p:spPr>
            <a:xfrm>
              <a:off x="2703655" y="9155805"/>
              <a:ext cx="916753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95"/>
                </a:lnSpc>
                <a:tabLst>
                  <a:tab pos="0" algn="l"/>
                </a:tabLst>
              </a:pP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ก.2.4 พัฒนาและให้บริการ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ด้านเทคโนโลยีสารสนเทศและการสื่อสารด้านการป้องกัน ควบคุมโรคและภัยสุขภาพ </a:t>
              </a:r>
            </a:p>
          </p:txBody>
        </p:sp>
      </p:grpSp>
      <p:grpSp>
        <p:nvGrpSpPr>
          <p:cNvPr id="11" name="Group 76">
            <a:extLst>
              <a:ext uri="{FF2B5EF4-FFF2-40B4-BE49-F238E27FC236}">
                <a16:creationId xmlns="" xmlns:a16="http://schemas.microsoft.com/office/drawing/2014/main" id="{038C158B-D9BC-4513-A9DB-36E3DAC124F5}"/>
              </a:ext>
            </a:extLst>
          </p:cNvPr>
          <p:cNvGrpSpPr/>
          <p:nvPr/>
        </p:nvGrpSpPr>
        <p:grpSpPr>
          <a:xfrm>
            <a:off x="4058199" y="5653681"/>
            <a:ext cx="656110" cy="1202233"/>
            <a:chOff x="3387784" y="7903893"/>
            <a:chExt cx="688916" cy="1683125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F5C8B1C8-806F-4A92-8D77-FB31340E5E65}"/>
                </a:ext>
              </a:extLst>
            </p:cNvPr>
            <p:cNvSpPr/>
            <p:nvPr/>
          </p:nvSpPr>
          <p:spPr>
            <a:xfrm>
              <a:off x="3439109" y="7933608"/>
              <a:ext cx="559234" cy="756000"/>
            </a:xfrm>
            <a:prstGeom prst="rect">
              <a:avLst/>
            </a:prstGeom>
            <a:noFill/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5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BD66F3E-2589-457F-9017-E9F6DB3A3D81}"/>
                </a:ext>
              </a:extLst>
            </p:cNvPr>
            <p:cNvSpPr/>
            <p:nvPr/>
          </p:nvSpPr>
          <p:spPr>
            <a:xfrm>
              <a:off x="3439109" y="8726905"/>
              <a:ext cx="564428" cy="828000"/>
            </a:xfrm>
            <a:prstGeom prst="rect">
              <a:avLst/>
            </a:prstGeom>
            <a:noFill/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5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2F9E85FD-6F77-4786-BAF1-05610820C0A9}"/>
                </a:ext>
              </a:extLst>
            </p:cNvPr>
            <p:cNvSpPr txBox="1"/>
            <p:nvPr/>
          </p:nvSpPr>
          <p:spPr>
            <a:xfrm>
              <a:off x="3392524" y="7903893"/>
              <a:ext cx="645866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ก.3.1 บริการ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เฝ้าระวังป้องกัน ควบคุมโรคและ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ภัยสุขภาพที่เป็นปัญหารุนแรงและกลุ่มเป้าหมายพิเศษ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ECBB4BAF-FF9D-4430-B80A-ADE2E4FC82B2}"/>
                </a:ext>
              </a:extLst>
            </p:cNvPr>
            <p:cNvSpPr txBox="1"/>
            <p:nvPr/>
          </p:nvSpPr>
          <p:spPr>
            <a:xfrm>
              <a:off x="3387784" y="8698314"/>
              <a:ext cx="688916" cy="88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638"/>
                </a:lnSpc>
              </a:pP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ก.3.2 ถ่ายทอดความรู้ในการดูแลสุขภาพ เฝ้าระวัง ป้องกัน ควบคุมโรค ภัยสุขภาพ และ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การปรับเปลี่ยนพฤติกรรมที่มีคุณภาพ</a:t>
              </a:r>
            </a:p>
          </p:txBody>
        </p:sp>
      </p:grpSp>
      <p:grpSp>
        <p:nvGrpSpPr>
          <p:cNvPr id="12" name="Group 78">
            <a:extLst>
              <a:ext uri="{FF2B5EF4-FFF2-40B4-BE49-F238E27FC236}">
                <a16:creationId xmlns="" xmlns:a16="http://schemas.microsoft.com/office/drawing/2014/main" id="{6A145260-BD58-4363-8761-7AB6F83F28C2}"/>
              </a:ext>
            </a:extLst>
          </p:cNvPr>
          <p:cNvGrpSpPr/>
          <p:nvPr/>
        </p:nvGrpSpPr>
        <p:grpSpPr>
          <a:xfrm>
            <a:off x="4627180" y="5674952"/>
            <a:ext cx="567548" cy="1282521"/>
            <a:chOff x="3994740" y="7933678"/>
            <a:chExt cx="595925" cy="1795530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AA3C9B2-086C-4048-9EB2-2D98FBEB3BED}"/>
                </a:ext>
              </a:extLst>
            </p:cNvPr>
            <p:cNvSpPr/>
            <p:nvPr/>
          </p:nvSpPr>
          <p:spPr>
            <a:xfrm>
              <a:off x="4028540" y="7933678"/>
              <a:ext cx="540000" cy="1615133"/>
            </a:xfrm>
            <a:prstGeom prst="rect">
              <a:avLst/>
            </a:prstGeom>
            <a:noFill/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5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B8559FCB-CF8A-4E5E-AC09-6AF9B3BC5EB6}"/>
                </a:ext>
              </a:extLst>
            </p:cNvPr>
            <p:cNvSpPr txBox="1"/>
            <p:nvPr/>
          </p:nvSpPr>
          <p:spPr>
            <a:xfrm>
              <a:off x="3994740" y="8048747"/>
              <a:ext cx="595925" cy="168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 ก.4.1 บริการรักษาและ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ฟื้นฟูสภาพ เฉพาะโรค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ในกลุ่มโรคติดต่อสำคัญ โรคอุบัติใหม่และภัยสุขภาพ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ของหน่วยงาน เพื่อสร้างมาตรฐาน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ระบบบริการ</a:t>
              </a:r>
            </a:p>
          </p:txBody>
        </p:sp>
      </p:grpSp>
      <p:grpSp>
        <p:nvGrpSpPr>
          <p:cNvPr id="13" name="Group 82">
            <a:extLst>
              <a:ext uri="{FF2B5EF4-FFF2-40B4-BE49-F238E27FC236}">
                <a16:creationId xmlns="" xmlns:a16="http://schemas.microsoft.com/office/drawing/2014/main" id="{08315C7D-E249-47F7-A327-6B87F1FDCD8C}"/>
              </a:ext>
            </a:extLst>
          </p:cNvPr>
          <p:cNvGrpSpPr/>
          <p:nvPr/>
        </p:nvGrpSpPr>
        <p:grpSpPr>
          <a:xfrm>
            <a:off x="5139547" y="5674085"/>
            <a:ext cx="573830" cy="1191695"/>
            <a:chOff x="4547014" y="7932464"/>
            <a:chExt cx="602521" cy="1668373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6989CB5-0627-4863-B702-3E46188BE2FB}"/>
                </a:ext>
              </a:extLst>
            </p:cNvPr>
            <p:cNvSpPr/>
            <p:nvPr/>
          </p:nvSpPr>
          <p:spPr>
            <a:xfrm>
              <a:off x="4604974" y="7932464"/>
              <a:ext cx="540000" cy="52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653138"/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2F49A10-31DC-469A-9CEC-1075ECB530BC}"/>
                </a:ext>
              </a:extLst>
            </p:cNvPr>
            <p:cNvSpPr/>
            <p:nvPr/>
          </p:nvSpPr>
          <p:spPr>
            <a:xfrm>
              <a:off x="4604974" y="8481493"/>
              <a:ext cx="540000" cy="52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653138"/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573CAEE6-115D-42E8-AA6B-BEFE0F7A9285}"/>
                </a:ext>
              </a:extLst>
            </p:cNvPr>
            <p:cNvSpPr/>
            <p:nvPr/>
          </p:nvSpPr>
          <p:spPr>
            <a:xfrm>
              <a:off x="4604974" y="9030522"/>
              <a:ext cx="540000" cy="52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defTabSz="653138"/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742CA10E-185C-4EE8-B88D-1D894CCD2FDD}"/>
                </a:ext>
              </a:extLst>
            </p:cNvPr>
            <p:cNvSpPr txBox="1"/>
            <p:nvPr/>
          </p:nvSpPr>
          <p:spPr>
            <a:xfrm>
              <a:off x="4557823" y="7985714"/>
              <a:ext cx="591712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ก.5.1 เร่งรัดกำจัดโรคไข้มาลาเรีย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C18874B-7F73-4F90-B5AB-BDF8739F4CDF}"/>
                </a:ext>
              </a:extLst>
            </p:cNvPr>
            <p:cNvSpPr txBox="1"/>
            <p:nvPr/>
          </p:nvSpPr>
          <p:spPr>
            <a:xfrm>
              <a:off x="4547014" y="8588605"/>
              <a:ext cx="591712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ก.5.2 ควบคุม</a:t>
              </a:r>
            </a:p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วัณโรค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F5FB9DD-7181-4EE9-9777-C86B0FE18A0A}"/>
                </a:ext>
              </a:extLst>
            </p:cNvPr>
            <p:cNvSpPr txBox="1"/>
            <p:nvPr/>
          </p:nvSpPr>
          <p:spPr>
            <a:xfrm>
              <a:off x="4553261" y="9083772"/>
              <a:ext cx="591712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ก.5.3 ป้องกันและแก้ไข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ปัญหาเอดส์ </a:t>
              </a:r>
            </a:p>
          </p:txBody>
        </p:sp>
      </p:grpSp>
      <p:grpSp>
        <p:nvGrpSpPr>
          <p:cNvPr id="40" name="Group 89">
            <a:extLst>
              <a:ext uri="{FF2B5EF4-FFF2-40B4-BE49-F238E27FC236}">
                <a16:creationId xmlns="" xmlns:a16="http://schemas.microsoft.com/office/drawing/2014/main" id="{A95FA49E-BF65-419D-A481-BFB2730B9F79}"/>
              </a:ext>
            </a:extLst>
          </p:cNvPr>
          <p:cNvGrpSpPr/>
          <p:nvPr/>
        </p:nvGrpSpPr>
        <p:grpSpPr>
          <a:xfrm>
            <a:off x="1112763" y="5651809"/>
            <a:ext cx="863191" cy="1278630"/>
            <a:chOff x="1168400" y="7912533"/>
            <a:chExt cx="906351" cy="179008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EC61745-E5BB-48D9-99EF-4916E28A1F31}"/>
                </a:ext>
              </a:extLst>
            </p:cNvPr>
            <p:cNvSpPr/>
            <p:nvPr/>
          </p:nvSpPr>
          <p:spPr>
            <a:xfrm>
              <a:off x="1174751" y="7929800"/>
              <a:ext cx="900000" cy="407885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>
                <a:lnSpc>
                  <a:spcPts val="51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A1D7415-801C-48F9-B1BF-404153B2BC5F}"/>
                </a:ext>
              </a:extLst>
            </p:cNvPr>
            <p:cNvSpPr/>
            <p:nvPr/>
          </p:nvSpPr>
          <p:spPr>
            <a:xfrm>
              <a:off x="1174751" y="8372274"/>
              <a:ext cx="900000" cy="435429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51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D6AC8AB5-2929-4B44-B962-976513591943}"/>
                </a:ext>
              </a:extLst>
            </p:cNvPr>
            <p:cNvSpPr/>
            <p:nvPr/>
          </p:nvSpPr>
          <p:spPr>
            <a:xfrm>
              <a:off x="1174751" y="8842292"/>
              <a:ext cx="900000" cy="282654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502F890-B67A-48AA-AAA3-5A9246C6B2EE}"/>
                </a:ext>
              </a:extLst>
            </p:cNvPr>
            <p:cNvSpPr/>
            <p:nvPr/>
          </p:nvSpPr>
          <p:spPr>
            <a:xfrm>
              <a:off x="1174751" y="9159535"/>
              <a:ext cx="900000" cy="390055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51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CB0020FB-D15E-4CCE-B976-1B0B4A9D5F61}"/>
                </a:ext>
              </a:extLst>
            </p:cNvPr>
            <p:cNvSpPr txBox="1"/>
            <p:nvPr/>
          </p:nvSpPr>
          <p:spPr>
            <a:xfrm>
              <a:off x="1170658" y="7912533"/>
              <a:ext cx="875644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95"/>
                </a:lnSpc>
              </a:pP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ก.14.1 พัฒนาและสนับสนุนการดำเนินงานป้องกัน 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ควบคุมโรคติดต่อและ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สร้างเสริมภูมิคุ้มกันโรค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F8AC7BAC-D037-40D6-B5C1-88567672AB3B}"/>
                </a:ext>
              </a:extLst>
            </p:cNvPr>
            <p:cNvSpPr txBox="1"/>
            <p:nvPr/>
          </p:nvSpPr>
          <p:spPr>
            <a:xfrm>
              <a:off x="1168400" y="8365762"/>
              <a:ext cx="875644" cy="587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10"/>
                </a:lnSpc>
              </a:pP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ก.14.2 พัฒนาและสนับสนุน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การดำเนินงานเฝ้าระวัง 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ป้องกัน ควบคุมโรคและ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ภัยสุขภาพ เพื่อเด็กไทย 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ปลอดโรค ปลอดภัย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F844020D-8613-4A5C-AB25-CCEDA0FDA586}"/>
                </a:ext>
              </a:extLst>
            </p:cNvPr>
            <p:cNvSpPr txBox="1"/>
            <p:nvPr/>
          </p:nvSpPr>
          <p:spPr>
            <a:xfrm>
              <a:off x="1188662" y="8833841"/>
              <a:ext cx="875644" cy="38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ก.14.3 พัฒนาทักษะชีวิตเพื่อลดพฤติกรรมเสี่ยง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374F44B1-73A1-4EEB-B6FF-629A0BC49574}"/>
                </a:ext>
              </a:extLst>
            </p:cNvPr>
            <p:cNvSpPr txBox="1"/>
            <p:nvPr/>
          </p:nvSpPr>
          <p:spPr>
            <a:xfrm>
              <a:off x="1176660" y="9137075"/>
              <a:ext cx="875644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95"/>
                </a:lnSpc>
              </a:pP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ก.14.4 พัฒนาและสนับสนุนการดำเนินงานเฝ้าระวัง ป้องกัน ควบคุมโรคไม่ติดต่อและปัจจัยเสี่ยง</a:t>
              </a:r>
            </a:p>
          </p:txBody>
        </p:sp>
      </p:grpSp>
      <p:grpSp>
        <p:nvGrpSpPr>
          <p:cNvPr id="51" name="Group 93">
            <a:extLst>
              <a:ext uri="{FF2B5EF4-FFF2-40B4-BE49-F238E27FC236}">
                <a16:creationId xmlns="" xmlns:a16="http://schemas.microsoft.com/office/drawing/2014/main" id="{205882F7-CF57-46F0-9384-9823508B9BEA}"/>
              </a:ext>
            </a:extLst>
          </p:cNvPr>
          <p:cNvGrpSpPr/>
          <p:nvPr/>
        </p:nvGrpSpPr>
        <p:grpSpPr>
          <a:xfrm>
            <a:off x="6252898" y="5666010"/>
            <a:ext cx="771690" cy="1276892"/>
            <a:chOff x="5895324" y="7929800"/>
            <a:chExt cx="810275" cy="1787649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C9506550-A9C2-4045-95FD-2ED9F53EFD09}"/>
                </a:ext>
              </a:extLst>
            </p:cNvPr>
            <p:cNvSpPr/>
            <p:nvPr/>
          </p:nvSpPr>
          <p:spPr>
            <a:xfrm>
              <a:off x="5942698" y="8363273"/>
              <a:ext cx="720000" cy="580368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500" spc="-26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B49FCFC1-BDB4-48D7-BC7E-869479ACF88A}"/>
                </a:ext>
              </a:extLst>
            </p:cNvPr>
            <p:cNvSpPr/>
            <p:nvPr/>
          </p:nvSpPr>
          <p:spPr>
            <a:xfrm>
              <a:off x="5942698" y="8972075"/>
              <a:ext cx="720000" cy="575999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425"/>
                </a:lnSpc>
              </a:pPr>
              <a:endParaRPr lang="th-TH" sz="500" spc="-26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5DDE992D-D278-44D1-9242-0852BD64E2A2}"/>
                </a:ext>
              </a:extLst>
            </p:cNvPr>
            <p:cNvSpPr/>
            <p:nvPr/>
          </p:nvSpPr>
          <p:spPr>
            <a:xfrm>
              <a:off x="5942698" y="7935386"/>
              <a:ext cx="720000" cy="399453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500" spc="-26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E04779FE-7974-43B0-A10A-0356557C76B2}"/>
                </a:ext>
              </a:extLst>
            </p:cNvPr>
            <p:cNvSpPr txBox="1"/>
            <p:nvPr/>
          </p:nvSpPr>
          <p:spPr>
            <a:xfrm>
              <a:off x="5898912" y="7929800"/>
              <a:ext cx="758398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ก.7.1  สนับสนุน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การเฝ้าระวัง ป้องกัน 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ควบคุมโรคพิษสุนัขบ้า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88D0541F-4405-4356-A5A6-98DCF839D496}"/>
                </a:ext>
              </a:extLst>
            </p:cNvPr>
            <p:cNvSpPr txBox="1"/>
            <p:nvPr/>
          </p:nvSpPr>
          <p:spPr>
            <a:xfrm>
              <a:off x="5895324" y="8378555"/>
              <a:ext cx="810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ก.7.2 สนับสนุน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การเฝ้าระวัง ป้องกัน ควบคุมโรคพยาธิใบไม้ตับและมะเร็งท่อน้ำดี</a:t>
              </a:r>
              <a:endParaRPr lang="th-TH" sz="600" spc="-26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7FAC708-BC3E-4B14-88E7-CD7477ABDAA2}"/>
                </a:ext>
              </a:extLst>
            </p:cNvPr>
            <p:cNvSpPr txBox="1"/>
            <p:nvPr/>
          </p:nvSpPr>
          <p:spPr>
            <a:xfrm>
              <a:off x="5901994" y="8941852"/>
              <a:ext cx="755316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ก.7.3 สนับสนุน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การเฝ้าระวัง ป้องกัน ควบคุมโรคใน</a:t>
              </a:r>
              <a:b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ถิ่นทุรกันดาร ตามโครงการพระราชดำริฯ</a:t>
              </a:r>
              <a:endParaRPr lang="th-TH" sz="600" spc="-26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2" name="Group 141">
            <a:extLst>
              <a:ext uri="{FF2B5EF4-FFF2-40B4-BE49-F238E27FC236}">
                <a16:creationId xmlns="" xmlns:a16="http://schemas.microsoft.com/office/drawing/2014/main" id="{E05B4F2A-58D4-4254-96BF-C1D0E214A1EA}"/>
              </a:ext>
            </a:extLst>
          </p:cNvPr>
          <p:cNvGrpSpPr/>
          <p:nvPr/>
        </p:nvGrpSpPr>
        <p:grpSpPr>
          <a:xfrm>
            <a:off x="6978599" y="5643640"/>
            <a:ext cx="912174" cy="1270545"/>
            <a:chOff x="6657310" y="7898484"/>
            <a:chExt cx="957783" cy="1778763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549ABFC8-5416-42B9-8177-3812A9FCA49B}"/>
                </a:ext>
              </a:extLst>
            </p:cNvPr>
            <p:cNvSpPr/>
            <p:nvPr/>
          </p:nvSpPr>
          <p:spPr>
            <a:xfrm>
              <a:off x="6693442" y="8476040"/>
              <a:ext cx="900000" cy="25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34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79C63D48-95BC-404F-AEE0-C6597E822179}"/>
                </a:ext>
              </a:extLst>
            </p:cNvPr>
            <p:cNvSpPr/>
            <p:nvPr/>
          </p:nvSpPr>
          <p:spPr>
            <a:xfrm>
              <a:off x="6693442" y="8749160"/>
              <a:ext cx="900000" cy="25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34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2D6385F2-3295-4067-9B10-6C45513325E4}"/>
                </a:ext>
              </a:extLst>
            </p:cNvPr>
            <p:cNvSpPr/>
            <p:nvPr/>
          </p:nvSpPr>
          <p:spPr>
            <a:xfrm>
              <a:off x="6693442" y="7929800"/>
              <a:ext cx="900000" cy="25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34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1DBDE904-D0C7-44DB-AB37-16D96C151CE1}"/>
                </a:ext>
              </a:extLst>
            </p:cNvPr>
            <p:cNvSpPr/>
            <p:nvPr/>
          </p:nvSpPr>
          <p:spPr>
            <a:xfrm>
              <a:off x="6693442" y="8202920"/>
              <a:ext cx="900000" cy="25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34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03A1BB8F-5824-4311-BC0A-35A0FCC5819E}"/>
                </a:ext>
              </a:extLst>
            </p:cNvPr>
            <p:cNvSpPr/>
            <p:nvPr/>
          </p:nvSpPr>
          <p:spPr>
            <a:xfrm>
              <a:off x="6693442" y="9022280"/>
              <a:ext cx="900000" cy="25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34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CD37CE85-24DF-4086-BC1B-839C8E4B3684}"/>
                </a:ext>
              </a:extLst>
            </p:cNvPr>
            <p:cNvSpPr/>
            <p:nvPr/>
          </p:nvSpPr>
          <p:spPr>
            <a:xfrm>
              <a:off x="6693442" y="9295399"/>
              <a:ext cx="900000" cy="252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340"/>
                </a:lnSpc>
              </a:pP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5699E17D-575A-4253-990B-BFC2E67D4083}"/>
                </a:ext>
              </a:extLst>
            </p:cNvPr>
            <p:cNvSpPr txBox="1"/>
            <p:nvPr/>
          </p:nvSpPr>
          <p:spPr>
            <a:xfrm>
              <a:off x="6657310" y="7898484"/>
              <a:ext cx="883720" cy="40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10"/>
                </a:lnSpc>
              </a:pP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ก.8.1 พัฒนาระบบการจัดการ</a:t>
              </a:r>
              <a:b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ภาวะฉุกเฉินทางสาธารณสุข</a:t>
              </a:r>
              <a:b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อย่างครบวงจรและบูรณาการ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8A6BBC85-B045-4C4D-A55A-A06D0AD31D51}"/>
                </a:ext>
              </a:extLst>
            </p:cNvPr>
            <p:cNvSpPr txBox="1"/>
            <p:nvPr/>
          </p:nvSpPr>
          <p:spPr>
            <a:xfrm>
              <a:off x="6662466" y="8449139"/>
              <a:ext cx="852760" cy="40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10"/>
                </a:lnSpc>
              </a:pP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 8.3 พัฒนาสมรรถนะ</a:t>
              </a:r>
              <a:b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ช่องทางเข้าออกระหว่างประเทศและจังหวัดชายแดน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FD2F7076-9A04-4D6D-91B7-CB023A45AC7C}"/>
                </a:ext>
              </a:extLst>
            </p:cNvPr>
            <p:cNvSpPr txBox="1"/>
            <p:nvPr/>
          </p:nvSpPr>
          <p:spPr>
            <a:xfrm>
              <a:off x="6670066" y="8996028"/>
              <a:ext cx="845159" cy="40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10"/>
                </a:lnSpc>
              </a:pP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 8.5 เร่งรัดกำจัดโรคหัดของประเทศไทยตามพันธะ</a:t>
              </a:r>
              <a:b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สัญญานานาชาติ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1A82D68B-A2D3-42FF-B042-E5F0283DF072}"/>
                </a:ext>
              </a:extLst>
            </p:cNvPr>
            <p:cNvSpPr txBox="1"/>
            <p:nvPr/>
          </p:nvSpPr>
          <p:spPr>
            <a:xfrm>
              <a:off x="6665386" y="8177400"/>
              <a:ext cx="875644" cy="40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10"/>
                </a:lnSpc>
              </a:pP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ก.8.2 ยกระดับสมรรถนะตาม</a:t>
              </a:r>
              <a:b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กฎอนามัยระหว่างประเทศและวาระความมั่นคงด้านสุขภาพโลก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A1A385E3-D138-41C0-956E-F7F5AAB1CE5C}"/>
                </a:ext>
              </a:extLst>
            </p:cNvPr>
            <p:cNvSpPr txBox="1"/>
            <p:nvPr/>
          </p:nvSpPr>
          <p:spPr>
            <a:xfrm>
              <a:off x="6666417" y="8719398"/>
              <a:ext cx="875644" cy="40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10"/>
                </a:lnSpc>
              </a:pP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 8.4 ผลิตและพัฒนากำลังคนด้านการเฝ้าระวัง ป้องกัน ควบคุมโรคและภัยสุขภาพ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2E36EBD3-4D8C-4254-81EA-1EC13787BC5D}"/>
                </a:ext>
              </a:extLst>
            </p:cNvPr>
            <p:cNvSpPr txBox="1"/>
            <p:nvPr/>
          </p:nvSpPr>
          <p:spPr>
            <a:xfrm>
              <a:off x="6662466" y="9274188"/>
              <a:ext cx="952627" cy="40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>
                <a:lnSpc>
                  <a:spcPts val="510"/>
                </a:lnSpc>
              </a:pPr>
              <a:r>
                <a:rPr lang="th-TH" sz="500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ก.8.6 สร้างความรอบรู้ด้านโรคและภัยสุขภาพ เพื่อป้องกันและควบคุมปัจจัยเสี่ยงที่คุกคามสุขภาวะ</a:t>
              </a: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8C35980F-84FE-406F-9109-5C7974568AA2}"/>
              </a:ext>
            </a:extLst>
          </p:cNvPr>
          <p:cNvSpPr/>
          <p:nvPr/>
        </p:nvSpPr>
        <p:spPr>
          <a:xfrm>
            <a:off x="-6216" y="5664354"/>
            <a:ext cx="786190" cy="2715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กิจกรรมหลัก</a:t>
            </a:r>
          </a:p>
          <a:p>
            <a:pPr algn="ctr" defTabSz="653138"/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(35 กิจกรรม)</a:t>
            </a:r>
          </a:p>
        </p:txBody>
      </p:sp>
      <p:sp>
        <p:nvSpPr>
          <p:cNvPr id="103" name="Arrow: Right 102">
            <a:extLst>
              <a:ext uri="{FF2B5EF4-FFF2-40B4-BE49-F238E27FC236}">
                <a16:creationId xmlns="" xmlns:a16="http://schemas.microsoft.com/office/drawing/2014/main" id="{E8226691-97BC-436B-A23C-1C13ED1156D9}"/>
              </a:ext>
            </a:extLst>
          </p:cNvPr>
          <p:cNvSpPr/>
          <p:nvPr/>
        </p:nvSpPr>
        <p:spPr>
          <a:xfrm>
            <a:off x="790770" y="5704360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grpSp>
        <p:nvGrpSpPr>
          <p:cNvPr id="53" name="กลุ่ม 15">
            <a:extLst>
              <a:ext uri="{FF2B5EF4-FFF2-40B4-BE49-F238E27FC236}">
                <a16:creationId xmlns="" xmlns:a16="http://schemas.microsoft.com/office/drawing/2014/main" id="{F9E6C31D-1AF9-49AB-9C7A-F3F44D1B6F54}"/>
              </a:ext>
            </a:extLst>
          </p:cNvPr>
          <p:cNvGrpSpPr/>
          <p:nvPr/>
        </p:nvGrpSpPr>
        <p:grpSpPr>
          <a:xfrm>
            <a:off x="176145" y="6089063"/>
            <a:ext cx="751005" cy="650460"/>
            <a:chOff x="103062" y="6011422"/>
            <a:chExt cx="793010" cy="838908"/>
          </a:xfrm>
        </p:grpSpPr>
        <p:sp>
          <p:nvSpPr>
            <p:cNvPr id="105" name="Rectangle 83">
              <a:extLst>
                <a:ext uri="{FF2B5EF4-FFF2-40B4-BE49-F238E27FC236}">
                  <a16:creationId xmlns="" xmlns:a16="http://schemas.microsoft.com/office/drawing/2014/main" id="{1D6BCDB0-6534-49CB-88AF-57A7D91B9E32}"/>
                </a:ext>
              </a:extLst>
            </p:cNvPr>
            <p:cNvSpPr/>
            <p:nvPr/>
          </p:nvSpPr>
          <p:spPr>
            <a:xfrm>
              <a:off x="103937" y="6421118"/>
              <a:ext cx="169790" cy="123026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7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06" name="Rectangle 83">
              <a:extLst>
                <a:ext uri="{FF2B5EF4-FFF2-40B4-BE49-F238E27FC236}">
                  <a16:creationId xmlns="" xmlns:a16="http://schemas.microsoft.com/office/drawing/2014/main" id="{1B60D3A6-12C5-4FF8-B3F1-6696DAB2BEF9}"/>
                </a:ext>
              </a:extLst>
            </p:cNvPr>
            <p:cNvSpPr/>
            <p:nvPr/>
          </p:nvSpPr>
          <p:spPr>
            <a:xfrm>
              <a:off x="103062" y="6620571"/>
              <a:ext cx="169790" cy="12302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FF99"/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7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07" name="Rectangle 83">
              <a:extLst>
                <a:ext uri="{FF2B5EF4-FFF2-40B4-BE49-F238E27FC236}">
                  <a16:creationId xmlns="" xmlns:a16="http://schemas.microsoft.com/office/drawing/2014/main" id="{AEC8E040-D396-4F4C-BD0D-9C531CF162ED}"/>
                </a:ext>
              </a:extLst>
            </p:cNvPr>
            <p:cNvSpPr/>
            <p:nvPr/>
          </p:nvSpPr>
          <p:spPr>
            <a:xfrm>
              <a:off x="103937" y="6040874"/>
              <a:ext cx="169790" cy="12302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B265"/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7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08" name="Rectangle 83">
              <a:extLst>
                <a:ext uri="{FF2B5EF4-FFF2-40B4-BE49-F238E27FC236}">
                  <a16:creationId xmlns="" xmlns:a16="http://schemas.microsoft.com/office/drawing/2014/main" id="{52395BBB-DD62-415B-A0A7-BB186F7F1321}"/>
                </a:ext>
              </a:extLst>
            </p:cNvPr>
            <p:cNvSpPr/>
            <p:nvPr/>
          </p:nvSpPr>
          <p:spPr>
            <a:xfrm>
              <a:off x="103937" y="6226343"/>
              <a:ext cx="169790" cy="12302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0EE64"/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7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09" name="กล่องข้อความ 14">
              <a:extLst>
                <a:ext uri="{FF2B5EF4-FFF2-40B4-BE49-F238E27FC236}">
                  <a16:creationId xmlns="" xmlns:a16="http://schemas.microsoft.com/office/drawing/2014/main" id="{9BBC23AC-025B-4D42-85D6-4B170A93F894}"/>
                </a:ext>
              </a:extLst>
            </p:cNvPr>
            <p:cNvSpPr txBox="1"/>
            <p:nvPr/>
          </p:nvSpPr>
          <p:spPr>
            <a:xfrm>
              <a:off x="233903" y="6011422"/>
              <a:ext cx="662169" cy="258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53138"/>
              <a:r>
                <a:rPr lang="th-TH" sz="7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ยุทธศาตร์ (20 ก.)</a:t>
              </a:r>
            </a:p>
          </p:txBody>
        </p:sp>
        <p:sp>
          <p:nvSpPr>
            <p:cNvPr id="110" name="กล่องข้อความ 252">
              <a:extLst>
                <a:ext uri="{FF2B5EF4-FFF2-40B4-BE49-F238E27FC236}">
                  <a16:creationId xmlns="" xmlns:a16="http://schemas.microsoft.com/office/drawing/2014/main" id="{43D08128-E6B0-49AB-917E-197250CBB18D}"/>
                </a:ext>
              </a:extLst>
            </p:cNvPr>
            <p:cNvSpPr txBox="1"/>
            <p:nvPr/>
          </p:nvSpPr>
          <p:spPr>
            <a:xfrm>
              <a:off x="230639" y="6190169"/>
              <a:ext cx="589385" cy="258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53138"/>
              <a:r>
                <a:rPr lang="th-TH" sz="7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บุคลากร (1 ก.)</a:t>
              </a:r>
            </a:p>
          </p:txBody>
        </p:sp>
        <p:sp>
          <p:nvSpPr>
            <p:cNvPr id="111" name="กล่องข้อความ 253">
              <a:extLst>
                <a:ext uri="{FF2B5EF4-FFF2-40B4-BE49-F238E27FC236}">
                  <a16:creationId xmlns="" xmlns:a16="http://schemas.microsoft.com/office/drawing/2014/main" id="{714FA880-3794-4C48-9DE8-CF95F2C83960}"/>
                </a:ext>
              </a:extLst>
            </p:cNvPr>
            <p:cNvSpPr txBox="1"/>
            <p:nvPr/>
          </p:nvSpPr>
          <p:spPr>
            <a:xfrm>
              <a:off x="237361" y="6385227"/>
              <a:ext cx="565688" cy="258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53138"/>
              <a:r>
                <a:rPr lang="th-TH" sz="7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พื้นฐาน (9 ก.)</a:t>
              </a:r>
            </a:p>
          </p:txBody>
        </p:sp>
        <p:sp>
          <p:nvSpPr>
            <p:cNvPr id="112" name="กล่องข้อความ 254">
              <a:extLst>
                <a:ext uri="{FF2B5EF4-FFF2-40B4-BE49-F238E27FC236}">
                  <a16:creationId xmlns="" xmlns:a16="http://schemas.microsoft.com/office/drawing/2014/main" id="{EEE113EE-7130-4163-804B-9E54F155E623}"/>
                </a:ext>
              </a:extLst>
            </p:cNvPr>
            <p:cNvSpPr txBox="1"/>
            <p:nvPr/>
          </p:nvSpPr>
          <p:spPr>
            <a:xfrm>
              <a:off x="222528" y="6592316"/>
              <a:ext cx="631702" cy="258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53138"/>
              <a:r>
                <a:rPr lang="th-TH" sz="7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บูรณาการ (5 ก.)</a:t>
              </a:r>
            </a:p>
          </p:txBody>
        </p:sp>
      </p:grpSp>
      <p:grpSp>
        <p:nvGrpSpPr>
          <p:cNvPr id="54" name="Group 3">
            <a:extLst>
              <a:ext uri="{FF2B5EF4-FFF2-40B4-BE49-F238E27FC236}">
                <a16:creationId xmlns="" xmlns:a16="http://schemas.microsoft.com/office/drawing/2014/main" id="{32913F91-5814-45C0-ACDB-8AAA73A14667}"/>
              </a:ext>
            </a:extLst>
          </p:cNvPr>
          <p:cNvGrpSpPr/>
          <p:nvPr/>
        </p:nvGrpSpPr>
        <p:grpSpPr>
          <a:xfrm>
            <a:off x="1132059" y="4913678"/>
            <a:ext cx="11027506" cy="938719"/>
            <a:chOff x="1188662" y="6879150"/>
            <a:chExt cx="11578881" cy="1314207"/>
          </a:xfrm>
        </p:grpSpPr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A14AA570-47FF-4D3F-9DF0-49FA2102E699}"/>
                </a:ext>
              </a:extLst>
            </p:cNvPr>
            <p:cNvSpPr/>
            <p:nvPr/>
          </p:nvSpPr>
          <p:spPr>
            <a:xfrm>
              <a:off x="1188662" y="6887741"/>
              <a:ext cx="900000" cy="936000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800" b="1" spc="-18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ผ.14 โครงการพัฒนาศักยภาพเครือข่าย</a:t>
              </a:r>
              <a:br>
                <a:rPr lang="th-TH" sz="800" b="1" spc="-18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800" b="1" spc="-18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ในการเฝ้าระวัง ป้องกัน ควบคุมโรค และภัยสุขภาพ</a:t>
              </a:r>
              <a:br>
                <a:rPr lang="th-TH" sz="800" b="1" spc="-18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800" b="1" spc="-18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ตลอดช่วงชีวิต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BF1EB388-6121-4001-89B5-57EC911555B2}"/>
                </a:ext>
              </a:extLst>
            </p:cNvPr>
            <p:cNvSpPr/>
            <p:nvPr/>
          </p:nvSpPr>
          <p:spPr>
            <a:xfrm>
              <a:off x="3404878" y="6890355"/>
              <a:ext cx="900000" cy="936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ผ.2 การสนับสนุน เสริมสร้าง ศักยภาพและความเข้มแข็ง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ในการจัดการ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ระบบเฝ้าระวัง 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ป้องกัน ควบคุมโรคและภัยสุขภาพ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763204B0-403B-4679-816B-9BFB164E3A22}"/>
                </a:ext>
              </a:extLst>
            </p:cNvPr>
            <p:cNvSpPr/>
            <p:nvPr/>
          </p:nvSpPr>
          <p:spPr>
            <a:xfrm>
              <a:off x="4323370" y="6891021"/>
              <a:ext cx="558000" cy="936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ผ.3 การ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เฝ้าระวัง ป้องกัน ควบคุมโรคที่เป็นปัญหาสำคัญ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B6D6BFC0-C45B-46A6-A9E8-83EE5001A5A5}"/>
                </a:ext>
              </a:extLst>
            </p:cNvPr>
            <p:cNvSpPr/>
            <p:nvPr/>
          </p:nvSpPr>
          <p:spPr>
            <a:xfrm>
              <a:off x="4897093" y="6888776"/>
              <a:ext cx="543788" cy="936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E23AB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endParaRPr lang="th-TH" sz="6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2E14AD75-5970-48A2-8C71-9AC53274CAA6}"/>
                </a:ext>
              </a:extLst>
            </p:cNvPr>
            <p:cNvSpPr/>
            <p:nvPr/>
          </p:nvSpPr>
          <p:spPr>
            <a:xfrm>
              <a:off x="6615604" y="6896745"/>
              <a:ext cx="720000" cy="936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ผ.7 โครงการ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เฝ้าระวัง ป้องกัน ควบคุมโรค 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ตามแนวทางพระราชดำริและเฉลิมพระเกียรติ</a:t>
              </a:r>
              <a:endParaRPr lang="th-TH" sz="700" b="1" spc="-34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77823D88-F0D4-42B2-8664-6A3CFCC8190B}"/>
                </a:ext>
              </a:extLst>
            </p:cNvPr>
            <p:cNvSpPr/>
            <p:nvPr/>
          </p:nvSpPr>
          <p:spPr>
            <a:xfrm>
              <a:off x="10874488" y="6894131"/>
              <a:ext cx="612000" cy="936000"/>
            </a:xfrm>
            <a:prstGeom prst="rect">
              <a:avLst/>
            </a:prstGeom>
            <a:solidFill>
              <a:srgbClr val="B7F1FF"/>
            </a:soli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endParaRPr lang="th-TH" sz="7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id="{3C5F5175-C357-4A77-9B03-9EDF6CB4F60A}"/>
                </a:ext>
              </a:extLst>
            </p:cNvPr>
            <p:cNvSpPr/>
            <p:nvPr/>
          </p:nvSpPr>
          <p:spPr>
            <a:xfrm>
              <a:off x="7361562" y="6896745"/>
              <a:ext cx="900000" cy="936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ผ.8 โครงการเร่งรัดพัฒนาระบบเฝ้าระวัง ป้องกัน ควบคุมโรคและภัยสุขภาพ 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ให้ได้ตามกฎอนามัยระหว่างประเทศ</a:t>
              </a:r>
            </a:p>
          </p:txBody>
        </p:sp>
        <p:grpSp>
          <p:nvGrpSpPr>
            <p:cNvPr id="56" name="Group 133">
              <a:extLst>
                <a:ext uri="{FF2B5EF4-FFF2-40B4-BE49-F238E27FC236}">
                  <a16:creationId xmlns="" xmlns:a16="http://schemas.microsoft.com/office/drawing/2014/main" id="{E719C672-24A8-4397-9A99-7F504DA8329B}"/>
                </a:ext>
              </a:extLst>
            </p:cNvPr>
            <p:cNvGrpSpPr/>
            <p:nvPr/>
          </p:nvGrpSpPr>
          <p:grpSpPr>
            <a:xfrm>
              <a:off x="2746075" y="6890355"/>
              <a:ext cx="682275" cy="936000"/>
              <a:chOff x="2084084" y="6887741"/>
              <a:chExt cx="682275" cy="936000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C8E1AA0F-B43D-4F51-8D97-704F5D2275BB}"/>
                  </a:ext>
                </a:extLst>
              </p:cNvPr>
              <p:cNvSpPr/>
              <p:nvPr/>
            </p:nvSpPr>
            <p:spPr>
              <a:xfrm>
                <a:off x="2113374" y="6887741"/>
                <a:ext cx="612000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="" xmlns:a16="http://schemas.microsoft.com/office/drawing/2014/main" id="{9F98C08A-B3A1-4A2D-89EB-6BC767CA27D2}"/>
                  </a:ext>
                </a:extLst>
              </p:cNvPr>
              <p:cNvSpPr txBox="1"/>
              <p:nvPr/>
            </p:nvSpPr>
            <p:spPr>
              <a:xfrm>
                <a:off x="2084084" y="6897384"/>
                <a:ext cx="682275" cy="8833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ผ.1 ผลิตภัณฑ์ด้านการ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เฝ้าระวัง ป้องกัน 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ควบคุมโรคและภัยสุขภาพ</a:t>
                </a: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92C2D37B-2576-4C12-938D-978FF4B5156E}"/>
                </a:ext>
              </a:extLst>
            </p:cNvPr>
            <p:cNvSpPr txBox="1"/>
            <p:nvPr/>
          </p:nvSpPr>
          <p:spPr>
            <a:xfrm>
              <a:off x="4847524" y="6918464"/>
              <a:ext cx="645865" cy="10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ผ.4 การบริการ</a:t>
              </a:r>
              <a:b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รักษาและฟื้นฟูสภาพ เฉพาะ</a:t>
              </a:r>
              <a:b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โรคในกลุ่มโรคติดต่อสำคัญ โรคอุบัติใหม่และภัยสุขภาพ</a:t>
              </a:r>
            </a:p>
          </p:txBody>
        </p:sp>
        <p:grpSp>
          <p:nvGrpSpPr>
            <p:cNvPr id="57" name="Group 138">
              <a:extLst>
                <a:ext uri="{FF2B5EF4-FFF2-40B4-BE49-F238E27FC236}">
                  <a16:creationId xmlns="" xmlns:a16="http://schemas.microsoft.com/office/drawing/2014/main" id="{3556368C-1C1B-457F-B030-8BE385BAF1F0}"/>
                </a:ext>
              </a:extLst>
            </p:cNvPr>
            <p:cNvGrpSpPr/>
            <p:nvPr/>
          </p:nvGrpSpPr>
          <p:grpSpPr>
            <a:xfrm>
              <a:off x="5410137" y="6891264"/>
              <a:ext cx="589407" cy="1092871"/>
              <a:chOff x="4739919" y="6888650"/>
              <a:chExt cx="589407" cy="1092871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024005A2-8226-4047-8C78-46F4F4E64555}"/>
                  </a:ext>
                </a:extLst>
              </p:cNvPr>
              <p:cNvSpPr/>
              <p:nvPr/>
            </p:nvSpPr>
            <p:spPr>
              <a:xfrm>
                <a:off x="4789326" y="6888650"/>
                <a:ext cx="540000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7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="" xmlns:a16="http://schemas.microsoft.com/office/drawing/2014/main" id="{D62B7970-3474-46DF-8DF3-685F587629D2}"/>
                  </a:ext>
                </a:extLst>
              </p:cNvPr>
              <p:cNvSpPr txBox="1"/>
              <p:nvPr/>
            </p:nvSpPr>
            <p:spPr>
              <a:xfrm>
                <a:off x="4739919" y="6947390"/>
                <a:ext cx="586103" cy="103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ผ.5 โครงการเร่งรัดกำจัด</a:t>
                </a:r>
                <a:r>
                  <a:rPr lang="th-TH" sz="700" b="1" spc="-6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โรคไข้มาลาเรีย </a:t>
                </a: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/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วัณโรค และยุติปัญหาเอดส์1</a:t>
                </a:r>
              </a:p>
            </p:txBody>
          </p:sp>
        </p:grpSp>
        <p:grpSp>
          <p:nvGrpSpPr>
            <p:cNvPr id="58" name="Group 140">
              <a:extLst>
                <a:ext uri="{FF2B5EF4-FFF2-40B4-BE49-F238E27FC236}">
                  <a16:creationId xmlns="" xmlns:a16="http://schemas.microsoft.com/office/drawing/2014/main" id="{47314240-8638-4FF4-A9A6-914C001EBEDE}"/>
                </a:ext>
              </a:extLst>
            </p:cNvPr>
            <p:cNvGrpSpPr/>
            <p:nvPr/>
          </p:nvGrpSpPr>
          <p:grpSpPr>
            <a:xfrm>
              <a:off x="5969511" y="6891402"/>
              <a:ext cx="593727" cy="1200188"/>
              <a:chOff x="5299293" y="6888788"/>
              <a:chExt cx="593727" cy="1200188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475986A0-CF44-45B1-B9F1-9C6EEF7387C6}"/>
                  </a:ext>
                </a:extLst>
              </p:cNvPr>
              <p:cNvSpPr/>
              <p:nvPr/>
            </p:nvSpPr>
            <p:spPr>
              <a:xfrm>
                <a:off x="5353020" y="6888788"/>
                <a:ext cx="540000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="" xmlns:a16="http://schemas.microsoft.com/office/drawing/2014/main" id="{C6EB7643-AB1C-4EED-94D8-1D3315268C71}"/>
                  </a:ext>
                </a:extLst>
              </p:cNvPr>
              <p:cNvSpPr txBox="1"/>
              <p:nvPr/>
            </p:nvSpPr>
            <p:spPr>
              <a:xfrm>
                <a:off x="5299293" y="6904034"/>
                <a:ext cx="586103" cy="118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ผ.6 โครงการพัฒนาจัดระบบบริการ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อาชีวอนามัยและอนามัยสิ่งแวดล้อม</a:t>
                </a:r>
              </a:p>
            </p:txBody>
          </p:sp>
        </p:grpSp>
        <p:grpSp>
          <p:nvGrpSpPr>
            <p:cNvPr id="59" name="Group 143">
              <a:extLst>
                <a:ext uri="{FF2B5EF4-FFF2-40B4-BE49-F238E27FC236}">
                  <a16:creationId xmlns="" xmlns:a16="http://schemas.microsoft.com/office/drawing/2014/main" id="{237DA776-383A-4101-8FB3-381FE9E87E34}"/>
                </a:ext>
              </a:extLst>
            </p:cNvPr>
            <p:cNvGrpSpPr/>
            <p:nvPr/>
          </p:nvGrpSpPr>
          <p:grpSpPr>
            <a:xfrm>
              <a:off x="2071216" y="6885992"/>
              <a:ext cx="680473" cy="1194090"/>
              <a:chOff x="7573972" y="6894881"/>
              <a:chExt cx="680473" cy="119409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3AA5916A-7B33-4812-A925-35A7E9E1FC50}"/>
                  </a:ext>
                </a:extLst>
              </p:cNvPr>
              <p:cNvSpPr/>
              <p:nvPr/>
            </p:nvSpPr>
            <p:spPr>
              <a:xfrm>
                <a:off x="7616217" y="6894881"/>
                <a:ext cx="638228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3399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id="{C8088FF3-BBD2-470F-8418-B9BC31F2D273}"/>
                  </a:ext>
                </a:extLst>
              </p:cNvPr>
              <p:cNvSpPr txBox="1"/>
              <p:nvPr/>
            </p:nvSpPr>
            <p:spPr>
              <a:xfrm>
                <a:off x="7573972" y="6904030"/>
                <a:ext cx="680473" cy="11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ผ.17 รายการค่าใช้จ่ายบุคลากรภาครัฐ พัฒนาด้านสาธารณสุข และสร้างเสริมสุขภาพเชิงรุก</a:t>
                </a:r>
              </a:p>
            </p:txBody>
          </p:sp>
        </p:grpSp>
        <p:grpSp>
          <p:nvGrpSpPr>
            <p:cNvPr id="60" name="Group 145">
              <a:extLst>
                <a:ext uri="{FF2B5EF4-FFF2-40B4-BE49-F238E27FC236}">
                  <a16:creationId xmlns="" xmlns:a16="http://schemas.microsoft.com/office/drawing/2014/main" id="{B38D17A8-1CFA-4327-9754-C79046AC1407}"/>
                </a:ext>
              </a:extLst>
            </p:cNvPr>
            <p:cNvGrpSpPr/>
            <p:nvPr/>
          </p:nvGrpSpPr>
          <p:grpSpPr>
            <a:xfrm>
              <a:off x="8236342" y="6894131"/>
              <a:ext cx="738716" cy="936000"/>
              <a:chOff x="8236342" y="6894131"/>
              <a:chExt cx="738716" cy="93600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5351B20B-96B0-4639-8C95-3523CD691B81}"/>
                  </a:ext>
                </a:extLst>
              </p:cNvPr>
              <p:cNvSpPr/>
              <p:nvPr/>
            </p:nvSpPr>
            <p:spPr>
              <a:xfrm>
                <a:off x="8289004" y="6894131"/>
                <a:ext cx="612000" cy="936000"/>
              </a:xfrm>
              <a:prstGeom prst="rect">
                <a:avLst/>
              </a:prstGeom>
              <a:solidFill>
                <a:srgbClr val="B7F1FF"/>
              </a:solidFill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id="{64ABC2CF-C00E-474B-B586-131DE06936BE}"/>
                  </a:ext>
                </a:extLst>
              </p:cNvPr>
              <p:cNvSpPr txBox="1"/>
              <p:nvPr/>
            </p:nvSpPr>
            <p:spPr>
              <a:xfrm>
                <a:off x="8236342" y="6902452"/>
                <a:ext cx="738716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ผ.9 โครงการ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เฝ้าระวังป้องกัน ควบคุมโรคติดต่อโรคอุบัติใหม่ และภัยสุขภาพที่เชื่อมโยงกับเขตเศรษฐกิจพิเศษ</a:t>
                </a:r>
              </a:p>
            </p:txBody>
          </p:sp>
        </p:grpSp>
        <p:grpSp>
          <p:nvGrpSpPr>
            <p:cNvPr id="61" name="Group 147">
              <a:extLst>
                <a:ext uri="{FF2B5EF4-FFF2-40B4-BE49-F238E27FC236}">
                  <a16:creationId xmlns="" xmlns:a16="http://schemas.microsoft.com/office/drawing/2014/main" id="{9CA4350A-580A-48B7-8FA1-6578C4DFB442}"/>
                </a:ext>
              </a:extLst>
            </p:cNvPr>
            <p:cNvGrpSpPr/>
            <p:nvPr/>
          </p:nvGrpSpPr>
          <p:grpSpPr>
            <a:xfrm>
              <a:off x="8885058" y="6894131"/>
              <a:ext cx="718154" cy="1179004"/>
              <a:chOff x="8885058" y="6894131"/>
              <a:chExt cx="718154" cy="117900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C00DB89A-82F3-42B6-BA25-BFDCAADDC88D}"/>
                  </a:ext>
                </a:extLst>
              </p:cNvPr>
              <p:cNvSpPr/>
              <p:nvPr/>
            </p:nvSpPr>
            <p:spPr>
              <a:xfrm>
                <a:off x="8934596" y="6894131"/>
                <a:ext cx="612000" cy="936000"/>
              </a:xfrm>
              <a:prstGeom prst="rect">
                <a:avLst/>
              </a:prstGeom>
              <a:solidFill>
                <a:srgbClr val="B7F1FF"/>
              </a:solidFill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>
                  <a:lnSpc>
                    <a:spcPts val="486"/>
                  </a:lnSpc>
                </a:pPr>
                <a:r>
                  <a:rPr lang="th-TH" sz="4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 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="" xmlns:a16="http://schemas.microsoft.com/office/drawing/2014/main" id="{CB6A89D4-753A-43AD-B7F6-06274EE9DED2}"/>
                  </a:ext>
                </a:extLst>
              </p:cNvPr>
              <p:cNvSpPr txBox="1"/>
              <p:nvPr/>
            </p:nvSpPr>
            <p:spPr>
              <a:xfrm>
                <a:off x="8885058" y="6909738"/>
                <a:ext cx="718154" cy="1163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ผ.10 โครงการพัฒนาการดำเนินงานการเฝ้าระวังโรคและภัยสุขภาพจาก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การประกอบอาชีพและสิ่งแวดล้อมในพื้นที่เขตพัฒนาพิเศษภาคตะวันออก</a:t>
                </a:r>
              </a:p>
            </p:txBody>
          </p:sp>
        </p:grpSp>
        <p:grpSp>
          <p:nvGrpSpPr>
            <p:cNvPr id="62" name="Group 149">
              <a:extLst>
                <a:ext uri="{FF2B5EF4-FFF2-40B4-BE49-F238E27FC236}">
                  <a16:creationId xmlns="" xmlns:a16="http://schemas.microsoft.com/office/drawing/2014/main" id="{647C96E0-4875-4EFB-81F5-CD637CEE9034}"/>
                </a:ext>
              </a:extLst>
            </p:cNvPr>
            <p:cNvGrpSpPr/>
            <p:nvPr/>
          </p:nvGrpSpPr>
          <p:grpSpPr>
            <a:xfrm>
              <a:off x="9541906" y="6879150"/>
              <a:ext cx="652850" cy="1314207"/>
              <a:chOff x="9541906" y="6879150"/>
              <a:chExt cx="652850" cy="1314207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87C7C6BB-9985-488B-8ED1-3404359E289D}"/>
                  </a:ext>
                </a:extLst>
              </p:cNvPr>
              <p:cNvSpPr/>
              <p:nvPr/>
            </p:nvSpPr>
            <p:spPr>
              <a:xfrm>
                <a:off x="9580188" y="6897520"/>
                <a:ext cx="612000" cy="936000"/>
              </a:xfrm>
              <a:prstGeom prst="rect">
                <a:avLst/>
              </a:prstGeom>
              <a:solidFill>
                <a:srgbClr val="B7F1FF"/>
              </a:solidFill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5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id="{A71F7CF1-5B4C-405B-8D75-A02920A4E5E6}"/>
                  </a:ext>
                </a:extLst>
              </p:cNvPr>
              <p:cNvSpPr txBox="1"/>
              <p:nvPr/>
            </p:nvSpPr>
            <p:spPr>
              <a:xfrm>
                <a:off x="9541906" y="6879150"/>
                <a:ext cx="652850" cy="1314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 11 โครงการพัฒนาระบบบริการด้านการป้องกันควบคุมโรคเชื่อมโยงข้อมูลกับผู้ประกอบการ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ผ่านระบบ </a:t>
                </a:r>
                <a:r>
                  <a:rPr lang="en-US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National Single Window (NSW) </a:t>
                </a:r>
                <a:endPara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</p:grpSp>
        <p:grpSp>
          <p:nvGrpSpPr>
            <p:cNvPr id="65" name="Group 151">
              <a:extLst>
                <a:ext uri="{FF2B5EF4-FFF2-40B4-BE49-F238E27FC236}">
                  <a16:creationId xmlns="" xmlns:a16="http://schemas.microsoft.com/office/drawing/2014/main" id="{5811F2D0-3D40-4BD1-A09D-8B9AC4FFAAD4}"/>
                </a:ext>
              </a:extLst>
            </p:cNvPr>
            <p:cNvGrpSpPr/>
            <p:nvPr/>
          </p:nvGrpSpPr>
          <p:grpSpPr>
            <a:xfrm>
              <a:off x="10170390" y="6888164"/>
              <a:ext cx="685029" cy="1184940"/>
              <a:chOff x="10170390" y="6888164"/>
              <a:chExt cx="685029" cy="1184940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63055EAC-53CB-4812-BA8F-A107C3F632BB}"/>
                  </a:ext>
                </a:extLst>
              </p:cNvPr>
              <p:cNvSpPr/>
              <p:nvPr/>
            </p:nvSpPr>
            <p:spPr>
              <a:xfrm>
                <a:off x="10221089" y="6894131"/>
                <a:ext cx="612000" cy="936000"/>
              </a:xfrm>
              <a:prstGeom prst="rect">
                <a:avLst/>
              </a:prstGeom>
              <a:solidFill>
                <a:srgbClr val="B7F1FF"/>
              </a:solidFill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="" xmlns:a16="http://schemas.microsoft.com/office/drawing/2014/main" id="{913A0CCC-F8F2-47F5-AC23-60166B855101}"/>
                  </a:ext>
                </a:extLst>
              </p:cNvPr>
              <p:cNvSpPr txBox="1"/>
              <p:nvPr/>
            </p:nvSpPr>
            <p:spPr>
              <a:xfrm>
                <a:off x="10170390" y="6888164"/>
                <a:ext cx="685029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ผ.12 โครงการพัฒนาระบบสารสนเทศเพื่อรองรับการเฝ้าระวัง ป้องกัน ควบคุมโรค และภัยสุขภาพ</a:t>
                </a: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BCDA9504-4B0A-4E5C-A2DD-733414D3C43D}"/>
                </a:ext>
              </a:extLst>
            </p:cNvPr>
            <p:cNvSpPr txBox="1"/>
            <p:nvPr/>
          </p:nvSpPr>
          <p:spPr>
            <a:xfrm>
              <a:off x="10824426" y="6938664"/>
              <a:ext cx="655222" cy="10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3138"/>
              <a:r>
                <a:rPr lang="th-TH" sz="7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ผ.13 โครงการ</a:t>
              </a:r>
            </a:p>
            <a:p>
              <a:pPr defTabSz="653138"/>
              <a:r>
                <a:rPr lang="th-TH" sz="7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วิจัยและ</a:t>
              </a:r>
              <a:br>
                <a:rPr lang="th-TH" sz="7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พัฒนาด้าน</a:t>
              </a:r>
              <a:br>
                <a:rPr lang="th-TH" sz="7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การป้องกัน ควบคุมโรคและภัยสุขภาพ</a:t>
              </a:r>
            </a:p>
          </p:txBody>
        </p:sp>
        <p:grpSp>
          <p:nvGrpSpPr>
            <p:cNvPr id="66" name="Group 154">
              <a:extLst>
                <a:ext uri="{FF2B5EF4-FFF2-40B4-BE49-F238E27FC236}">
                  <a16:creationId xmlns="" xmlns:a16="http://schemas.microsoft.com/office/drawing/2014/main" id="{15117F2A-48A7-4C96-9FC7-F963922D4E75}"/>
                </a:ext>
              </a:extLst>
            </p:cNvPr>
            <p:cNvGrpSpPr/>
            <p:nvPr/>
          </p:nvGrpSpPr>
          <p:grpSpPr>
            <a:xfrm>
              <a:off x="11470029" y="6894131"/>
              <a:ext cx="685514" cy="1051056"/>
              <a:chOff x="11470029" y="6894131"/>
              <a:chExt cx="685514" cy="1051056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24ECF599-DA8E-43E4-8EAB-F9045B567EF1}"/>
                  </a:ext>
                </a:extLst>
              </p:cNvPr>
              <p:cNvSpPr/>
              <p:nvPr/>
            </p:nvSpPr>
            <p:spPr>
              <a:xfrm>
                <a:off x="11518334" y="6894131"/>
                <a:ext cx="612000" cy="936000"/>
              </a:xfrm>
              <a:prstGeom prst="rect">
                <a:avLst/>
              </a:prstGeom>
              <a:solidFill>
                <a:srgbClr val="C9FFC9"/>
              </a:solidFill>
              <a:ln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5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id="{86262EFA-8B32-4541-B0DB-7CF6431D62E1}"/>
                  </a:ext>
                </a:extLst>
              </p:cNvPr>
              <p:cNvSpPr txBox="1"/>
              <p:nvPr/>
            </p:nvSpPr>
            <p:spPr>
              <a:xfrm>
                <a:off x="11470029" y="6911057"/>
                <a:ext cx="685514" cy="10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ผ.15 โครงการเฝ้าระวัง ป้องกัน 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ควบคุมโรคและ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ภัยสุขภาพของประชาชนและ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ผู้สัมผัสขยะ</a:t>
                </a:r>
              </a:p>
            </p:txBody>
          </p:sp>
        </p:grpSp>
        <p:grpSp>
          <p:nvGrpSpPr>
            <p:cNvPr id="67" name="Group 156">
              <a:extLst>
                <a:ext uri="{FF2B5EF4-FFF2-40B4-BE49-F238E27FC236}">
                  <a16:creationId xmlns="" xmlns:a16="http://schemas.microsoft.com/office/drawing/2014/main" id="{96F02012-8068-4B29-A432-014ADAF870C7}"/>
                </a:ext>
              </a:extLst>
            </p:cNvPr>
            <p:cNvGrpSpPr/>
            <p:nvPr/>
          </p:nvGrpSpPr>
          <p:grpSpPr>
            <a:xfrm>
              <a:off x="12106947" y="6898127"/>
              <a:ext cx="660596" cy="1036857"/>
              <a:chOff x="12106947" y="6898127"/>
              <a:chExt cx="660596" cy="1036857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2F5C8FD5-AFC6-4BED-8FA4-356041929D63}"/>
                  </a:ext>
                </a:extLst>
              </p:cNvPr>
              <p:cNvSpPr/>
              <p:nvPr/>
            </p:nvSpPr>
            <p:spPr>
              <a:xfrm>
                <a:off x="12155543" y="6898127"/>
                <a:ext cx="612000" cy="936000"/>
              </a:xfrm>
              <a:prstGeom prst="rect">
                <a:avLst/>
              </a:prstGeom>
              <a:solidFill>
                <a:srgbClr val="C9FFC9"/>
              </a:solidFill>
              <a:ln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5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CB30D9EA-E2FA-4B91-B5A4-B3AEDEC8FE79}"/>
                  </a:ext>
                </a:extLst>
              </p:cNvPr>
              <p:cNvSpPr txBox="1"/>
              <p:nvPr/>
            </p:nvSpPr>
            <p:spPr>
              <a:xfrm>
                <a:off x="12106947" y="6900854"/>
                <a:ext cx="660596" cy="10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ผ.16 โครงการเฝ้าระวัง ป้องกัน 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ควบคุมโรคและภัยสุขภาพ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จากมลพิษ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ทางอากาศ </a:t>
                </a:r>
              </a:p>
            </p:txBody>
          </p:sp>
        </p:grpSp>
      </p:grpSp>
      <p:grpSp>
        <p:nvGrpSpPr>
          <p:cNvPr id="68" name="Group 174">
            <a:extLst>
              <a:ext uri="{FF2B5EF4-FFF2-40B4-BE49-F238E27FC236}">
                <a16:creationId xmlns="" xmlns:a16="http://schemas.microsoft.com/office/drawing/2014/main" id="{2D961298-9F13-4B4A-A164-75F3ECA6CE7B}"/>
              </a:ext>
            </a:extLst>
          </p:cNvPr>
          <p:cNvGrpSpPr/>
          <p:nvPr/>
        </p:nvGrpSpPr>
        <p:grpSpPr>
          <a:xfrm>
            <a:off x="1460313" y="5605796"/>
            <a:ext cx="10458763" cy="51429"/>
            <a:chOff x="1533328" y="7848114"/>
            <a:chExt cx="10981701" cy="72000"/>
          </a:xfrm>
        </p:grpSpPr>
        <p:sp>
          <p:nvSpPr>
            <p:cNvPr id="158" name="Arrow: Right 157">
              <a:extLst>
                <a:ext uri="{FF2B5EF4-FFF2-40B4-BE49-F238E27FC236}">
                  <a16:creationId xmlns="" xmlns:a16="http://schemas.microsoft.com/office/drawing/2014/main" id="{82E23F7E-0B66-4D66-8EFD-1DBC361CCCF5}"/>
                </a:ext>
              </a:extLst>
            </p:cNvPr>
            <p:cNvSpPr/>
            <p:nvPr/>
          </p:nvSpPr>
          <p:spPr>
            <a:xfrm rot="5400000">
              <a:off x="155132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9" name="Arrow: Right 158">
              <a:extLst>
                <a:ext uri="{FF2B5EF4-FFF2-40B4-BE49-F238E27FC236}">
                  <a16:creationId xmlns="" xmlns:a16="http://schemas.microsoft.com/office/drawing/2014/main" id="{B75BE91A-B181-46CE-A309-316FF8160CB6}"/>
                </a:ext>
              </a:extLst>
            </p:cNvPr>
            <p:cNvSpPr/>
            <p:nvPr/>
          </p:nvSpPr>
          <p:spPr>
            <a:xfrm rot="5400000">
              <a:off x="235047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0" name="Arrow: Right 159">
              <a:extLst>
                <a:ext uri="{FF2B5EF4-FFF2-40B4-BE49-F238E27FC236}">
                  <a16:creationId xmlns="" xmlns:a16="http://schemas.microsoft.com/office/drawing/2014/main" id="{B52AD4C1-7D25-4CB1-87E3-9756519A008D}"/>
                </a:ext>
              </a:extLst>
            </p:cNvPr>
            <p:cNvSpPr/>
            <p:nvPr/>
          </p:nvSpPr>
          <p:spPr>
            <a:xfrm rot="5400000">
              <a:off x="3060451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1" name="Arrow: Right 160">
              <a:extLst>
                <a:ext uri="{FF2B5EF4-FFF2-40B4-BE49-F238E27FC236}">
                  <a16:creationId xmlns="" xmlns:a16="http://schemas.microsoft.com/office/drawing/2014/main" id="{6F0F7031-E1A1-4D8C-BECE-1EDA252CEA34}"/>
                </a:ext>
              </a:extLst>
            </p:cNvPr>
            <p:cNvSpPr/>
            <p:nvPr/>
          </p:nvSpPr>
          <p:spPr>
            <a:xfrm rot="5400000">
              <a:off x="379601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2" name="Arrow: Right 161">
              <a:extLst>
                <a:ext uri="{FF2B5EF4-FFF2-40B4-BE49-F238E27FC236}">
                  <a16:creationId xmlns="" xmlns:a16="http://schemas.microsoft.com/office/drawing/2014/main" id="{53BD6EF1-8E4D-4320-BA91-54F84434AD11}"/>
                </a:ext>
              </a:extLst>
            </p:cNvPr>
            <p:cNvSpPr/>
            <p:nvPr/>
          </p:nvSpPr>
          <p:spPr>
            <a:xfrm rot="5400000">
              <a:off x="4510394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3" name="Arrow: Right 162">
              <a:extLst>
                <a:ext uri="{FF2B5EF4-FFF2-40B4-BE49-F238E27FC236}">
                  <a16:creationId xmlns="" xmlns:a16="http://schemas.microsoft.com/office/drawing/2014/main" id="{36C40B78-311C-48B2-9FEB-B0D2717E0CC1}"/>
                </a:ext>
              </a:extLst>
            </p:cNvPr>
            <p:cNvSpPr/>
            <p:nvPr/>
          </p:nvSpPr>
          <p:spPr>
            <a:xfrm rot="5400000">
              <a:off x="5110085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4" name="Arrow: Right 163">
              <a:extLst>
                <a:ext uri="{FF2B5EF4-FFF2-40B4-BE49-F238E27FC236}">
                  <a16:creationId xmlns="" xmlns:a16="http://schemas.microsoft.com/office/drawing/2014/main" id="{4B829F1F-8B0D-45F7-97FC-322A52BE25F4}"/>
                </a:ext>
              </a:extLst>
            </p:cNvPr>
            <p:cNvSpPr/>
            <p:nvPr/>
          </p:nvSpPr>
          <p:spPr>
            <a:xfrm rot="5400000">
              <a:off x="563845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5" name="Arrow: Right 164">
              <a:extLst>
                <a:ext uri="{FF2B5EF4-FFF2-40B4-BE49-F238E27FC236}">
                  <a16:creationId xmlns="" xmlns:a16="http://schemas.microsoft.com/office/drawing/2014/main" id="{87CFC96E-741C-4DA3-B478-269E2490A8F6}"/>
                </a:ext>
              </a:extLst>
            </p:cNvPr>
            <p:cNvSpPr/>
            <p:nvPr/>
          </p:nvSpPr>
          <p:spPr>
            <a:xfrm rot="5400000">
              <a:off x="626149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6" name="Arrow: Right 165">
              <a:extLst>
                <a:ext uri="{FF2B5EF4-FFF2-40B4-BE49-F238E27FC236}">
                  <a16:creationId xmlns="" xmlns:a16="http://schemas.microsoft.com/office/drawing/2014/main" id="{BECC662B-3803-49E4-9751-B22A0E7185EB}"/>
                </a:ext>
              </a:extLst>
            </p:cNvPr>
            <p:cNvSpPr/>
            <p:nvPr/>
          </p:nvSpPr>
          <p:spPr>
            <a:xfrm rot="5400000">
              <a:off x="693788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7" name="Arrow: Right 166">
              <a:extLst>
                <a:ext uri="{FF2B5EF4-FFF2-40B4-BE49-F238E27FC236}">
                  <a16:creationId xmlns="" xmlns:a16="http://schemas.microsoft.com/office/drawing/2014/main" id="{FE60AE0B-6ACB-4D8C-84CD-C662833974B1}"/>
                </a:ext>
              </a:extLst>
            </p:cNvPr>
            <p:cNvSpPr/>
            <p:nvPr/>
          </p:nvSpPr>
          <p:spPr>
            <a:xfrm rot="5400000">
              <a:off x="776988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8" name="Arrow: Right 167">
              <a:extLst>
                <a:ext uri="{FF2B5EF4-FFF2-40B4-BE49-F238E27FC236}">
                  <a16:creationId xmlns="" xmlns:a16="http://schemas.microsoft.com/office/drawing/2014/main" id="{5EECAB6A-F443-4BA9-A1D3-3855FBEEDD20}"/>
                </a:ext>
              </a:extLst>
            </p:cNvPr>
            <p:cNvSpPr/>
            <p:nvPr/>
          </p:nvSpPr>
          <p:spPr>
            <a:xfrm rot="5400000">
              <a:off x="852995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9" name="Arrow: Right 168">
              <a:extLst>
                <a:ext uri="{FF2B5EF4-FFF2-40B4-BE49-F238E27FC236}">
                  <a16:creationId xmlns="" xmlns:a16="http://schemas.microsoft.com/office/drawing/2014/main" id="{7EB164C0-FCA7-499F-B414-DB25CFEA99AA}"/>
                </a:ext>
              </a:extLst>
            </p:cNvPr>
            <p:cNvSpPr/>
            <p:nvPr/>
          </p:nvSpPr>
          <p:spPr>
            <a:xfrm rot="5400000">
              <a:off x="918992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0" name="Arrow: Right 169">
              <a:extLst>
                <a:ext uri="{FF2B5EF4-FFF2-40B4-BE49-F238E27FC236}">
                  <a16:creationId xmlns="" xmlns:a16="http://schemas.microsoft.com/office/drawing/2014/main" id="{E1C38A7A-3852-410A-9636-57C905E5B729}"/>
                </a:ext>
              </a:extLst>
            </p:cNvPr>
            <p:cNvSpPr/>
            <p:nvPr/>
          </p:nvSpPr>
          <p:spPr>
            <a:xfrm rot="5400000">
              <a:off x="985772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1" name="Arrow: Right 170">
              <a:extLst>
                <a:ext uri="{FF2B5EF4-FFF2-40B4-BE49-F238E27FC236}">
                  <a16:creationId xmlns="" xmlns:a16="http://schemas.microsoft.com/office/drawing/2014/main" id="{8639AB2D-AFD8-426B-97CF-AFBA5131D6D3}"/>
                </a:ext>
              </a:extLst>
            </p:cNvPr>
            <p:cNvSpPr/>
            <p:nvPr/>
          </p:nvSpPr>
          <p:spPr>
            <a:xfrm rot="5400000">
              <a:off x="10476762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2" name="Arrow: Right 171">
              <a:extLst>
                <a:ext uri="{FF2B5EF4-FFF2-40B4-BE49-F238E27FC236}">
                  <a16:creationId xmlns="" xmlns:a16="http://schemas.microsoft.com/office/drawing/2014/main" id="{1B431D4C-6EAB-4E23-878B-863662AA6AE6}"/>
                </a:ext>
              </a:extLst>
            </p:cNvPr>
            <p:cNvSpPr/>
            <p:nvPr/>
          </p:nvSpPr>
          <p:spPr>
            <a:xfrm rot="5400000">
              <a:off x="1112869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3" name="Arrow: Right 172">
              <a:extLst>
                <a:ext uri="{FF2B5EF4-FFF2-40B4-BE49-F238E27FC236}">
                  <a16:creationId xmlns="" xmlns:a16="http://schemas.microsoft.com/office/drawing/2014/main" id="{05AFE1FB-5A88-4588-8797-E2F5E1799461}"/>
                </a:ext>
              </a:extLst>
            </p:cNvPr>
            <p:cNvSpPr/>
            <p:nvPr/>
          </p:nvSpPr>
          <p:spPr>
            <a:xfrm rot="5400000">
              <a:off x="1175754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4" name="Arrow: Right 173">
              <a:extLst>
                <a:ext uri="{FF2B5EF4-FFF2-40B4-BE49-F238E27FC236}">
                  <a16:creationId xmlns="" xmlns:a16="http://schemas.microsoft.com/office/drawing/2014/main" id="{B7A2938F-D066-4C65-9059-8B3FE4482E99}"/>
                </a:ext>
              </a:extLst>
            </p:cNvPr>
            <p:cNvSpPr/>
            <p:nvPr/>
          </p:nvSpPr>
          <p:spPr>
            <a:xfrm rot="5400000">
              <a:off x="12425029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8" name="Rectangle 177">
            <a:extLst>
              <a:ext uri="{FF2B5EF4-FFF2-40B4-BE49-F238E27FC236}">
                <a16:creationId xmlns="" xmlns:a16="http://schemas.microsoft.com/office/drawing/2014/main" id="{ECB51FC9-8DC8-4DCE-9C9F-ECF9A8CEC5DE}"/>
              </a:ext>
            </a:extLst>
          </p:cNvPr>
          <p:cNvSpPr/>
          <p:nvPr/>
        </p:nvSpPr>
        <p:spPr>
          <a:xfrm>
            <a:off x="-6216" y="4934416"/>
            <a:ext cx="786190" cy="27374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ผลผลิต </a:t>
            </a:r>
          </a:p>
          <a:p>
            <a:pPr algn="ctr" defTabSz="653138"/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(17 ผลผลิต)</a:t>
            </a:r>
          </a:p>
        </p:txBody>
      </p:sp>
      <p:sp>
        <p:nvSpPr>
          <p:cNvPr id="179" name="Arrow: Right 178">
            <a:extLst>
              <a:ext uri="{FF2B5EF4-FFF2-40B4-BE49-F238E27FC236}">
                <a16:creationId xmlns="" xmlns:a16="http://schemas.microsoft.com/office/drawing/2014/main" id="{89C282CD-C0B4-487D-9809-D8EE4043B8DF}"/>
              </a:ext>
            </a:extLst>
          </p:cNvPr>
          <p:cNvSpPr/>
          <p:nvPr/>
        </p:nvSpPr>
        <p:spPr>
          <a:xfrm>
            <a:off x="790770" y="4977984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grpSp>
        <p:nvGrpSpPr>
          <p:cNvPr id="77" name="Group 2">
            <a:extLst>
              <a:ext uri="{FF2B5EF4-FFF2-40B4-BE49-F238E27FC236}">
                <a16:creationId xmlns="" xmlns:a16="http://schemas.microsoft.com/office/drawing/2014/main" id="{B1A0524A-A3F9-44AD-BB5B-B61582D12BD9}"/>
              </a:ext>
            </a:extLst>
          </p:cNvPr>
          <p:cNvGrpSpPr/>
          <p:nvPr/>
        </p:nvGrpSpPr>
        <p:grpSpPr>
          <a:xfrm>
            <a:off x="1082525" y="4494235"/>
            <a:ext cx="11099324" cy="457684"/>
            <a:chOff x="1136651" y="6291927"/>
            <a:chExt cx="11654290" cy="640758"/>
          </a:xfrm>
        </p:grpSpPr>
        <p:grpSp>
          <p:nvGrpSpPr>
            <p:cNvPr id="79" name="Group 188">
              <a:extLst>
                <a:ext uri="{FF2B5EF4-FFF2-40B4-BE49-F238E27FC236}">
                  <a16:creationId xmlns="" xmlns:a16="http://schemas.microsoft.com/office/drawing/2014/main" id="{97B2622C-3118-4031-8D6D-24B9AD8CA5B1}"/>
                </a:ext>
              </a:extLst>
            </p:cNvPr>
            <p:cNvGrpSpPr/>
            <p:nvPr/>
          </p:nvGrpSpPr>
          <p:grpSpPr>
            <a:xfrm>
              <a:off x="1136651" y="6291927"/>
              <a:ext cx="968352" cy="638252"/>
              <a:chOff x="1136651" y="6291927"/>
              <a:chExt cx="968352" cy="638252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="" xmlns:a16="http://schemas.microsoft.com/office/drawing/2014/main" id="{8663E5FE-F81C-4B8D-87A0-3F2106502DA1}"/>
                  </a:ext>
                </a:extLst>
              </p:cNvPr>
              <p:cNvSpPr/>
              <p:nvPr/>
            </p:nvSpPr>
            <p:spPr>
              <a:xfrm>
                <a:off x="1179512" y="6313543"/>
                <a:ext cx="900000" cy="432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595"/>
                  </a:lnSpc>
                </a:pPr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="" xmlns:a16="http://schemas.microsoft.com/office/drawing/2014/main" id="{A5350001-A4A0-43DD-8169-7835F7B758FD}"/>
                  </a:ext>
                </a:extLst>
              </p:cNvPr>
              <p:cNvSpPr txBox="1"/>
              <p:nvPr/>
            </p:nvSpPr>
            <p:spPr>
              <a:xfrm>
                <a:off x="1136651" y="6291927"/>
                <a:ext cx="968352" cy="638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53138">
                  <a:lnSpc>
                    <a:spcPts val="680"/>
                  </a:lnSpc>
                </a:pP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3. เครือข่ายเป้าหมาย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มีศักยภาพในการเฝ้าระวัง ป้องกัน ควบคุมโรคและ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ภัยสุขภาพตลอดช่วงชีวิต</a:t>
                </a:r>
              </a:p>
            </p:txBody>
          </p:sp>
        </p:grpSp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6D43F60C-AA17-4C71-B85C-9ED5A5A5AE23}"/>
                </a:ext>
              </a:extLst>
            </p:cNvPr>
            <p:cNvSpPr/>
            <p:nvPr/>
          </p:nvSpPr>
          <p:spPr>
            <a:xfrm>
              <a:off x="2767457" y="6318771"/>
              <a:ext cx="1528106" cy="432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E23AB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1.เครือข่ายเป้าหมายมีศักยภาพ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ในการเฝ้าระวังป้องกัน ควบคุมโรคและ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ภัยสุขภาพอย่างมีประสิทธิภาพ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15CCF354-D1D7-4799-B16F-31106E91364C}"/>
                </a:ext>
              </a:extLst>
            </p:cNvPr>
            <p:cNvSpPr/>
            <p:nvPr/>
          </p:nvSpPr>
          <p:spPr>
            <a:xfrm>
              <a:off x="4323053" y="6320604"/>
              <a:ext cx="3938509" cy="432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E23AB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2. ประชาชนกลุ่มเป้าหมายสามารถปฏิบัติตนในการป้องกัน ควบคุมโรคติดต่อสำคัญโรคไม่ติดต่อเรื้อรัง 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โรคติดต่ออุบัติใหม่และภัยสุขภาพ ที่มีคุณภาพตามมาตรฐานสากล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00A00E97-0689-4050-8DB9-515D6739B187}"/>
                </a:ext>
              </a:extLst>
            </p:cNvPr>
            <p:cNvSpPr/>
            <p:nvPr/>
          </p:nvSpPr>
          <p:spPr>
            <a:xfrm>
              <a:off x="8286057" y="6318788"/>
              <a:ext cx="1260000" cy="432000"/>
            </a:xfrm>
            <a:prstGeom prst="rect">
              <a:avLst/>
            </a:prstGeom>
            <a:solidFill>
              <a:srgbClr val="B7F1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>
                <a:lnSpc>
                  <a:spcPts val="680"/>
                </a:lnSpc>
              </a:pPr>
              <a:endParaRPr lang="th-TH" sz="7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FC2A6AC7-A1ED-401D-BF92-281CE0523979}"/>
                </a:ext>
              </a:extLst>
            </p:cNvPr>
            <p:cNvSpPr/>
            <p:nvPr/>
          </p:nvSpPr>
          <p:spPr>
            <a:xfrm>
              <a:off x="9573682" y="6318612"/>
              <a:ext cx="1906814" cy="432000"/>
            </a:xfrm>
            <a:prstGeom prst="rect">
              <a:avLst/>
            </a:prstGeom>
            <a:solidFill>
              <a:srgbClr val="B7F1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5. ประชาชนเข้าถึงบริการเฝ้าระวัง ป้องกันควบคุมโรคและภัยสุขภาพที่ทั่วถึงและทันสถานการณ์</a:t>
              </a:r>
            </a:p>
          </p:txBody>
        </p:sp>
        <p:grpSp>
          <p:nvGrpSpPr>
            <p:cNvPr id="80" name="Group 191">
              <a:extLst>
                <a:ext uri="{FF2B5EF4-FFF2-40B4-BE49-F238E27FC236}">
                  <a16:creationId xmlns="" xmlns:a16="http://schemas.microsoft.com/office/drawing/2014/main" id="{9FE7BDD9-68D4-44E9-93F7-3C8210B6B1D3}"/>
                </a:ext>
              </a:extLst>
            </p:cNvPr>
            <p:cNvGrpSpPr/>
            <p:nvPr/>
          </p:nvGrpSpPr>
          <p:grpSpPr>
            <a:xfrm>
              <a:off x="2051928" y="6306493"/>
              <a:ext cx="732185" cy="581697"/>
              <a:chOff x="7562304" y="6307762"/>
              <a:chExt cx="732185" cy="581697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="" xmlns:a16="http://schemas.microsoft.com/office/drawing/2014/main" id="{1AEB5B72-EF7E-42C3-9348-6C21ADAFE5FE}"/>
                  </a:ext>
                </a:extLst>
              </p:cNvPr>
              <p:cNvSpPr/>
              <p:nvPr/>
            </p:nvSpPr>
            <p:spPr>
              <a:xfrm>
                <a:off x="7612275" y="6316075"/>
                <a:ext cx="648000" cy="432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3399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700" b="1" spc="-18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="" xmlns:a16="http://schemas.microsoft.com/office/drawing/2014/main" id="{FCCA5D79-808F-448F-9BA2-83D32C56E599}"/>
                  </a:ext>
                </a:extLst>
              </p:cNvPr>
              <p:cNvSpPr txBox="1"/>
              <p:nvPr/>
            </p:nvSpPr>
            <p:spPr>
              <a:xfrm>
                <a:off x="7562304" y="6307762"/>
                <a:ext cx="732185" cy="581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6. เพื่อเป็นค่าใช้จ่ายในการดำเนินการภาครัฐ</a:t>
                </a:r>
                <a:endParaRPr lang="th-TH" sz="700" b="1" spc="-18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829149FD-6A38-4285-934A-AB71B8D4F0C5}"/>
                </a:ext>
              </a:extLst>
            </p:cNvPr>
            <p:cNvSpPr txBox="1"/>
            <p:nvPr/>
          </p:nvSpPr>
          <p:spPr>
            <a:xfrm>
              <a:off x="8311063" y="6322283"/>
              <a:ext cx="1230841" cy="570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53138">
                <a:lnSpc>
                  <a:spcPts val="595"/>
                </a:lnSpc>
              </a:pPr>
              <a:r>
                <a:rPr lang="th-TH" sz="7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4. ประชาชนกลุ่มเป้าหมายในพื้นที่เฉพาะได้รับบริการเฝ้าระวัง ป้องกัน ควบคุมโรคและภัยสุขภาพตามมาตรฐานสากล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="" xmlns:a16="http://schemas.microsoft.com/office/drawing/2014/main" id="{D60E990E-B055-496F-ADB8-20C8904ECEC9}"/>
                </a:ext>
              </a:extLst>
            </p:cNvPr>
            <p:cNvSpPr/>
            <p:nvPr/>
          </p:nvSpPr>
          <p:spPr>
            <a:xfrm>
              <a:off x="11518334" y="6316075"/>
              <a:ext cx="1257866" cy="432000"/>
            </a:xfrm>
            <a:prstGeom prst="rect">
              <a:avLst/>
            </a:prstGeom>
            <a:solidFill>
              <a:srgbClr val="C9FFC9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endParaRPr lang="th-TH" sz="7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6CB716FF-13A6-4E07-9DA2-CE7F7C4457B2}"/>
                </a:ext>
              </a:extLst>
            </p:cNvPr>
            <p:cNvSpPr txBox="1"/>
            <p:nvPr/>
          </p:nvSpPr>
          <p:spPr>
            <a:xfrm>
              <a:off x="11475100" y="6299819"/>
              <a:ext cx="1315841" cy="6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53138">
                <a:lnSpc>
                  <a:spcPts val="680"/>
                </a:lnSpc>
              </a:pPr>
              <a: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7. ประชาชนกลุ่มเป้าหมายในพื้นที่เสี่ยงปัญหาขยะและมลพิษทางอากาศ</a:t>
              </a:r>
              <a:b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ได้รับการเฝ้าระวัง ป้องกัน ควบคุมโรคและภัยสุขภาพจากมลพิษสิ่งแวดล้อม</a:t>
              </a:r>
            </a:p>
          </p:txBody>
        </p:sp>
      </p:grp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3A2C157F-35AD-4DDA-B1FA-4B07E177B0CE}"/>
              </a:ext>
            </a:extLst>
          </p:cNvPr>
          <p:cNvSpPr/>
          <p:nvPr/>
        </p:nvSpPr>
        <p:spPr>
          <a:xfrm>
            <a:off x="-6216" y="4496511"/>
            <a:ext cx="786190" cy="430531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ctr" defTabSz="653138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</a:t>
            </a:r>
            <a:b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การให้บริการ</a:t>
            </a:r>
            <a:b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กรม คร.</a:t>
            </a:r>
          </a:p>
        </p:txBody>
      </p:sp>
      <p:sp>
        <p:nvSpPr>
          <p:cNvPr id="217" name="Arrow: Right 216">
            <a:extLst>
              <a:ext uri="{FF2B5EF4-FFF2-40B4-BE49-F238E27FC236}">
                <a16:creationId xmlns="" xmlns:a16="http://schemas.microsoft.com/office/drawing/2014/main" id="{D46CEA52-8699-4922-95F6-CE01D4D2AB26}"/>
              </a:ext>
            </a:extLst>
          </p:cNvPr>
          <p:cNvSpPr/>
          <p:nvPr/>
        </p:nvSpPr>
        <p:spPr>
          <a:xfrm>
            <a:off x="790770" y="4593281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1D2F0DDE-971B-42BD-8A9E-296071DF5FB5}"/>
              </a:ext>
            </a:extLst>
          </p:cNvPr>
          <p:cNvSpPr/>
          <p:nvPr/>
        </p:nvSpPr>
        <p:spPr>
          <a:xfrm>
            <a:off x="123222" y="4136218"/>
            <a:ext cx="527314" cy="355510"/>
          </a:xfrm>
          <a:prstGeom prst="rect">
            <a:avLst/>
          </a:prstGeom>
        </p:spPr>
        <p:txBody>
          <a:bodyPr wrap="none" lIns="77751" tIns="38876" rIns="77751" bIns="38876">
            <a:spAutoFit/>
          </a:bodyPr>
          <a:lstStyle/>
          <a:p>
            <a:pPr algn="ctr"/>
            <a:r>
              <a:rPr lang="th-TH" sz="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ผลสัมฤทธิ์</a:t>
            </a:r>
          </a:p>
          <a:p>
            <a:pPr algn="ctr"/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กรม คร.</a:t>
            </a:r>
            <a:endParaRPr lang="th-TH" sz="9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3" name="Group 194">
            <a:extLst>
              <a:ext uri="{FF2B5EF4-FFF2-40B4-BE49-F238E27FC236}">
                <a16:creationId xmlns="" xmlns:a16="http://schemas.microsoft.com/office/drawing/2014/main" id="{E69AED52-B59E-4B82-A63B-48C3964A406C}"/>
              </a:ext>
            </a:extLst>
          </p:cNvPr>
          <p:cNvGrpSpPr/>
          <p:nvPr/>
        </p:nvGrpSpPr>
        <p:grpSpPr>
          <a:xfrm>
            <a:off x="1475307" y="4843219"/>
            <a:ext cx="10458763" cy="51429"/>
            <a:chOff x="1533328" y="7848114"/>
            <a:chExt cx="10981701" cy="72000"/>
          </a:xfrm>
        </p:grpSpPr>
        <p:sp>
          <p:nvSpPr>
            <p:cNvPr id="214" name="Arrow: Right 213">
              <a:extLst>
                <a:ext uri="{FF2B5EF4-FFF2-40B4-BE49-F238E27FC236}">
                  <a16:creationId xmlns="" xmlns:a16="http://schemas.microsoft.com/office/drawing/2014/main" id="{E9D89A64-FA67-44E5-8092-73A042CE1030}"/>
                </a:ext>
              </a:extLst>
            </p:cNvPr>
            <p:cNvSpPr/>
            <p:nvPr/>
          </p:nvSpPr>
          <p:spPr>
            <a:xfrm rot="5400000">
              <a:off x="155132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5" name="Arrow: Right 214">
              <a:extLst>
                <a:ext uri="{FF2B5EF4-FFF2-40B4-BE49-F238E27FC236}">
                  <a16:creationId xmlns="" xmlns:a16="http://schemas.microsoft.com/office/drawing/2014/main" id="{CA270494-8F6F-4091-9254-7B04D70AE494}"/>
                </a:ext>
              </a:extLst>
            </p:cNvPr>
            <p:cNvSpPr/>
            <p:nvPr/>
          </p:nvSpPr>
          <p:spPr>
            <a:xfrm rot="5400000">
              <a:off x="235047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9" name="Arrow: Right 218">
              <a:extLst>
                <a:ext uri="{FF2B5EF4-FFF2-40B4-BE49-F238E27FC236}">
                  <a16:creationId xmlns="" xmlns:a16="http://schemas.microsoft.com/office/drawing/2014/main" id="{9936ADA2-12DD-4AFE-BDDF-32AEC0B3E3EC}"/>
                </a:ext>
              </a:extLst>
            </p:cNvPr>
            <p:cNvSpPr/>
            <p:nvPr/>
          </p:nvSpPr>
          <p:spPr>
            <a:xfrm rot="5400000">
              <a:off x="3060451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1" name="Arrow: Right 220">
              <a:extLst>
                <a:ext uri="{FF2B5EF4-FFF2-40B4-BE49-F238E27FC236}">
                  <a16:creationId xmlns="" xmlns:a16="http://schemas.microsoft.com/office/drawing/2014/main" id="{E7ED9DE5-ABEC-428E-94E5-3504AA3E0EBE}"/>
                </a:ext>
              </a:extLst>
            </p:cNvPr>
            <p:cNvSpPr/>
            <p:nvPr/>
          </p:nvSpPr>
          <p:spPr>
            <a:xfrm rot="5400000">
              <a:off x="379601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2" name="Arrow: Right 221">
              <a:extLst>
                <a:ext uri="{FF2B5EF4-FFF2-40B4-BE49-F238E27FC236}">
                  <a16:creationId xmlns="" xmlns:a16="http://schemas.microsoft.com/office/drawing/2014/main" id="{8DC8B7DE-E9B3-4ECB-A9EC-4DA6B907F726}"/>
                </a:ext>
              </a:extLst>
            </p:cNvPr>
            <p:cNvSpPr/>
            <p:nvPr/>
          </p:nvSpPr>
          <p:spPr>
            <a:xfrm rot="5400000">
              <a:off x="4510394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3" name="Arrow: Right 222">
              <a:extLst>
                <a:ext uri="{FF2B5EF4-FFF2-40B4-BE49-F238E27FC236}">
                  <a16:creationId xmlns="" xmlns:a16="http://schemas.microsoft.com/office/drawing/2014/main" id="{3894B275-9C67-4FE7-A2B3-C606C7E94752}"/>
                </a:ext>
              </a:extLst>
            </p:cNvPr>
            <p:cNvSpPr/>
            <p:nvPr/>
          </p:nvSpPr>
          <p:spPr>
            <a:xfrm rot="5400000">
              <a:off x="5110085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4" name="Arrow: Right 223">
              <a:extLst>
                <a:ext uri="{FF2B5EF4-FFF2-40B4-BE49-F238E27FC236}">
                  <a16:creationId xmlns="" xmlns:a16="http://schemas.microsoft.com/office/drawing/2014/main" id="{51ACD030-22A5-467B-8F3D-01D77FF3231C}"/>
                </a:ext>
              </a:extLst>
            </p:cNvPr>
            <p:cNvSpPr/>
            <p:nvPr/>
          </p:nvSpPr>
          <p:spPr>
            <a:xfrm rot="5400000">
              <a:off x="563845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5" name="Arrow: Right 224">
              <a:extLst>
                <a:ext uri="{FF2B5EF4-FFF2-40B4-BE49-F238E27FC236}">
                  <a16:creationId xmlns="" xmlns:a16="http://schemas.microsoft.com/office/drawing/2014/main" id="{F30A83A9-4F38-4CF1-BC69-229E8BDEC4B5}"/>
                </a:ext>
              </a:extLst>
            </p:cNvPr>
            <p:cNvSpPr/>
            <p:nvPr/>
          </p:nvSpPr>
          <p:spPr>
            <a:xfrm rot="5400000">
              <a:off x="626149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6" name="Arrow: Right 225">
              <a:extLst>
                <a:ext uri="{FF2B5EF4-FFF2-40B4-BE49-F238E27FC236}">
                  <a16:creationId xmlns="" xmlns:a16="http://schemas.microsoft.com/office/drawing/2014/main" id="{AC951809-5F19-4BD8-AF49-64AE205AD4ED}"/>
                </a:ext>
              </a:extLst>
            </p:cNvPr>
            <p:cNvSpPr/>
            <p:nvPr/>
          </p:nvSpPr>
          <p:spPr>
            <a:xfrm rot="5400000">
              <a:off x="693788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7" name="Arrow: Right 226">
              <a:extLst>
                <a:ext uri="{FF2B5EF4-FFF2-40B4-BE49-F238E27FC236}">
                  <a16:creationId xmlns="" xmlns:a16="http://schemas.microsoft.com/office/drawing/2014/main" id="{84154A24-DCDC-4793-A77A-BD47694B974E}"/>
                </a:ext>
              </a:extLst>
            </p:cNvPr>
            <p:cNvSpPr/>
            <p:nvPr/>
          </p:nvSpPr>
          <p:spPr>
            <a:xfrm rot="5400000">
              <a:off x="776988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8" name="Arrow: Right 227">
              <a:extLst>
                <a:ext uri="{FF2B5EF4-FFF2-40B4-BE49-F238E27FC236}">
                  <a16:creationId xmlns="" xmlns:a16="http://schemas.microsoft.com/office/drawing/2014/main" id="{7A17A7BD-31AF-4E28-8E14-AE00BDCE54CD}"/>
                </a:ext>
              </a:extLst>
            </p:cNvPr>
            <p:cNvSpPr/>
            <p:nvPr/>
          </p:nvSpPr>
          <p:spPr>
            <a:xfrm rot="5400000">
              <a:off x="852995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9" name="Arrow: Right 228">
              <a:extLst>
                <a:ext uri="{FF2B5EF4-FFF2-40B4-BE49-F238E27FC236}">
                  <a16:creationId xmlns="" xmlns:a16="http://schemas.microsoft.com/office/drawing/2014/main" id="{CB02352D-6587-4721-AB7D-023B7D881AC6}"/>
                </a:ext>
              </a:extLst>
            </p:cNvPr>
            <p:cNvSpPr/>
            <p:nvPr/>
          </p:nvSpPr>
          <p:spPr>
            <a:xfrm rot="5400000">
              <a:off x="918992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0" name="Arrow: Right 229">
              <a:extLst>
                <a:ext uri="{FF2B5EF4-FFF2-40B4-BE49-F238E27FC236}">
                  <a16:creationId xmlns="" xmlns:a16="http://schemas.microsoft.com/office/drawing/2014/main" id="{C2BE9068-21FA-4C90-89A0-C204D0C320D6}"/>
                </a:ext>
              </a:extLst>
            </p:cNvPr>
            <p:cNvSpPr/>
            <p:nvPr/>
          </p:nvSpPr>
          <p:spPr>
            <a:xfrm rot="5400000">
              <a:off x="985772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1" name="Arrow: Right 230">
              <a:extLst>
                <a:ext uri="{FF2B5EF4-FFF2-40B4-BE49-F238E27FC236}">
                  <a16:creationId xmlns="" xmlns:a16="http://schemas.microsoft.com/office/drawing/2014/main" id="{5B3FBBA9-6422-42B3-AF2A-B805AA5F6080}"/>
                </a:ext>
              </a:extLst>
            </p:cNvPr>
            <p:cNvSpPr/>
            <p:nvPr/>
          </p:nvSpPr>
          <p:spPr>
            <a:xfrm rot="5400000">
              <a:off x="10476762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2" name="Arrow: Right 231">
              <a:extLst>
                <a:ext uri="{FF2B5EF4-FFF2-40B4-BE49-F238E27FC236}">
                  <a16:creationId xmlns="" xmlns:a16="http://schemas.microsoft.com/office/drawing/2014/main" id="{374C7030-97F8-4BA3-A7F1-0F2D44F03A9F}"/>
                </a:ext>
              </a:extLst>
            </p:cNvPr>
            <p:cNvSpPr/>
            <p:nvPr/>
          </p:nvSpPr>
          <p:spPr>
            <a:xfrm rot="5400000">
              <a:off x="1112869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3" name="Arrow: Right 232">
              <a:extLst>
                <a:ext uri="{FF2B5EF4-FFF2-40B4-BE49-F238E27FC236}">
                  <a16:creationId xmlns="" xmlns:a16="http://schemas.microsoft.com/office/drawing/2014/main" id="{D806B740-5D5E-40C2-8BA0-B36FBE00D3E5}"/>
                </a:ext>
              </a:extLst>
            </p:cNvPr>
            <p:cNvSpPr/>
            <p:nvPr/>
          </p:nvSpPr>
          <p:spPr>
            <a:xfrm rot="5400000">
              <a:off x="1175754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4" name="Arrow: Right 233">
              <a:extLst>
                <a:ext uri="{FF2B5EF4-FFF2-40B4-BE49-F238E27FC236}">
                  <a16:creationId xmlns="" xmlns:a16="http://schemas.microsoft.com/office/drawing/2014/main" id="{30F8FB0E-68A7-4979-A24C-9ADEC0E1B259}"/>
                </a:ext>
              </a:extLst>
            </p:cNvPr>
            <p:cNvSpPr/>
            <p:nvPr/>
          </p:nvSpPr>
          <p:spPr>
            <a:xfrm rot="5400000">
              <a:off x="12425029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B9B50D6D-C129-429D-A2FE-F36D23E2595B}"/>
              </a:ext>
            </a:extLst>
          </p:cNvPr>
          <p:cNvSpPr/>
          <p:nvPr/>
        </p:nvSpPr>
        <p:spPr>
          <a:xfrm>
            <a:off x="1123344" y="4142805"/>
            <a:ext cx="5862946" cy="257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1. ประชาชนมีความรอบรู้ทางสุขภาพ (</a:t>
            </a:r>
            <a:r>
              <a:rPr lang="en-US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Health Literacy) </a:t>
            </a:r>
            <a:r>
              <a:rPr lang="th-TH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สามารถป้องกัน ควบคุมโรคและปัจจัยเสี่ยงที่คุกคามสุขภาวะ </a:t>
            </a:r>
          </a:p>
          <a:p>
            <a:pPr algn="ctr" defTabSz="653138"/>
            <a:r>
              <a:rPr lang="th-TH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ลดการป่วย การตาย ความพิการ จากโรคและภัยที่ป้องกันได้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1AF71428-A0C1-4083-AB01-677717330885}"/>
              </a:ext>
            </a:extLst>
          </p:cNvPr>
          <p:cNvSpPr/>
          <p:nvPr/>
        </p:nvSpPr>
        <p:spPr>
          <a:xfrm>
            <a:off x="7024588" y="4142805"/>
            <a:ext cx="5134977" cy="257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2. ระบบการป้องกันควบคุมโรคมีสมรรถนะตามมาตรฐานสากลที่องค์กรระดับนานาชาติเป็นผู้กำหนดหรือสามารถปฏิบัติงาน</a:t>
            </a:r>
          </a:p>
          <a:p>
            <a:pPr algn="ctr" defTabSz="653138"/>
            <a:r>
              <a:rPr lang="th-TH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ได้ตามเป้าหมายที่องค์กรนานาชาติกำหนด เช่น </a:t>
            </a:r>
            <a:r>
              <a:rPr lang="en-US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SDG </a:t>
            </a:r>
            <a:r>
              <a:rPr lang="th-TH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หรือ </a:t>
            </a:r>
            <a:r>
              <a:rPr lang="en-US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IHR</a:t>
            </a:r>
            <a:endParaRPr lang="th-TH" sz="800" b="1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grpSp>
        <p:nvGrpSpPr>
          <p:cNvPr id="84" name="Group 235">
            <a:extLst>
              <a:ext uri="{FF2B5EF4-FFF2-40B4-BE49-F238E27FC236}">
                <a16:creationId xmlns="" xmlns:a16="http://schemas.microsoft.com/office/drawing/2014/main" id="{453229BC-264D-4294-8FA6-6E293958C54E}"/>
              </a:ext>
            </a:extLst>
          </p:cNvPr>
          <p:cNvGrpSpPr/>
          <p:nvPr/>
        </p:nvGrpSpPr>
        <p:grpSpPr>
          <a:xfrm>
            <a:off x="1489356" y="4427915"/>
            <a:ext cx="10159406" cy="51429"/>
            <a:chOff x="1533328" y="7848114"/>
            <a:chExt cx="10667376" cy="72000"/>
          </a:xfrm>
        </p:grpSpPr>
        <p:sp>
          <p:nvSpPr>
            <p:cNvPr id="237" name="Arrow: Right 236">
              <a:extLst>
                <a:ext uri="{FF2B5EF4-FFF2-40B4-BE49-F238E27FC236}">
                  <a16:creationId xmlns="" xmlns:a16="http://schemas.microsoft.com/office/drawing/2014/main" id="{EA1F8D86-9318-4E66-B143-BCEA99DC1B4B}"/>
                </a:ext>
              </a:extLst>
            </p:cNvPr>
            <p:cNvSpPr/>
            <p:nvPr/>
          </p:nvSpPr>
          <p:spPr>
            <a:xfrm rot="5400000">
              <a:off x="155132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8" name="Arrow: Right 237">
              <a:extLst>
                <a:ext uri="{FF2B5EF4-FFF2-40B4-BE49-F238E27FC236}">
                  <a16:creationId xmlns="" xmlns:a16="http://schemas.microsoft.com/office/drawing/2014/main" id="{9251A1B8-F235-42D4-8343-20754E897215}"/>
                </a:ext>
              </a:extLst>
            </p:cNvPr>
            <p:cNvSpPr/>
            <p:nvPr/>
          </p:nvSpPr>
          <p:spPr>
            <a:xfrm rot="5400000">
              <a:off x="235047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0" name="Arrow: Right 239">
              <a:extLst>
                <a:ext uri="{FF2B5EF4-FFF2-40B4-BE49-F238E27FC236}">
                  <a16:creationId xmlns="" xmlns:a16="http://schemas.microsoft.com/office/drawing/2014/main" id="{F251DA42-47C2-49ED-ABCD-72EAA65715C8}"/>
                </a:ext>
              </a:extLst>
            </p:cNvPr>
            <p:cNvSpPr/>
            <p:nvPr/>
          </p:nvSpPr>
          <p:spPr>
            <a:xfrm rot="5400000">
              <a:off x="335786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47" name="Arrow: Right 246">
              <a:extLst>
                <a:ext uri="{FF2B5EF4-FFF2-40B4-BE49-F238E27FC236}">
                  <a16:creationId xmlns="" xmlns:a16="http://schemas.microsoft.com/office/drawing/2014/main" id="{8AE9AD5C-9394-4249-A52E-BECFA2F90380}"/>
                </a:ext>
              </a:extLst>
            </p:cNvPr>
            <p:cNvSpPr/>
            <p:nvPr/>
          </p:nvSpPr>
          <p:spPr>
            <a:xfrm rot="5400000">
              <a:off x="563845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0" name="Arrow: Right 249">
              <a:extLst>
                <a:ext uri="{FF2B5EF4-FFF2-40B4-BE49-F238E27FC236}">
                  <a16:creationId xmlns="" xmlns:a16="http://schemas.microsoft.com/office/drawing/2014/main" id="{33CDFB48-EDA8-4313-A00D-D564243A35A9}"/>
                </a:ext>
              </a:extLst>
            </p:cNvPr>
            <p:cNvSpPr/>
            <p:nvPr/>
          </p:nvSpPr>
          <p:spPr>
            <a:xfrm rot="5400000">
              <a:off x="776988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1" name="Arrow: Right 250">
              <a:extLst>
                <a:ext uri="{FF2B5EF4-FFF2-40B4-BE49-F238E27FC236}">
                  <a16:creationId xmlns="" xmlns:a16="http://schemas.microsoft.com/office/drawing/2014/main" id="{1FD0B6A6-B2B8-42E7-AEF0-586DEE85CAF7}"/>
                </a:ext>
              </a:extLst>
            </p:cNvPr>
            <p:cNvSpPr/>
            <p:nvPr/>
          </p:nvSpPr>
          <p:spPr>
            <a:xfrm rot="5400000">
              <a:off x="883475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4" name="Arrow: Right 253">
              <a:extLst>
                <a:ext uri="{FF2B5EF4-FFF2-40B4-BE49-F238E27FC236}">
                  <a16:creationId xmlns="" xmlns:a16="http://schemas.microsoft.com/office/drawing/2014/main" id="{3C7B1BF5-0294-4FE8-9A95-75FA72A1FE4E}"/>
                </a:ext>
              </a:extLst>
            </p:cNvPr>
            <p:cNvSpPr/>
            <p:nvPr/>
          </p:nvSpPr>
          <p:spPr>
            <a:xfrm rot="5400000">
              <a:off x="10457712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7" name="Arrow: Right 256">
              <a:extLst>
                <a:ext uri="{FF2B5EF4-FFF2-40B4-BE49-F238E27FC236}">
                  <a16:creationId xmlns="" xmlns:a16="http://schemas.microsoft.com/office/drawing/2014/main" id="{215019DB-CE6D-4A23-8BF2-8307974CA234}"/>
                </a:ext>
              </a:extLst>
            </p:cNvPr>
            <p:cNvSpPr/>
            <p:nvPr/>
          </p:nvSpPr>
          <p:spPr>
            <a:xfrm rot="5400000">
              <a:off x="12110704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58" name="Arrow: Right 257">
            <a:extLst>
              <a:ext uri="{FF2B5EF4-FFF2-40B4-BE49-F238E27FC236}">
                <a16:creationId xmlns="" xmlns:a16="http://schemas.microsoft.com/office/drawing/2014/main" id="{547B3891-C077-473A-929F-F83A4217E556}"/>
              </a:ext>
            </a:extLst>
          </p:cNvPr>
          <p:cNvSpPr/>
          <p:nvPr/>
        </p:nvSpPr>
        <p:spPr>
          <a:xfrm>
            <a:off x="790770" y="4194233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263" name="Rectangle 262">
            <a:extLst>
              <a:ext uri="{FF2B5EF4-FFF2-40B4-BE49-F238E27FC236}">
                <a16:creationId xmlns="" xmlns:a16="http://schemas.microsoft.com/office/drawing/2014/main" id="{27DE2D11-D6C6-4E6D-A1EE-9C1CBB8E426F}"/>
              </a:ext>
            </a:extLst>
          </p:cNvPr>
          <p:cNvSpPr/>
          <p:nvPr/>
        </p:nvSpPr>
        <p:spPr>
          <a:xfrm>
            <a:off x="1121346" y="3839614"/>
            <a:ext cx="11038219" cy="205714"/>
          </a:xfrm>
          <a:prstGeom prst="rect">
            <a:avLst/>
          </a:prstGeom>
          <a:solidFill>
            <a:srgbClr val="F5B7D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12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ประชาชนได้รับการป้องกัน ควบคุมโรคและภัยสุขภาพ ระดับมาตรฐานสากล ภายในปี 2580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="" xmlns:a16="http://schemas.microsoft.com/office/drawing/2014/main" id="{27F4948A-ACAE-4ACF-9044-3322E7F2E793}"/>
              </a:ext>
            </a:extLst>
          </p:cNvPr>
          <p:cNvSpPr/>
          <p:nvPr/>
        </p:nvSpPr>
        <p:spPr>
          <a:xfrm>
            <a:off x="149672" y="3817707"/>
            <a:ext cx="474415" cy="309344"/>
          </a:xfrm>
          <a:prstGeom prst="rect">
            <a:avLst/>
          </a:prstGeom>
        </p:spPr>
        <p:txBody>
          <a:bodyPr wrap="none" lIns="77751" tIns="38876" rIns="77751" bIns="38876">
            <a:spAutoFit/>
          </a:bodyPr>
          <a:lstStyle/>
          <a:p>
            <a:pPr algn="ctr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วิสัยทัศน์</a:t>
            </a:r>
          </a:p>
          <a:p>
            <a:pPr algn="ctr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กรม คร.</a:t>
            </a:r>
            <a:endParaRPr lang="th-TH" sz="9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5" name="Arrow: Right 264">
            <a:extLst>
              <a:ext uri="{FF2B5EF4-FFF2-40B4-BE49-F238E27FC236}">
                <a16:creationId xmlns="" xmlns:a16="http://schemas.microsoft.com/office/drawing/2014/main" id="{FB11B594-1DCB-4031-9748-0A0F24EC5CBB}"/>
              </a:ext>
            </a:extLst>
          </p:cNvPr>
          <p:cNvSpPr/>
          <p:nvPr/>
        </p:nvSpPr>
        <p:spPr>
          <a:xfrm>
            <a:off x="790770" y="3848508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267" name="Arrow: Right 266">
            <a:extLst>
              <a:ext uri="{FF2B5EF4-FFF2-40B4-BE49-F238E27FC236}">
                <a16:creationId xmlns="" xmlns:a16="http://schemas.microsoft.com/office/drawing/2014/main" id="{1AACE1F2-93B7-4957-B5AE-7A7503469451}"/>
              </a:ext>
            </a:extLst>
          </p:cNvPr>
          <p:cNvSpPr/>
          <p:nvPr/>
        </p:nvSpPr>
        <p:spPr>
          <a:xfrm rot="5400000">
            <a:off x="4029102" y="4042631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  <p:sp>
        <p:nvSpPr>
          <p:cNvPr id="268" name="Arrow: Right 267">
            <a:extLst>
              <a:ext uri="{FF2B5EF4-FFF2-40B4-BE49-F238E27FC236}">
                <a16:creationId xmlns="" xmlns:a16="http://schemas.microsoft.com/office/drawing/2014/main" id="{E91F0DA0-31CC-46A9-909B-B58FF860A1AD}"/>
              </a:ext>
            </a:extLst>
          </p:cNvPr>
          <p:cNvSpPr/>
          <p:nvPr/>
        </p:nvSpPr>
        <p:spPr>
          <a:xfrm rot="5400000">
            <a:off x="9566362" y="4042631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  <p:sp>
        <p:nvSpPr>
          <p:cNvPr id="270" name="Line 4">
            <a:extLst>
              <a:ext uri="{FF2B5EF4-FFF2-40B4-BE49-F238E27FC236}">
                <a16:creationId xmlns="" xmlns:a16="http://schemas.microsoft.com/office/drawing/2014/main" id="{96FB83F9-D383-44EE-B9CA-4631CD6AB9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2705172"/>
            <a:ext cx="121920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lIns="39659" tIns="19830" rIns="39659" bIns="19830"/>
          <a:lstStyle/>
          <a:p>
            <a:pPr defTabSz="653138"/>
            <a:endParaRPr lang="th-TH" sz="2000" dirty="0"/>
          </a:p>
        </p:txBody>
      </p:sp>
      <p:sp>
        <p:nvSpPr>
          <p:cNvPr id="271" name="Line 4">
            <a:extLst>
              <a:ext uri="{FF2B5EF4-FFF2-40B4-BE49-F238E27FC236}">
                <a16:creationId xmlns="" xmlns:a16="http://schemas.microsoft.com/office/drawing/2014/main" id="{A870FD2E-91A8-4EE0-AFA9-E4C2D441BD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3794274"/>
            <a:ext cx="121920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lIns="39659" tIns="19830" rIns="39659" bIns="19830"/>
          <a:lstStyle/>
          <a:p>
            <a:pPr defTabSz="653138"/>
            <a:endParaRPr lang="th-TH" sz="2000" dirty="0"/>
          </a:p>
        </p:txBody>
      </p:sp>
      <p:grpSp>
        <p:nvGrpSpPr>
          <p:cNvPr id="85" name="Group 56">
            <a:extLst>
              <a:ext uri="{FF2B5EF4-FFF2-40B4-BE49-F238E27FC236}">
                <a16:creationId xmlns="" xmlns:a16="http://schemas.microsoft.com/office/drawing/2014/main" id="{D311C4C1-C342-496C-97AE-E28FFC3BCC69}"/>
              </a:ext>
            </a:extLst>
          </p:cNvPr>
          <p:cNvGrpSpPr/>
          <p:nvPr/>
        </p:nvGrpSpPr>
        <p:grpSpPr>
          <a:xfrm>
            <a:off x="4448678" y="3772186"/>
            <a:ext cx="7155450" cy="51429"/>
            <a:chOff x="4671112" y="5281061"/>
            <a:chExt cx="7513222" cy="72000"/>
          </a:xfrm>
        </p:grpSpPr>
        <p:sp>
          <p:nvSpPr>
            <p:cNvPr id="276" name="Arrow: Right 275">
              <a:extLst>
                <a:ext uri="{FF2B5EF4-FFF2-40B4-BE49-F238E27FC236}">
                  <a16:creationId xmlns="" xmlns:a16="http://schemas.microsoft.com/office/drawing/2014/main" id="{3C48E3F6-80CC-4785-B3FC-2C124C723248}"/>
                </a:ext>
              </a:extLst>
            </p:cNvPr>
            <p:cNvSpPr/>
            <p:nvPr/>
          </p:nvSpPr>
          <p:spPr>
            <a:xfrm rot="5400000">
              <a:off x="12094334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77" name="Arrow: Right 276">
              <a:extLst>
                <a:ext uri="{FF2B5EF4-FFF2-40B4-BE49-F238E27FC236}">
                  <a16:creationId xmlns="" xmlns:a16="http://schemas.microsoft.com/office/drawing/2014/main" id="{2B779B51-07F9-426D-A100-F55281C502ED}"/>
                </a:ext>
              </a:extLst>
            </p:cNvPr>
            <p:cNvSpPr/>
            <p:nvPr/>
          </p:nvSpPr>
          <p:spPr>
            <a:xfrm rot="5400000">
              <a:off x="9848083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78" name="Arrow: Right 277">
              <a:extLst>
                <a:ext uri="{FF2B5EF4-FFF2-40B4-BE49-F238E27FC236}">
                  <a16:creationId xmlns="" xmlns:a16="http://schemas.microsoft.com/office/drawing/2014/main" id="{5AA58B66-CFED-4B3B-B7C6-CDBE590E1E14}"/>
                </a:ext>
              </a:extLst>
            </p:cNvPr>
            <p:cNvSpPr/>
            <p:nvPr/>
          </p:nvSpPr>
          <p:spPr>
            <a:xfrm rot="5400000">
              <a:off x="4689112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90" name="Group 283">
            <a:extLst>
              <a:ext uri="{FF2B5EF4-FFF2-40B4-BE49-F238E27FC236}">
                <a16:creationId xmlns="" xmlns:a16="http://schemas.microsoft.com/office/drawing/2014/main" id="{E6D1F5D7-E921-4B79-B346-D0F46AC46C6F}"/>
              </a:ext>
            </a:extLst>
          </p:cNvPr>
          <p:cNvGrpSpPr/>
          <p:nvPr/>
        </p:nvGrpSpPr>
        <p:grpSpPr>
          <a:xfrm>
            <a:off x="4441884" y="3500083"/>
            <a:ext cx="7155450" cy="51429"/>
            <a:chOff x="4671112" y="5281061"/>
            <a:chExt cx="7513222" cy="72000"/>
          </a:xfrm>
        </p:grpSpPr>
        <p:sp>
          <p:nvSpPr>
            <p:cNvPr id="285" name="Arrow: Right 284">
              <a:extLst>
                <a:ext uri="{FF2B5EF4-FFF2-40B4-BE49-F238E27FC236}">
                  <a16:creationId xmlns="" xmlns:a16="http://schemas.microsoft.com/office/drawing/2014/main" id="{A95B04DA-B09F-4AA7-AE9E-660F06AF7ED7}"/>
                </a:ext>
              </a:extLst>
            </p:cNvPr>
            <p:cNvSpPr/>
            <p:nvPr/>
          </p:nvSpPr>
          <p:spPr>
            <a:xfrm rot="5400000">
              <a:off x="12094334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86" name="Arrow: Right 285">
              <a:extLst>
                <a:ext uri="{FF2B5EF4-FFF2-40B4-BE49-F238E27FC236}">
                  <a16:creationId xmlns="" xmlns:a16="http://schemas.microsoft.com/office/drawing/2014/main" id="{5105BA04-DF8B-434E-B7D3-4125D940FBBF}"/>
                </a:ext>
              </a:extLst>
            </p:cNvPr>
            <p:cNvSpPr/>
            <p:nvPr/>
          </p:nvSpPr>
          <p:spPr>
            <a:xfrm rot="5400000">
              <a:off x="9848083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87" name="Arrow: Right 286">
              <a:extLst>
                <a:ext uri="{FF2B5EF4-FFF2-40B4-BE49-F238E27FC236}">
                  <a16:creationId xmlns="" xmlns:a16="http://schemas.microsoft.com/office/drawing/2014/main" id="{5417CD4F-7A1F-4709-888D-7B00BA5AA892}"/>
                </a:ext>
              </a:extLst>
            </p:cNvPr>
            <p:cNvSpPr/>
            <p:nvPr/>
          </p:nvSpPr>
          <p:spPr>
            <a:xfrm rot="5400000">
              <a:off x="4689112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94" name="Group 287">
            <a:extLst>
              <a:ext uri="{FF2B5EF4-FFF2-40B4-BE49-F238E27FC236}">
                <a16:creationId xmlns="" xmlns:a16="http://schemas.microsoft.com/office/drawing/2014/main" id="{88709BC5-8B3D-4130-87C7-C33AB98F108B}"/>
              </a:ext>
            </a:extLst>
          </p:cNvPr>
          <p:cNvGrpSpPr/>
          <p:nvPr/>
        </p:nvGrpSpPr>
        <p:grpSpPr>
          <a:xfrm>
            <a:off x="4435802" y="3214200"/>
            <a:ext cx="7155450" cy="51429"/>
            <a:chOff x="4671112" y="5281061"/>
            <a:chExt cx="7513222" cy="72000"/>
          </a:xfrm>
        </p:grpSpPr>
        <p:sp>
          <p:nvSpPr>
            <p:cNvPr id="289" name="Arrow: Right 288">
              <a:extLst>
                <a:ext uri="{FF2B5EF4-FFF2-40B4-BE49-F238E27FC236}">
                  <a16:creationId xmlns="" xmlns:a16="http://schemas.microsoft.com/office/drawing/2014/main" id="{3414616D-1D53-44CB-81EA-6136444BDD4B}"/>
                </a:ext>
              </a:extLst>
            </p:cNvPr>
            <p:cNvSpPr/>
            <p:nvPr/>
          </p:nvSpPr>
          <p:spPr>
            <a:xfrm rot="5400000">
              <a:off x="12094334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90" name="Arrow: Right 289">
              <a:extLst>
                <a:ext uri="{FF2B5EF4-FFF2-40B4-BE49-F238E27FC236}">
                  <a16:creationId xmlns="" xmlns:a16="http://schemas.microsoft.com/office/drawing/2014/main" id="{95CABCA9-3A9C-40EF-9954-F8CF0074B4E2}"/>
                </a:ext>
              </a:extLst>
            </p:cNvPr>
            <p:cNvSpPr/>
            <p:nvPr/>
          </p:nvSpPr>
          <p:spPr>
            <a:xfrm rot="5400000">
              <a:off x="9848083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91" name="Arrow: Right 290">
              <a:extLst>
                <a:ext uri="{FF2B5EF4-FFF2-40B4-BE49-F238E27FC236}">
                  <a16:creationId xmlns="" xmlns:a16="http://schemas.microsoft.com/office/drawing/2014/main" id="{F27D9088-CFC9-4C52-A51A-09777AB58E14}"/>
                </a:ext>
              </a:extLst>
            </p:cNvPr>
            <p:cNvSpPr/>
            <p:nvPr/>
          </p:nvSpPr>
          <p:spPr>
            <a:xfrm rot="5400000">
              <a:off x="4689112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293" name="Rectangle 292">
            <a:extLst>
              <a:ext uri="{FF2B5EF4-FFF2-40B4-BE49-F238E27FC236}">
                <a16:creationId xmlns="" xmlns:a16="http://schemas.microsoft.com/office/drawing/2014/main" id="{8D764FA8-BE86-4055-873A-6D9FE7C9D36A}"/>
              </a:ext>
            </a:extLst>
          </p:cNvPr>
          <p:cNvSpPr/>
          <p:nvPr/>
        </p:nvSpPr>
        <p:spPr>
          <a:xfrm>
            <a:off x="-6216" y="3244392"/>
            <a:ext cx="786190" cy="315115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ctr" defTabSz="653138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</a:t>
            </a:r>
            <a:b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ก.สธ.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="" xmlns:a16="http://schemas.microsoft.com/office/drawing/2014/main" id="{FEF9286B-4655-490D-B4F1-C7CC5C2D3B57}"/>
              </a:ext>
            </a:extLst>
          </p:cNvPr>
          <p:cNvSpPr/>
          <p:nvPr/>
        </p:nvSpPr>
        <p:spPr>
          <a:xfrm>
            <a:off x="-6216" y="3523582"/>
            <a:ext cx="786190" cy="315115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ctr" defTabSz="653138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ยุทธศาสตร์</a:t>
            </a:r>
            <a:b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ก.สธ.</a:t>
            </a:r>
          </a:p>
        </p:txBody>
      </p:sp>
      <p:grpSp>
        <p:nvGrpSpPr>
          <p:cNvPr id="101" name="Group 60">
            <a:extLst>
              <a:ext uri="{FF2B5EF4-FFF2-40B4-BE49-F238E27FC236}">
                <a16:creationId xmlns="" xmlns:a16="http://schemas.microsoft.com/office/drawing/2014/main" id="{04442664-D90E-41FE-BB3B-7F26605AA7B3}"/>
              </a:ext>
            </a:extLst>
          </p:cNvPr>
          <p:cNvGrpSpPr/>
          <p:nvPr/>
        </p:nvGrpSpPr>
        <p:grpSpPr>
          <a:xfrm>
            <a:off x="1132060" y="3557671"/>
            <a:ext cx="11018790" cy="205714"/>
            <a:chOff x="1188663" y="4980739"/>
            <a:chExt cx="11569730" cy="288000"/>
          </a:xfrm>
        </p:grpSpPr>
        <p:sp>
          <p:nvSpPr>
            <p:cNvPr id="273" name="Rectangle 272">
              <a:extLst>
                <a:ext uri="{FF2B5EF4-FFF2-40B4-BE49-F238E27FC236}">
                  <a16:creationId xmlns="" xmlns:a16="http://schemas.microsoft.com/office/drawing/2014/main" id="{A0C3A54C-E8EB-4B89-9338-9AF82D87A863}"/>
                </a:ext>
              </a:extLst>
            </p:cNvPr>
            <p:cNvSpPr/>
            <p:nvPr/>
          </p:nvSpPr>
          <p:spPr>
            <a:xfrm>
              <a:off x="1188663" y="4980739"/>
              <a:ext cx="7072899" cy="28800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ระบบบริการสุขภาพและการบริหารจัดการเป็นเลิศ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="" xmlns:a16="http://schemas.microsoft.com/office/drawing/2014/main" id="{44FC6FF0-5967-4B58-A3B6-37C833C89990}"/>
                </a:ext>
              </a:extLst>
            </p:cNvPr>
            <p:cNvSpPr/>
            <p:nvPr/>
          </p:nvSpPr>
          <p:spPr>
            <a:xfrm>
              <a:off x="8288520" y="4980739"/>
              <a:ext cx="3191127" cy="288000"/>
            </a:xfrm>
            <a:prstGeom prst="rect">
              <a:avLst/>
            </a:prstGeom>
            <a:solidFill>
              <a:srgbClr val="B7F1FF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บริการและผลิตภัณฑ์สุขภาพเป็นเลิศ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="" xmlns:a16="http://schemas.microsoft.com/office/drawing/2014/main" id="{2DDE55D4-F99E-46FB-AEA4-1A758D439A20}"/>
                </a:ext>
              </a:extLst>
            </p:cNvPr>
            <p:cNvSpPr/>
            <p:nvPr/>
          </p:nvSpPr>
          <p:spPr>
            <a:xfrm>
              <a:off x="11509184" y="4980739"/>
              <a:ext cx="1249209" cy="288000"/>
            </a:xfrm>
            <a:prstGeom prst="rect">
              <a:avLst/>
            </a:prstGeom>
            <a:solidFill>
              <a:srgbClr val="C9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บริการสุขภาพที่เป็นมิตร</a:t>
              </a:r>
              <a:b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ต่อสิ่งแวดล้อมเป็นเลิศ</a:t>
              </a:r>
            </a:p>
          </p:txBody>
        </p:sp>
      </p:grpSp>
      <p:grpSp>
        <p:nvGrpSpPr>
          <p:cNvPr id="104" name="Group 59">
            <a:extLst>
              <a:ext uri="{FF2B5EF4-FFF2-40B4-BE49-F238E27FC236}">
                <a16:creationId xmlns="" xmlns:a16="http://schemas.microsoft.com/office/drawing/2014/main" id="{10890DF3-5B3E-4E64-898C-ECC7CC3CF9E5}"/>
              </a:ext>
            </a:extLst>
          </p:cNvPr>
          <p:cNvGrpSpPr/>
          <p:nvPr/>
        </p:nvGrpSpPr>
        <p:grpSpPr>
          <a:xfrm>
            <a:off x="1123346" y="3259493"/>
            <a:ext cx="11042001" cy="330860"/>
            <a:chOff x="1179513" y="4534717"/>
            <a:chExt cx="11594101" cy="463205"/>
          </a:xfrm>
        </p:grpSpPr>
        <p:sp>
          <p:nvSpPr>
            <p:cNvPr id="279" name="Rectangle 278">
              <a:extLst>
                <a:ext uri="{FF2B5EF4-FFF2-40B4-BE49-F238E27FC236}">
                  <a16:creationId xmlns="" xmlns:a16="http://schemas.microsoft.com/office/drawing/2014/main" id="{2A22DD27-1CB6-4986-8A7D-306029D23A3C}"/>
                </a:ext>
              </a:extLst>
            </p:cNvPr>
            <p:cNvSpPr/>
            <p:nvPr/>
          </p:nvSpPr>
          <p:spPr>
            <a:xfrm>
              <a:off x="1179513" y="4561343"/>
              <a:ext cx="7072899" cy="28800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ประชาชนทุกกลุ่มวัยมีสุขภาพดีและเข้าถึงระบบบริการสุขภาพที่มีมาตรฐาน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="" xmlns:a16="http://schemas.microsoft.com/office/drawing/2014/main" id="{01ACDE41-4C07-44E8-B8C4-970B69877DAD}"/>
                </a:ext>
              </a:extLst>
            </p:cNvPr>
            <p:cNvSpPr/>
            <p:nvPr/>
          </p:nvSpPr>
          <p:spPr>
            <a:xfrm>
              <a:off x="8279370" y="4561343"/>
              <a:ext cx="3191127" cy="288000"/>
            </a:xfrm>
            <a:prstGeom prst="rect">
              <a:avLst/>
            </a:prstGeom>
            <a:solidFill>
              <a:srgbClr val="B7F1FF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ระบบบริการสุขภาพมีศักยภาพในการแข่งขัน</a:t>
              </a:r>
            </a:p>
          </p:txBody>
        </p:sp>
        <p:grpSp>
          <p:nvGrpSpPr>
            <p:cNvPr id="129" name="Group 58">
              <a:extLst>
                <a:ext uri="{FF2B5EF4-FFF2-40B4-BE49-F238E27FC236}">
                  <a16:creationId xmlns="" xmlns:a16="http://schemas.microsoft.com/office/drawing/2014/main" id="{BD6F75D9-8195-45B2-8366-C974CBE77A2B}"/>
                </a:ext>
              </a:extLst>
            </p:cNvPr>
            <p:cNvGrpSpPr/>
            <p:nvPr/>
          </p:nvGrpSpPr>
          <p:grpSpPr>
            <a:xfrm>
              <a:off x="11501412" y="4534717"/>
              <a:ext cx="1272202" cy="463205"/>
              <a:chOff x="11501412" y="4534717"/>
              <a:chExt cx="1272202" cy="463205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="" xmlns:a16="http://schemas.microsoft.com/office/drawing/2014/main" id="{FD667C4F-D128-4D21-9819-E65CD227BEC7}"/>
                  </a:ext>
                </a:extLst>
              </p:cNvPr>
              <p:cNvSpPr/>
              <p:nvPr/>
            </p:nvSpPr>
            <p:spPr>
              <a:xfrm>
                <a:off x="11509184" y="4561343"/>
                <a:ext cx="1249209" cy="288000"/>
              </a:xfrm>
              <a:prstGeom prst="rect">
                <a:avLst/>
              </a:prstGeom>
              <a:solidFill>
                <a:srgbClr val="C9FF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="" xmlns:a16="http://schemas.microsoft.com/office/drawing/2014/main" id="{C22FA8C3-049C-4911-A6F5-5B9E12CFE8F2}"/>
                  </a:ext>
                </a:extLst>
              </p:cNvPr>
              <p:cNvSpPr/>
              <p:nvPr/>
            </p:nvSpPr>
            <p:spPr>
              <a:xfrm>
                <a:off x="11501412" y="4534717"/>
                <a:ext cx="1272202" cy="463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595"/>
                  </a:lnSpc>
                </a:pP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ประชาชนได้รับบริการสุขภาพ 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การป้องกัน ควบคุมโรคและ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ภัยสุขภาพที่เป็นมิตรต่อสิ่งแวดล้อม</a:t>
                </a:r>
              </a:p>
            </p:txBody>
          </p:sp>
        </p:grpSp>
      </p:grpSp>
      <p:sp>
        <p:nvSpPr>
          <p:cNvPr id="297" name="Rectangle 296">
            <a:extLst>
              <a:ext uri="{FF2B5EF4-FFF2-40B4-BE49-F238E27FC236}">
                <a16:creationId xmlns="" xmlns:a16="http://schemas.microsoft.com/office/drawing/2014/main" id="{B098B8EA-36DA-46AF-B315-2D914610EA18}"/>
              </a:ext>
            </a:extLst>
          </p:cNvPr>
          <p:cNvSpPr/>
          <p:nvPr/>
        </p:nvSpPr>
        <p:spPr>
          <a:xfrm>
            <a:off x="123222" y="2946184"/>
            <a:ext cx="527314" cy="309344"/>
          </a:xfrm>
          <a:prstGeom prst="rect">
            <a:avLst/>
          </a:prstGeom>
        </p:spPr>
        <p:txBody>
          <a:bodyPr wrap="none" lIns="77751" tIns="38876" rIns="77751" bIns="38876">
            <a:spAutoFit/>
          </a:bodyPr>
          <a:lstStyle/>
          <a:p>
            <a:pPr algn="ctr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ผลสัมฤทธิ์</a:t>
            </a:r>
          </a:p>
          <a:p>
            <a:pPr algn="ctr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ก.สธ.</a:t>
            </a:r>
            <a:endParaRPr lang="th-TH" sz="9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="" xmlns:a16="http://schemas.microsoft.com/office/drawing/2014/main" id="{703BEC08-5D45-4122-B19E-CC5F61C9E265}"/>
              </a:ext>
            </a:extLst>
          </p:cNvPr>
          <p:cNvSpPr/>
          <p:nvPr/>
        </p:nvSpPr>
        <p:spPr>
          <a:xfrm>
            <a:off x="1123346" y="3006382"/>
            <a:ext cx="11036219" cy="180000"/>
          </a:xfrm>
          <a:prstGeom prst="rect">
            <a:avLst/>
          </a:prstGeom>
          <a:solidFill>
            <a:srgbClr val="D1FFD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1. อัตราการเสียชีวิตจากโรคสำคัญลดลง       2. ประชาชนแต่ละกลุ่มวัยมีสุขภาพดีตามเกณฑ์ที่กำหนด</a:t>
            </a:r>
          </a:p>
        </p:txBody>
      </p:sp>
      <p:sp>
        <p:nvSpPr>
          <p:cNvPr id="299" name="Rectangle 38">
            <a:extLst>
              <a:ext uri="{FF2B5EF4-FFF2-40B4-BE49-F238E27FC236}">
                <a16:creationId xmlns="" xmlns:a16="http://schemas.microsoft.com/office/drawing/2014/main" id="{B1378035-EE77-4383-8C5D-77C925278CCF}"/>
              </a:ext>
            </a:extLst>
          </p:cNvPr>
          <p:cNvSpPr/>
          <p:nvPr/>
        </p:nvSpPr>
        <p:spPr>
          <a:xfrm>
            <a:off x="1126439" y="2749109"/>
            <a:ext cx="11033125" cy="180000"/>
          </a:xfrm>
          <a:prstGeom prst="rect">
            <a:avLst/>
          </a:prstGeom>
          <a:solidFill>
            <a:srgbClr val="00D06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1200" b="1" dirty="0">
                <a:solidFill>
                  <a:sysClr val="windowText" lastClr="00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เป็นองค์กรหลักด้านสุขภาพ ที่รวมพลังสังคม เพื่อประชาชนสุขภาพดี</a:t>
            </a:r>
          </a:p>
        </p:txBody>
      </p:sp>
      <p:sp>
        <p:nvSpPr>
          <p:cNvPr id="300" name="Arrow: Right 299">
            <a:extLst>
              <a:ext uri="{FF2B5EF4-FFF2-40B4-BE49-F238E27FC236}">
                <a16:creationId xmlns="" xmlns:a16="http://schemas.microsoft.com/office/drawing/2014/main" id="{1D331D1D-2B2D-45A2-A3F4-41FE0071C8EE}"/>
              </a:ext>
            </a:extLst>
          </p:cNvPr>
          <p:cNvSpPr/>
          <p:nvPr/>
        </p:nvSpPr>
        <p:spPr>
          <a:xfrm rot="5400000">
            <a:off x="6617286" y="2919631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  <p:sp>
        <p:nvSpPr>
          <p:cNvPr id="301" name="Rectangle 300">
            <a:extLst>
              <a:ext uri="{FF2B5EF4-FFF2-40B4-BE49-F238E27FC236}">
                <a16:creationId xmlns="" xmlns:a16="http://schemas.microsoft.com/office/drawing/2014/main" id="{A1C2ADF7-FF60-4B15-B304-AC7B299FB3BD}"/>
              </a:ext>
            </a:extLst>
          </p:cNvPr>
          <p:cNvSpPr/>
          <p:nvPr/>
        </p:nvSpPr>
        <p:spPr>
          <a:xfrm>
            <a:off x="149672" y="2702595"/>
            <a:ext cx="474415" cy="309344"/>
          </a:xfrm>
          <a:prstGeom prst="rect">
            <a:avLst/>
          </a:prstGeom>
        </p:spPr>
        <p:txBody>
          <a:bodyPr wrap="none" lIns="77751" tIns="38876" rIns="77751" bIns="38876">
            <a:spAutoFit/>
          </a:bodyPr>
          <a:lstStyle/>
          <a:p>
            <a:pPr algn="ctr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วิสัยทัศน์</a:t>
            </a:r>
          </a:p>
          <a:p>
            <a:pPr algn="ctr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ก.สธ.</a:t>
            </a:r>
            <a:endParaRPr lang="th-TH" sz="9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02" name="Arrow: Right 301">
            <a:extLst>
              <a:ext uri="{FF2B5EF4-FFF2-40B4-BE49-F238E27FC236}">
                <a16:creationId xmlns="" xmlns:a16="http://schemas.microsoft.com/office/drawing/2014/main" id="{9B2D3560-E775-4843-9DE5-A525FDB1195B}"/>
              </a:ext>
            </a:extLst>
          </p:cNvPr>
          <p:cNvSpPr/>
          <p:nvPr/>
        </p:nvSpPr>
        <p:spPr>
          <a:xfrm>
            <a:off x="790770" y="3562108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303" name="Arrow: Right 302">
            <a:extLst>
              <a:ext uri="{FF2B5EF4-FFF2-40B4-BE49-F238E27FC236}">
                <a16:creationId xmlns="" xmlns:a16="http://schemas.microsoft.com/office/drawing/2014/main" id="{62B2F09A-4513-49C3-9F9A-B353B0C9F5FD}"/>
              </a:ext>
            </a:extLst>
          </p:cNvPr>
          <p:cNvSpPr/>
          <p:nvPr/>
        </p:nvSpPr>
        <p:spPr>
          <a:xfrm>
            <a:off x="790770" y="3317346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304" name="Arrow: Right 303">
            <a:extLst>
              <a:ext uri="{FF2B5EF4-FFF2-40B4-BE49-F238E27FC236}">
                <a16:creationId xmlns="" xmlns:a16="http://schemas.microsoft.com/office/drawing/2014/main" id="{1123D393-A6A6-431E-925C-8B4F6B2610C1}"/>
              </a:ext>
            </a:extLst>
          </p:cNvPr>
          <p:cNvSpPr/>
          <p:nvPr/>
        </p:nvSpPr>
        <p:spPr>
          <a:xfrm>
            <a:off x="790770" y="3012104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305" name="Arrow: Right 304">
            <a:extLst>
              <a:ext uri="{FF2B5EF4-FFF2-40B4-BE49-F238E27FC236}">
                <a16:creationId xmlns="" xmlns:a16="http://schemas.microsoft.com/office/drawing/2014/main" id="{F21B56F4-8750-4F67-AD2B-07ACCC6BE168}"/>
              </a:ext>
            </a:extLst>
          </p:cNvPr>
          <p:cNvSpPr/>
          <p:nvPr/>
        </p:nvSpPr>
        <p:spPr>
          <a:xfrm>
            <a:off x="790770" y="2753017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grpSp>
        <p:nvGrpSpPr>
          <p:cNvPr id="132" name="Group 128">
            <a:extLst>
              <a:ext uri="{FF2B5EF4-FFF2-40B4-BE49-F238E27FC236}">
                <a16:creationId xmlns="" xmlns:a16="http://schemas.microsoft.com/office/drawing/2014/main" id="{6B6F0F05-A0D0-407F-B17E-F71E4EB6118A}"/>
              </a:ext>
            </a:extLst>
          </p:cNvPr>
          <p:cNvGrpSpPr/>
          <p:nvPr/>
        </p:nvGrpSpPr>
        <p:grpSpPr>
          <a:xfrm>
            <a:off x="1111501" y="2300688"/>
            <a:ext cx="11039350" cy="469453"/>
            <a:chOff x="1167076" y="3220977"/>
            <a:chExt cx="11591317" cy="657236"/>
          </a:xfrm>
        </p:grpSpPr>
        <p:sp>
          <p:nvSpPr>
            <p:cNvPr id="307" name="Rectangle 22">
              <a:extLst>
                <a:ext uri="{FF2B5EF4-FFF2-40B4-BE49-F238E27FC236}">
                  <a16:creationId xmlns="" xmlns:a16="http://schemas.microsoft.com/office/drawing/2014/main" id="{9E581EE8-A28A-4703-8889-2056425B064C}"/>
                </a:ext>
              </a:extLst>
            </p:cNvPr>
            <p:cNvSpPr/>
            <p:nvPr/>
          </p:nvSpPr>
          <p:spPr>
            <a:xfrm>
              <a:off x="5463372" y="3251646"/>
              <a:ext cx="2797903" cy="468000"/>
            </a:xfrm>
            <a:prstGeom prst="rect">
              <a:avLst/>
            </a:prstGeom>
            <a:gradFill flip="none" rotWithShape="1">
              <a:gsLst>
                <a:gs pos="0">
                  <a:srgbClr val="D6C1FF"/>
                </a:gs>
                <a:gs pos="100000">
                  <a:srgbClr val="F4F2F8"/>
                </a:gs>
              </a:gsLst>
              <a:lin ang="0" scaled="1"/>
              <a:tileRect/>
            </a:gradFill>
            <a:ln>
              <a:solidFill>
                <a:srgbClr val="D6C1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 3.5 แผนงานยุทธศาสตร์เสริมสร้าง ให้คนมีสุขภาวะที่ดี</a:t>
              </a:r>
              <a:endParaRPr lang="th-TH" sz="700" b="1" spc="-25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308" name="Rectangle 22">
              <a:extLst>
                <a:ext uri="{FF2B5EF4-FFF2-40B4-BE49-F238E27FC236}">
                  <a16:creationId xmlns="" xmlns:a16="http://schemas.microsoft.com/office/drawing/2014/main" id="{551AE208-608C-420D-BF39-47A30DCA7064}"/>
                </a:ext>
              </a:extLst>
            </p:cNvPr>
            <p:cNvSpPr/>
            <p:nvPr/>
          </p:nvSpPr>
          <p:spPr>
            <a:xfrm>
              <a:off x="2771148" y="3254773"/>
              <a:ext cx="2661192" cy="468000"/>
            </a:xfrm>
            <a:prstGeom prst="rect">
              <a:avLst/>
            </a:prstGeom>
            <a:gradFill flip="none" rotWithShape="1">
              <a:gsLst>
                <a:gs pos="0">
                  <a:srgbClr val="D6C1FF"/>
                </a:gs>
                <a:gs pos="100000">
                  <a:srgbClr val="F4F2F8"/>
                </a:gs>
              </a:gsLst>
              <a:lin ang="0" scaled="1"/>
              <a:tileRect/>
            </a:gradFill>
            <a:ln>
              <a:solidFill>
                <a:srgbClr val="D6C1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 3.7 แผนงานพื้นฐานด้านการพัฒนาและเสริมสร้างศักยภาพทรัพยากรมนุษย์</a:t>
              </a:r>
              <a:endParaRPr lang="th-TH" sz="700" b="1" spc="-12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315" name="Rectangle 22">
              <a:extLst>
                <a:ext uri="{FF2B5EF4-FFF2-40B4-BE49-F238E27FC236}">
                  <a16:creationId xmlns="" xmlns:a16="http://schemas.microsoft.com/office/drawing/2014/main" id="{474AB794-8CF0-49DB-82C5-90BBE7D3D57A}"/>
                </a:ext>
              </a:extLst>
            </p:cNvPr>
            <p:cNvSpPr/>
            <p:nvPr/>
          </p:nvSpPr>
          <p:spPr>
            <a:xfrm>
              <a:off x="11531357" y="3246085"/>
              <a:ext cx="1227036" cy="468000"/>
            </a:xfrm>
            <a:prstGeom prst="rect">
              <a:avLst/>
            </a:prstGeom>
            <a:gradFill flip="none" rotWithShape="1">
              <a:gsLst>
                <a:gs pos="0">
                  <a:srgbClr val="D6C1FF"/>
                </a:gs>
                <a:gs pos="100000">
                  <a:srgbClr val="F4F2F8"/>
                </a:gs>
              </a:gsLst>
              <a:lin ang="0" scaled="1"/>
              <a:tileRect/>
            </a:gradFill>
            <a:ln>
              <a:solidFill>
                <a:srgbClr val="D6C1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5.4 แผนงานบูรณาการ</a:t>
              </a:r>
              <a:b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จัดการมลพิษและสิ่งแวดล้อม</a:t>
              </a:r>
              <a:endParaRPr lang="th-TH" sz="700" b="1" spc="-37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grpSp>
          <p:nvGrpSpPr>
            <p:cNvPr id="134" name="Group 67">
              <a:extLst>
                <a:ext uri="{FF2B5EF4-FFF2-40B4-BE49-F238E27FC236}">
                  <a16:creationId xmlns="" xmlns:a16="http://schemas.microsoft.com/office/drawing/2014/main" id="{2DF1E9B2-BDB5-4BE3-85A4-68D5E6933771}"/>
                </a:ext>
              </a:extLst>
            </p:cNvPr>
            <p:cNvGrpSpPr/>
            <p:nvPr/>
          </p:nvGrpSpPr>
          <p:grpSpPr>
            <a:xfrm>
              <a:off x="9551177" y="3233657"/>
              <a:ext cx="661165" cy="632865"/>
              <a:chOff x="9589277" y="3233657"/>
              <a:chExt cx="661165" cy="632865"/>
            </a:xfrm>
          </p:grpSpPr>
          <p:sp>
            <p:nvSpPr>
              <p:cNvPr id="314" name="Rectangle 22">
                <a:extLst>
                  <a:ext uri="{FF2B5EF4-FFF2-40B4-BE49-F238E27FC236}">
                    <a16:creationId xmlns="" xmlns:a16="http://schemas.microsoft.com/office/drawing/2014/main" id="{4656789D-FE3B-4698-AAA5-CC384C6F23CC}"/>
                  </a:ext>
                </a:extLst>
              </p:cNvPr>
              <p:cNvSpPr/>
              <p:nvPr/>
            </p:nvSpPr>
            <p:spPr>
              <a:xfrm>
                <a:off x="9618519" y="3244207"/>
                <a:ext cx="612087" cy="468000"/>
              </a:xfrm>
              <a:prstGeom prst="rect">
                <a:avLst/>
              </a:prstGeom>
              <a:gradFill flip="none" rotWithShape="1">
                <a:gsLst>
                  <a:gs pos="0">
                    <a:srgbClr val="D6C1FF"/>
                  </a:gs>
                  <a:gs pos="100000">
                    <a:srgbClr val="F4F2F8"/>
                  </a:gs>
                </a:gsLst>
                <a:lin ang="0" scaled="1"/>
                <a:tileRect/>
              </a:gradFill>
              <a:ln>
                <a:solidFill>
                  <a:srgbClr val="D6C1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/>
                <a:endParaRPr lang="th-TH" sz="500" b="1" spc="-25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="" xmlns:a16="http://schemas.microsoft.com/office/drawing/2014/main" id="{1B5A2E74-89AA-4F74-A025-C64DEC15D076}"/>
                  </a:ext>
                </a:extLst>
              </p:cNvPr>
              <p:cNvSpPr/>
              <p:nvPr/>
            </p:nvSpPr>
            <p:spPr>
              <a:xfrm>
                <a:off x="9589277" y="3233657"/>
                <a:ext cx="661165" cy="63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53138">
                  <a:lnSpc>
                    <a:spcPts val="680"/>
                  </a:lnSpc>
                </a:pP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2.7 แผนงาน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บูรณาการพัฒนาด้านคมนาคมและระบบโลจิสติกส์</a:t>
                </a:r>
                <a:endParaRPr lang="th-TH" sz="600" b="1" spc="-25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</p:grpSp>
        <p:grpSp>
          <p:nvGrpSpPr>
            <p:cNvPr id="135" name="Group 61">
              <a:extLst>
                <a:ext uri="{FF2B5EF4-FFF2-40B4-BE49-F238E27FC236}">
                  <a16:creationId xmlns="" xmlns:a16="http://schemas.microsoft.com/office/drawing/2014/main" id="{2237C58B-1542-4509-845C-35A1A64E4F9A}"/>
                </a:ext>
              </a:extLst>
            </p:cNvPr>
            <p:cNvGrpSpPr/>
            <p:nvPr/>
          </p:nvGrpSpPr>
          <p:grpSpPr>
            <a:xfrm>
              <a:off x="1167076" y="3253347"/>
              <a:ext cx="927710" cy="583062"/>
              <a:chOff x="1167076" y="3253347"/>
              <a:chExt cx="927710" cy="583062"/>
            </a:xfrm>
          </p:grpSpPr>
          <p:sp>
            <p:nvSpPr>
              <p:cNvPr id="309" name="Rectangle 22">
                <a:extLst>
                  <a:ext uri="{FF2B5EF4-FFF2-40B4-BE49-F238E27FC236}">
                    <a16:creationId xmlns="" xmlns:a16="http://schemas.microsoft.com/office/drawing/2014/main" id="{2656BA63-07FB-4EF6-821A-C3B91DC632CD}"/>
                  </a:ext>
                </a:extLst>
              </p:cNvPr>
              <p:cNvSpPr/>
              <p:nvPr/>
            </p:nvSpPr>
            <p:spPr>
              <a:xfrm>
                <a:off x="1182761" y="3253347"/>
                <a:ext cx="896751" cy="468000"/>
              </a:xfrm>
              <a:prstGeom prst="rect">
                <a:avLst/>
              </a:prstGeom>
              <a:gradFill flip="none" rotWithShape="1">
                <a:gsLst>
                  <a:gs pos="0">
                    <a:srgbClr val="D6C1FF"/>
                  </a:gs>
                  <a:gs pos="100000">
                    <a:srgbClr val="F4F2F8"/>
                  </a:gs>
                </a:gsLst>
                <a:lin ang="0" scaled="1"/>
                <a:tileRect/>
              </a:gradFill>
              <a:ln>
                <a:solidFill>
                  <a:srgbClr val="D6C1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 </a:t>
                </a: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="" xmlns:a16="http://schemas.microsoft.com/office/drawing/2014/main" id="{E9A22646-DB92-4CD8-9122-061D0E02E651}"/>
                  </a:ext>
                </a:extLst>
              </p:cNvPr>
              <p:cNvSpPr/>
              <p:nvPr/>
            </p:nvSpPr>
            <p:spPr>
              <a:xfrm>
                <a:off x="1167076" y="3254712"/>
                <a:ext cx="927710" cy="581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3.1 แผนงานยุทธศาสตร์พัฒนาศักยภาพคน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ตลอดช่วงชีวิต</a:t>
                </a:r>
              </a:p>
            </p:txBody>
          </p:sp>
        </p:grpSp>
        <p:grpSp>
          <p:nvGrpSpPr>
            <p:cNvPr id="137" name="Group 64">
              <a:extLst>
                <a:ext uri="{FF2B5EF4-FFF2-40B4-BE49-F238E27FC236}">
                  <a16:creationId xmlns="" xmlns:a16="http://schemas.microsoft.com/office/drawing/2014/main" id="{965CDEF5-1696-489B-BD71-F72F753AFCD5}"/>
                </a:ext>
              </a:extLst>
            </p:cNvPr>
            <p:cNvGrpSpPr/>
            <p:nvPr/>
          </p:nvGrpSpPr>
          <p:grpSpPr>
            <a:xfrm>
              <a:off x="2031344" y="3245347"/>
              <a:ext cx="808419" cy="632866"/>
              <a:chOff x="2044044" y="3245347"/>
              <a:chExt cx="808419" cy="632866"/>
            </a:xfrm>
          </p:grpSpPr>
          <p:sp>
            <p:nvSpPr>
              <p:cNvPr id="313" name="Rectangle 22">
                <a:extLst>
                  <a:ext uri="{FF2B5EF4-FFF2-40B4-BE49-F238E27FC236}">
                    <a16:creationId xmlns="" xmlns:a16="http://schemas.microsoft.com/office/drawing/2014/main" id="{359FB90E-98A0-4676-B52A-2B0DBFCC287E}"/>
                  </a:ext>
                </a:extLst>
              </p:cNvPr>
              <p:cNvSpPr/>
              <p:nvPr/>
            </p:nvSpPr>
            <p:spPr>
              <a:xfrm>
                <a:off x="2112558" y="3255766"/>
                <a:ext cx="648609" cy="468000"/>
              </a:xfrm>
              <a:prstGeom prst="rect">
                <a:avLst/>
              </a:prstGeom>
              <a:gradFill flip="none" rotWithShape="1">
                <a:gsLst>
                  <a:gs pos="0">
                    <a:srgbClr val="D6C1FF"/>
                  </a:gs>
                  <a:gs pos="100000">
                    <a:srgbClr val="F4F2F8"/>
                  </a:gs>
                </a:gsLst>
                <a:lin ang="0" scaled="1"/>
                <a:tileRect/>
              </a:gradFill>
              <a:ln>
                <a:solidFill>
                  <a:srgbClr val="D6C1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53138">
                  <a:lnSpc>
                    <a:spcPts val="510"/>
                  </a:lnSpc>
                </a:pPr>
                <a:endParaRPr lang="th-TH" sz="500" b="1" spc="-17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="" xmlns:a16="http://schemas.microsoft.com/office/drawing/2014/main" id="{425A4E35-35FD-42E6-BD20-F9B795336A4D}"/>
                  </a:ext>
                </a:extLst>
              </p:cNvPr>
              <p:cNvSpPr/>
              <p:nvPr/>
            </p:nvSpPr>
            <p:spPr>
              <a:xfrm>
                <a:off x="2044044" y="3245347"/>
                <a:ext cx="808419" cy="632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53138">
                  <a:lnSpc>
                    <a:spcPts val="680"/>
                  </a:lnSpc>
                </a:pPr>
                <a:r>
                  <a:rPr lang="th-TH" sz="600" b="1" spc="-17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แผนงานบุคลากรภาครัฐ (ด้านการพัฒนาและเสริมสร้างศักยภาพทรัพยากรมนุษย์)</a:t>
                </a:r>
              </a:p>
            </p:txBody>
          </p:sp>
        </p:grpSp>
        <p:grpSp>
          <p:nvGrpSpPr>
            <p:cNvPr id="139" name="Group 65">
              <a:extLst>
                <a:ext uri="{FF2B5EF4-FFF2-40B4-BE49-F238E27FC236}">
                  <a16:creationId xmlns="" xmlns:a16="http://schemas.microsoft.com/office/drawing/2014/main" id="{82F35C5C-F71D-4A6C-8F20-EC56006AC9B7}"/>
                </a:ext>
              </a:extLst>
            </p:cNvPr>
            <p:cNvGrpSpPr/>
            <p:nvPr/>
          </p:nvGrpSpPr>
          <p:grpSpPr>
            <a:xfrm>
              <a:off x="8211119" y="3220977"/>
              <a:ext cx="746639" cy="632867"/>
              <a:chOff x="8221146" y="3228102"/>
              <a:chExt cx="746639" cy="632867"/>
            </a:xfrm>
          </p:grpSpPr>
          <p:sp>
            <p:nvSpPr>
              <p:cNvPr id="306" name="Rectangle 22">
                <a:extLst>
                  <a:ext uri="{FF2B5EF4-FFF2-40B4-BE49-F238E27FC236}">
                    <a16:creationId xmlns="" xmlns:a16="http://schemas.microsoft.com/office/drawing/2014/main" id="{7E8E4F36-5DEB-42A3-B7F1-0EBB8BBDBF84}"/>
                  </a:ext>
                </a:extLst>
              </p:cNvPr>
              <p:cNvSpPr/>
              <p:nvPr/>
            </p:nvSpPr>
            <p:spPr>
              <a:xfrm>
                <a:off x="8308603" y="3252334"/>
                <a:ext cx="612000" cy="468000"/>
              </a:xfrm>
              <a:prstGeom prst="rect">
                <a:avLst/>
              </a:prstGeom>
              <a:gradFill flip="none" rotWithShape="1">
                <a:gsLst>
                  <a:gs pos="0">
                    <a:srgbClr val="D6C1FF"/>
                  </a:gs>
                  <a:gs pos="100000">
                    <a:srgbClr val="F4F2F8"/>
                  </a:gs>
                </a:gsLst>
                <a:lin ang="0" scaled="1"/>
                <a:tileRect/>
              </a:gradFill>
              <a:ln>
                <a:solidFill>
                  <a:srgbClr val="D6C1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486"/>
                  </a:lnSpc>
                </a:pPr>
                <a:endParaRPr lang="th-TH" sz="600" b="1" spc="-18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="" xmlns:a16="http://schemas.microsoft.com/office/drawing/2014/main" id="{945B111B-18B7-499B-9B52-7F85894AC189}"/>
                  </a:ext>
                </a:extLst>
              </p:cNvPr>
              <p:cNvSpPr/>
              <p:nvPr/>
            </p:nvSpPr>
            <p:spPr>
              <a:xfrm>
                <a:off x="8221146" y="3228102"/>
                <a:ext cx="746639" cy="632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53138">
                  <a:lnSpc>
                    <a:spcPts val="680"/>
                  </a:lnSpc>
                </a:pP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2.5 แผนงาน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บูรณาการ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พัฒนาพื้นที่เขตเศรษฐกิจพิเศษ</a:t>
                </a:r>
                <a:endParaRPr lang="th-TH" sz="600" b="1" spc="-18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</p:grpSp>
        <p:grpSp>
          <p:nvGrpSpPr>
            <p:cNvPr id="141" name="Group 66">
              <a:extLst>
                <a:ext uri="{FF2B5EF4-FFF2-40B4-BE49-F238E27FC236}">
                  <a16:creationId xmlns="" xmlns:a16="http://schemas.microsoft.com/office/drawing/2014/main" id="{571B0B2C-C7CD-41E8-ADE0-F616F05E1B18}"/>
                </a:ext>
              </a:extLst>
            </p:cNvPr>
            <p:cNvGrpSpPr/>
            <p:nvPr/>
          </p:nvGrpSpPr>
          <p:grpSpPr>
            <a:xfrm>
              <a:off x="8905897" y="3231386"/>
              <a:ext cx="679570" cy="632867"/>
              <a:chOff x="8928757" y="3231386"/>
              <a:chExt cx="679570" cy="632867"/>
            </a:xfrm>
          </p:grpSpPr>
          <p:sp>
            <p:nvSpPr>
              <p:cNvPr id="310" name="Rectangle 22">
                <a:extLst>
                  <a:ext uri="{FF2B5EF4-FFF2-40B4-BE49-F238E27FC236}">
                    <a16:creationId xmlns="" xmlns:a16="http://schemas.microsoft.com/office/drawing/2014/main" id="{F43DE1EF-71DE-4FC1-93F7-4F907377871A}"/>
                  </a:ext>
                </a:extLst>
              </p:cNvPr>
              <p:cNvSpPr/>
              <p:nvPr/>
            </p:nvSpPr>
            <p:spPr>
              <a:xfrm>
                <a:off x="8962854" y="3246085"/>
                <a:ext cx="612000" cy="468000"/>
              </a:xfrm>
              <a:prstGeom prst="rect">
                <a:avLst/>
              </a:prstGeom>
              <a:gradFill flip="none" rotWithShape="1">
                <a:gsLst>
                  <a:gs pos="0">
                    <a:srgbClr val="D6C1FF"/>
                  </a:gs>
                  <a:gs pos="100000">
                    <a:srgbClr val="F4F2F8"/>
                  </a:gs>
                </a:gsLst>
                <a:lin ang="0" scaled="1"/>
                <a:tileRect/>
              </a:gradFill>
              <a:ln>
                <a:solidFill>
                  <a:srgbClr val="D6C1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486"/>
                  </a:lnSpc>
                </a:pPr>
                <a:endParaRPr lang="th-TH" sz="500" b="1" spc="-25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="" xmlns:a16="http://schemas.microsoft.com/office/drawing/2014/main" id="{3CF8B819-5DE5-4A68-B348-C5268046B273}"/>
                  </a:ext>
                </a:extLst>
              </p:cNvPr>
              <p:cNvSpPr/>
              <p:nvPr/>
            </p:nvSpPr>
            <p:spPr>
              <a:xfrm>
                <a:off x="8928757" y="3231386"/>
                <a:ext cx="679570" cy="632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53138">
                  <a:lnSpc>
                    <a:spcPts val="680"/>
                  </a:lnSpc>
                </a:pP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2.6 แผนงาน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บูรณการ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เขตพัฒนาพิเศษ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ภาคตะวันออก</a:t>
                </a:r>
              </a:p>
            </p:txBody>
          </p:sp>
        </p:grpSp>
        <p:grpSp>
          <p:nvGrpSpPr>
            <p:cNvPr id="142" name="Group 100">
              <a:extLst>
                <a:ext uri="{FF2B5EF4-FFF2-40B4-BE49-F238E27FC236}">
                  <a16:creationId xmlns="" xmlns:a16="http://schemas.microsoft.com/office/drawing/2014/main" id="{9E4483C8-5B64-4303-A02A-F518C7B24729}"/>
                </a:ext>
              </a:extLst>
            </p:cNvPr>
            <p:cNvGrpSpPr/>
            <p:nvPr/>
          </p:nvGrpSpPr>
          <p:grpSpPr>
            <a:xfrm>
              <a:off x="10166170" y="3237199"/>
              <a:ext cx="666919" cy="632868"/>
              <a:chOff x="10166170" y="3237199"/>
              <a:chExt cx="666919" cy="632868"/>
            </a:xfrm>
          </p:grpSpPr>
          <p:sp>
            <p:nvSpPr>
              <p:cNvPr id="311" name="Rectangle 22">
                <a:extLst>
                  <a:ext uri="{FF2B5EF4-FFF2-40B4-BE49-F238E27FC236}">
                    <a16:creationId xmlns="" xmlns:a16="http://schemas.microsoft.com/office/drawing/2014/main" id="{C452347C-67B5-40A3-B6BB-086E14A1886F}"/>
                  </a:ext>
                </a:extLst>
              </p:cNvPr>
              <p:cNvSpPr/>
              <p:nvPr/>
            </p:nvSpPr>
            <p:spPr>
              <a:xfrm>
                <a:off x="10221089" y="3246085"/>
                <a:ext cx="612000" cy="468000"/>
              </a:xfrm>
              <a:prstGeom prst="rect">
                <a:avLst/>
              </a:prstGeom>
              <a:gradFill flip="none" rotWithShape="1">
                <a:gsLst>
                  <a:gs pos="0">
                    <a:srgbClr val="D6C1FF"/>
                  </a:gs>
                  <a:gs pos="100000">
                    <a:srgbClr val="F4F2F8"/>
                  </a:gs>
                </a:gsLst>
                <a:lin ang="0" scaled="1"/>
                <a:tileRect/>
              </a:gradFill>
              <a:ln>
                <a:solidFill>
                  <a:srgbClr val="D6C1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486"/>
                  </a:lnSpc>
                </a:pPr>
                <a:endParaRPr lang="th-TH" sz="500" b="1" spc="-37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54A23479-0781-4655-824B-BA9825518A7D}"/>
                  </a:ext>
                </a:extLst>
              </p:cNvPr>
              <p:cNvSpPr/>
              <p:nvPr/>
            </p:nvSpPr>
            <p:spPr>
              <a:xfrm>
                <a:off x="10166170" y="3237199"/>
                <a:ext cx="658257" cy="63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53138">
                  <a:lnSpc>
                    <a:spcPts val="680"/>
                  </a:lnSpc>
                </a:pP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2.9 แผนงานยุทธศาสตร์พัฒนาเศรษฐกิจและสังคมดิจิทัล</a:t>
                </a:r>
              </a:p>
            </p:txBody>
          </p:sp>
        </p:grpSp>
        <p:grpSp>
          <p:nvGrpSpPr>
            <p:cNvPr id="144" name="Group 79">
              <a:extLst>
                <a:ext uri="{FF2B5EF4-FFF2-40B4-BE49-F238E27FC236}">
                  <a16:creationId xmlns="" xmlns:a16="http://schemas.microsoft.com/office/drawing/2014/main" id="{13A72896-B737-471D-BCCE-8830F2B75C1C}"/>
                </a:ext>
              </a:extLst>
            </p:cNvPr>
            <p:cNvGrpSpPr/>
            <p:nvPr/>
          </p:nvGrpSpPr>
          <p:grpSpPr>
            <a:xfrm>
              <a:off x="10864850" y="3244232"/>
              <a:ext cx="655752" cy="579734"/>
              <a:chOff x="10936076" y="3244207"/>
              <a:chExt cx="655752" cy="579734"/>
            </a:xfrm>
          </p:grpSpPr>
          <p:sp>
            <p:nvSpPr>
              <p:cNvPr id="312" name="Rectangle 22">
                <a:extLst>
                  <a:ext uri="{FF2B5EF4-FFF2-40B4-BE49-F238E27FC236}">
                    <a16:creationId xmlns="" xmlns:a16="http://schemas.microsoft.com/office/drawing/2014/main" id="{834B77D1-5949-4829-85F5-08B7EE9F87DB}"/>
                  </a:ext>
                </a:extLst>
              </p:cNvPr>
              <p:cNvSpPr/>
              <p:nvPr/>
            </p:nvSpPr>
            <p:spPr>
              <a:xfrm>
                <a:off x="10949270" y="3244207"/>
                <a:ext cx="612000" cy="468000"/>
              </a:xfrm>
              <a:prstGeom prst="rect">
                <a:avLst/>
              </a:prstGeom>
              <a:gradFill flip="none" rotWithShape="1">
                <a:gsLst>
                  <a:gs pos="0">
                    <a:srgbClr val="D6C1FF"/>
                  </a:gs>
                  <a:gs pos="100000">
                    <a:srgbClr val="F4F2F8"/>
                  </a:gs>
                </a:gsLst>
                <a:lin ang="0" scaled="1"/>
                <a:tileRect/>
              </a:gradFill>
              <a:ln>
                <a:solidFill>
                  <a:srgbClr val="D6C1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510"/>
                  </a:lnSpc>
                </a:pPr>
                <a:endParaRPr lang="th-TH" sz="5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8338B6C2-2E67-42C7-A29D-4E3D2294D856}"/>
                  </a:ext>
                </a:extLst>
              </p:cNvPr>
              <p:cNvSpPr/>
              <p:nvPr/>
            </p:nvSpPr>
            <p:spPr>
              <a:xfrm>
                <a:off x="10936076" y="3258399"/>
                <a:ext cx="655752" cy="565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53138">
                  <a:lnSpc>
                    <a:spcPts val="595"/>
                  </a:lnSpc>
                </a:pP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2.10 แผนงานยุทธศาสตร์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การวิจัยและพัฒนานวัตกรรม</a:t>
                </a:r>
              </a:p>
            </p:txBody>
          </p:sp>
        </p:grpSp>
      </p:grpSp>
      <p:sp>
        <p:nvSpPr>
          <p:cNvPr id="322" name="Rectangle 321">
            <a:extLst>
              <a:ext uri="{FF2B5EF4-FFF2-40B4-BE49-F238E27FC236}">
                <a16:creationId xmlns="" xmlns:a16="http://schemas.microsoft.com/office/drawing/2014/main" id="{9410AB2F-803C-4F0A-B786-1DFF2FE31EC3}"/>
              </a:ext>
            </a:extLst>
          </p:cNvPr>
          <p:cNvSpPr/>
          <p:nvPr/>
        </p:nvSpPr>
        <p:spPr>
          <a:xfrm>
            <a:off x="158487" y="2375672"/>
            <a:ext cx="456782" cy="199698"/>
          </a:xfrm>
          <a:prstGeom prst="rect">
            <a:avLst/>
          </a:prstGeom>
        </p:spPr>
        <p:txBody>
          <a:bodyPr wrap="none" lIns="77751" tIns="38876" rIns="77751" bIns="38876">
            <a:spAutoFit/>
          </a:bodyPr>
          <a:lstStyle/>
          <a:p>
            <a:pPr algn="ctr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แผนงาน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="" xmlns:a16="http://schemas.microsoft.com/office/drawing/2014/main" id="{9F7D10DD-AF44-46A3-8E14-515B121B5521}"/>
              </a:ext>
            </a:extLst>
          </p:cNvPr>
          <p:cNvSpPr/>
          <p:nvPr/>
        </p:nvSpPr>
        <p:spPr>
          <a:xfrm>
            <a:off x="91964" y="1975175"/>
            <a:ext cx="589831" cy="309344"/>
          </a:xfrm>
          <a:prstGeom prst="rect">
            <a:avLst/>
          </a:prstGeom>
        </p:spPr>
        <p:txBody>
          <a:bodyPr wrap="none" lIns="77751" tIns="38876" rIns="77751" bIns="38876">
            <a:spAutoFit/>
          </a:bodyPr>
          <a:lstStyle/>
          <a:p>
            <a:pPr algn="ctr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ยุทธศาสตร์</a:t>
            </a:r>
          </a:p>
          <a:p>
            <a:pPr algn="ctr">
              <a:lnSpc>
                <a:spcPts val="935"/>
              </a:lnSpc>
            </a:pPr>
            <a:r>
              <a:rPr lang="th-TH" sz="9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จัดสรร งปม.</a:t>
            </a:r>
          </a:p>
        </p:txBody>
      </p:sp>
      <p:grpSp>
        <p:nvGrpSpPr>
          <p:cNvPr id="146" name="Group 327">
            <a:extLst>
              <a:ext uri="{FF2B5EF4-FFF2-40B4-BE49-F238E27FC236}">
                <a16:creationId xmlns="" xmlns:a16="http://schemas.microsoft.com/office/drawing/2014/main" id="{1CBD577E-F86B-4723-86B2-B4D0C5055D5F}"/>
              </a:ext>
            </a:extLst>
          </p:cNvPr>
          <p:cNvGrpSpPr/>
          <p:nvPr/>
        </p:nvGrpSpPr>
        <p:grpSpPr>
          <a:xfrm>
            <a:off x="1141489" y="1999325"/>
            <a:ext cx="11075039" cy="272510"/>
            <a:chOff x="1198563" y="2808582"/>
            <a:chExt cx="11628791" cy="356370"/>
          </a:xfrm>
        </p:grpSpPr>
        <p:grpSp>
          <p:nvGrpSpPr>
            <p:cNvPr id="148" name="Group 323">
              <a:extLst>
                <a:ext uri="{FF2B5EF4-FFF2-40B4-BE49-F238E27FC236}">
                  <a16:creationId xmlns="" xmlns:a16="http://schemas.microsoft.com/office/drawing/2014/main" id="{AB296156-F5A2-4D20-8AA7-9E0A6A87044B}"/>
                </a:ext>
              </a:extLst>
            </p:cNvPr>
            <p:cNvGrpSpPr/>
            <p:nvPr/>
          </p:nvGrpSpPr>
          <p:grpSpPr>
            <a:xfrm>
              <a:off x="1198563" y="2808682"/>
              <a:ext cx="11569730" cy="288000"/>
              <a:chOff x="1188663" y="4980739"/>
              <a:chExt cx="11569730" cy="288000"/>
            </a:xfrm>
          </p:grpSpPr>
          <p:sp>
            <p:nvSpPr>
              <p:cNvPr id="325" name="Rectangle 324">
                <a:extLst>
                  <a:ext uri="{FF2B5EF4-FFF2-40B4-BE49-F238E27FC236}">
                    <a16:creationId xmlns="" xmlns:a16="http://schemas.microsoft.com/office/drawing/2014/main" id="{24232767-820C-49E1-8BE2-164AFC222E28}"/>
                  </a:ext>
                </a:extLst>
              </p:cNvPr>
              <p:cNvSpPr/>
              <p:nvPr/>
            </p:nvSpPr>
            <p:spPr>
              <a:xfrm>
                <a:off x="1188663" y="4980739"/>
                <a:ext cx="7072899" cy="288000"/>
              </a:xfrm>
              <a:prstGeom prst="rect">
                <a:avLst/>
              </a:prstGeom>
              <a:solidFill>
                <a:srgbClr val="D6C1F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8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3. ยุทธศาสตร์ชาติด้านการพัฒนาและเสริมสร้างศักยภาพทรัพยากรมนุษย์</a:t>
                </a: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="" xmlns:a16="http://schemas.microsoft.com/office/drawing/2014/main" id="{111EDF41-38A6-4270-AB51-33F40911309B}"/>
                  </a:ext>
                </a:extLst>
              </p:cNvPr>
              <p:cNvSpPr/>
              <p:nvPr/>
            </p:nvSpPr>
            <p:spPr>
              <a:xfrm>
                <a:off x="8288520" y="4980739"/>
                <a:ext cx="3191127" cy="288000"/>
              </a:xfrm>
              <a:prstGeom prst="rect">
                <a:avLst/>
              </a:prstGeom>
              <a:solidFill>
                <a:srgbClr val="D6C1F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8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2. ยุทธศาสตร์ชาติด้านการสร้างความสามารถในการแข่งขัน</a:t>
                </a: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="" xmlns:a16="http://schemas.microsoft.com/office/drawing/2014/main" id="{89D1D3D4-067A-40EB-B08E-71DEFD920CDD}"/>
                  </a:ext>
                </a:extLst>
              </p:cNvPr>
              <p:cNvSpPr/>
              <p:nvPr/>
            </p:nvSpPr>
            <p:spPr>
              <a:xfrm>
                <a:off x="11509184" y="4980739"/>
                <a:ext cx="1249209" cy="288000"/>
              </a:xfrm>
              <a:prstGeom prst="rect">
                <a:avLst/>
              </a:prstGeom>
              <a:solidFill>
                <a:srgbClr val="D6C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D338C71C-545D-4E7A-8CF0-720593319A8D}"/>
                </a:ext>
              </a:extLst>
            </p:cNvPr>
            <p:cNvSpPr/>
            <p:nvPr/>
          </p:nvSpPr>
          <p:spPr>
            <a:xfrm>
              <a:off x="11486488" y="2808582"/>
              <a:ext cx="1340866" cy="356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53138">
                <a:lnSpc>
                  <a:spcPts val="680"/>
                </a:lnSpc>
              </a:pPr>
              <a: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5. ยุทธศาสตร์ด้านการสร้างการเติบโต</a:t>
              </a:r>
              <a:b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บนคุณภาพชีวิตที่เป็นมิตรต่อสิ่งแวดล้อม</a:t>
              </a:r>
            </a:p>
          </p:txBody>
        </p:sp>
      </p:grpSp>
      <p:grpSp>
        <p:nvGrpSpPr>
          <p:cNvPr id="150" name="Group 347">
            <a:extLst>
              <a:ext uri="{FF2B5EF4-FFF2-40B4-BE49-F238E27FC236}">
                <a16:creationId xmlns="" xmlns:a16="http://schemas.microsoft.com/office/drawing/2014/main" id="{843C0AFE-39B5-45D7-BDA8-682383F62049}"/>
              </a:ext>
            </a:extLst>
          </p:cNvPr>
          <p:cNvGrpSpPr/>
          <p:nvPr/>
        </p:nvGrpSpPr>
        <p:grpSpPr>
          <a:xfrm>
            <a:off x="1529735" y="2244009"/>
            <a:ext cx="10112945" cy="51429"/>
            <a:chOff x="1606222" y="3122563"/>
            <a:chExt cx="10618592" cy="72000"/>
          </a:xfrm>
        </p:grpSpPr>
        <p:sp>
          <p:nvSpPr>
            <p:cNvPr id="329" name="Arrow: Right 328">
              <a:extLst>
                <a:ext uri="{FF2B5EF4-FFF2-40B4-BE49-F238E27FC236}">
                  <a16:creationId xmlns="" xmlns:a16="http://schemas.microsoft.com/office/drawing/2014/main" id="{67E2CA95-C724-446A-9DDB-92C2087B9455}"/>
                </a:ext>
              </a:extLst>
            </p:cNvPr>
            <p:cNvSpPr/>
            <p:nvPr/>
          </p:nvSpPr>
          <p:spPr>
            <a:xfrm rot="5400000">
              <a:off x="1213481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31" name="Arrow: Right 330">
              <a:extLst>
                <a:ext uri="{FF2B5EF4-FFF2-40B4-BE49-F238E27FC236}">
                  <a16:creationId xmlns="" xmlns:a16="http://schemas.microsoft.com/office/drawing/2014/main" id="{6DEBD3E9-9949-4F5F-B20B-92348F5B2632}"/>
                </a:ext>
              </a:extLst>
            </p:cNvPr>
            <p:cNvSpPr/>
            <p:nvPr/>
          </p:nvSpPr>
          <p:spPr>
            <a:xfrm rot="5400000">
              <a:off x="1624222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2" name="Arrow: Right 331">
              <a:extLst>
                <a:ext uri="{FF2B5EF4-FFF2-40B4-BE49-F238E27FC236}">
                  <a16:creationId xmlns="" xmlns:a16="http://schemas.microsoft.com/office/drawing/2014/main" id="{6587C535-2715-4C3A-9F6A-F64847DBDB20}"/>
                </a:ext>
              </a:extLst>
            </p:cNvPr>
            <p:cNvSpPr/>
            <p:nvPr/>
          </p:nvSpPr>
          <p:spPr>
            <a:xfrm rot="5400000">
              <a:off x="2423371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4" name="Arrow: Right 333">
              <a:extLst>
                <a:ext uri="{FF2B5EF4-FFF2-40B4-BE49-F238E27FC236}">
                  <a16:creationId xmlns="" xmlns:a16="http://schemas.microsoft.com/office/drawing/2014/main" id="{010E899A-0BAC-4ECE-AC0A-C727884C7A43}"/>
                </a:ext>
              </a:extLst>
            </p:cNvPr>
            <p:cNvSpPr/>
            <p:nvPr/>
          </p:nvSpPr>
          <p:spPr>
            <a:xfrm rot="5400000">
              <a:off x="406574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8" name="Arrow: Right 337">
              <a:extLst>
                <a:ext uri="{FF2B5EF4-FFF2-40B4-BE49-F238E27FC236}">
                  <a16:creationId xmlns="" xmlns:a16="http://schemas.microsoft.com/office/drawing/2014/main" id="{0FE952BD-CF1B-427E-AD87-877B05B7F575}"/>
                </a:ext>
              </a:extLst>
            </p:cNvPr>
            <p:cNvSpPr/>
            <p:nvPr/>
          </p:nvSpPr>
          <p:spPr>
            <a:xfrm rot="5400000">
              <a:off x="6826323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1" name="Arrow: Right 340">
              <a:extLst>
                <a:ext uri="{FF2B5EF4-FFF2-40B4-BE49-F238E27FC236}">
                  <a16:creationId xmlns="" xmlns:a16="http://schemas.microsoft.com/office/drawing/2014/main" id="{C20A6781-0EF9-4F58-832F-C44D826FB859}"/>
                </a:ext>
              </a:extLst>
            </p:cNvPr>
            <p:cNvSpPr/>
            <p:nvPr/>
          </p:nvSpPr>
          <p:spPr>
            <a:xfrm rot="5400000">
              <a:off x="8579991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2" name="Arrow: Right 341">
              <a:extLst>
                <a:ext uri="{FF2B5EF4-FFF2-40B4-BE49-F238E27FC236}">
                  <a16:creationId xmlns="" xmlns:a16="http://schemas.microsoft.com/office/drawing/2014/main" id="{1EF731E5-EAC4-47B9-B234-A937A701A46B}"/>
                </a:ext>
              </a:extLst>
            </p:cNvPr>
            <p:cNvSpPr/>
            <p:nvPr/>
          </p:nvSpPr>
          <p:spPr>
            <a:xfrm rot="5400000">
              <a:off x="923233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3" name="Arrow: Right 342">
              <a:extLst>
                <a:ext uri="{FF2B5EF4-FFF2-40B4-BE49-F238E27FC236}">
                  <a16:creationId xmlns="" xmlns:a16="http://schemas.microsoft.com/office/drawing/2014/main" id="{EFAA50FF-485C-4255-B112-890110E45290}"/>
                </a:ext>
              </a:extLst>
            </p:cNvPr>
            <p:cNvSpPr/>
            <p:nvPr/>
          </p:nvSpPr>
          <p:spPr>
            <a:xfrm rot="5400000">
              <a:off x="989251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4" name="Arrow: Right 343">
              <a:extLst>
                <a:ext uri="{FF2B5EF4-FFF2-40B4-BE49-F238E27FC236}">
                  <a16:creationId xmlns="" xmlns:a16="http://schemas.microsoft.com/office/drawing/2014/main" id="{6F91A1E8-0233-4976-AF8C-5954749ABB69}"/>
                </a:ext>
              </a:extLst>
            </p:cNvPr>
            <p:cNvSpPr/>
            <p:nvPr/>
          </p:nvSpPr>
          <p:spPr>
            <a:xfrm rot="5400000">
              <a:off x="10526796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5" name="Arrow: Right 344">
              <a:extLst>
                <a:ext uri="{FF2B5EF4-FFF2-40B4-BE49-F238E27FC236}">
                  <a16:creationId xmlns="" xmlns:a16="http://schemas.microsoft.com/office/drawing/2014/main" id="{F1533379-D7EA-4CF9-BB41-AC5FFB4314FF}"/>
                </a:ext>
              </a:extLst>
            </p:cNvPr>
            <p:cNvSpPr/>
            <p:nvPr/>
          </p:nvSpPr>
          <p:spPr>
            <a:xfrm rot="5400000">
              <a:off x="11178732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2" name="Group 176">
            <a:extLst>
              <a:ext uri="{FF2B5EF4-FFF2-40B4-BE49-F238E27FC236}">
                <a16:creationId xmlns="" xmlns:a16="http://schemas.microsoft.com/office/drawing/2014/main" id="{89DD422F-0940-4CEA-8CE4-7963647AE7AE}"/>
              </a:ext>
            </a:extLst>
          </p:cNvPr>
          <p:cNvGrpSpPr/>
          <p:nvPr/>
        </p:nvGrpSpPr>
        <p:grpSpPr>
          <a:xfrm>
            <a:off x="1134327" y="1637274"/>
            <a:ext cx="11024411" cy="282857"/>
            <a:chOff x="1191043" y="2292183"/>
            <a:chExt cx="11575632" cy="396000"/>
          </a:xfrm>
        </p:grpSpPr>
        <p:sp>
          <p:nvSpPr>
            <p:cNvPr id="358" name="Rectangle 22">
              <a:extLst>
                <a:ext uri="{FF2B5EF4-FFF2-40B4-BE49-F238E27FC236}">
                  <a16:creationId xmlns="" xmlns:a16="http://schemas.microsoft.com/office/drawing/2014/main" id="{E093FCF6-D43C-402E-955B-38FDD4204EE0}"/>
                </a:ext>
              </a:extLst>
            </p:cNvPr>
            <p:cNvSpPr/>
            <p:nvPr/>
          </p:nvSpPr>
          <p:spPr>
            <a:xfrm>
              <a:off x="2121891" y="2292183"/>
              <a:ext cx="6144543" cy="396000"/>
            </a:xfrm>
            <a:prstGeom prst="rect">
              <a:avLst/>
            </a:prstGeom>
            <a:gradFill flip="none" rotWithShape="1">
              <a:gsLst>
                <a:gs pos="0">
                  <a:srgbClr val="B7F1FF"/>
                </a:gs>
                <a:gs pos="100000">
                  <a:srgbClr val="EBFDFF"/>
                </a:gs>
              </a:gsLst>
              <a:lin ang="0" scaled="1"/>
              <a:tileRect/>
            </a:gradFill>
            <a:ln>
              <a:solidFill>
                <a:srgbClr val="B7F1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(13) การสร้างเสริมให้คนไทยมีสุขภาวะที่ดี</a:t>
              </a:r>
            </a:p>
          </p:txBody>
        </p:sp>
        <p:sp>
          <p:nvSpPr>
            <p:cNvPr id="359" name="Rectangle 22">
              <a:extLst>
                <a:ext uri="{FF2B5EF4-FFF2-40B4-BE49-F238E27FC236}">
                  <a16:creationId xmlns="" xmlns:a16="http://schemas.microsoft.com/office/drawing/2014/main" id="{6A53B83F-B07C-42B7-B876-0EC057AEF27A}"/>
                </a:ext>
              </a:extLst>
            </p:cNvPr>
            <p:cNvSpPr/>
            <p:nvPr/>
          </p:nvSpPr>
          <p:spPr>
            <a:xfrm>
              <a:off x="11539639" y="2292183"/>
              <a:ext cx="1227036" cy="396000"/>
            </a:xfrm>
            <a:prstGeom prst="rect">
              <a:avLst/>
            </a:prstGeom>
            <a:gradFill flip="none" rotWithShape="1">
              <a:gsLst>
                <a:gs pos="0">
                  <a:srgbClr val="B7F1FF"/>
                </a:gs>
                <a:gs pos="100000">
                  <a:srgbClr val="EBFDFF"/>
                </a:gs>
              </a:gsLst>
              <a:lin ang="0" scaled="1"/>
              <a:tileRect/>
            </a:gradFill>
            <a:ln>
              <a:solidFill>
                <a:srgbClr val="B7F1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(18) การสร้างการเติบโต</a:t>
              </a:r>
              <a:b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อย่างยั่งยืน</a:t>
              </a:r>
            </a:p>
          </p:txBody>
        </p:sp>
        <p:sp>
          <p:nvSpPr>
            <p:cNvPr id="379" name="Rectangle 22">
              <a:extLst>
                <a:ext uri="{FF2B5EF4-FFF2-40B4-BE49-F238E27FC236}">
                  <a16:creationId xmlns="" xmlns:a16="http://schemas.microsoft.com/office/drawing/2014/main" id="{FA70D79F-9F72-426A-9767-D8AAB2360B9D}"/>
                </a:ext>
              </a:extLst>
            </p:cNvPr>
            <p:cNvSpPr/>
            <p:nvPr/>
          </p:nvSpPr>
          <p:spPr>
            <a:xfrm>
              <a:off x="9588701" y="2292183"/>
              <a:ext cx="1244388" cy="396000"/>
            </a:xfrm>
            <a:prstGeom prst="rect">
              <a:avLst/>
            </a:prstGeom>
            <a:gradFill flip="none" rotWithShape="1">
              <a:gsLst>
                <a:gs pos="0">
                  <a:srgbClr val="B7F1FF"/>
                </a:gs>
                <a:gs pos="100000">
                  <a:srgbClr val="EBFDFF"/>
                </a:gs>
              </a:gsLst>
              <a:lin ang="0" scaled="1"/>
              <a:tileRect/>
            </a:gradFill>
            <a:ln>
              <a:solidFill>
                <a:srgbClr val="B7F1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(7) โครงสร้างพื้นฐาน ระบบ</a:t>
              </a:r>
            </a:p>
            <a:p>
              <a:pPr algn="ctr" defTabSz="653138"/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โลจิสติกส์ และดิจิทัล</a:t>
              </a:r>
            </a:p>
          </p:txBody>
        </p:sp>
        <p:sp>
          <p:nvSpPr>
            <p:cNvPr id="377" name="Rectangle 22">
              <a:extLst>
                <a:ext uri="{FF2B5EF4-FFF2-40B4-BE49-F238E27FC236}">
                  <a16:creationId xmlns="" xmlns:a16="http://schemas.microsoft.com/office/drawing/2014/main" id="{996F95D3-D6AD-4191-B40F-E5E6DF48A7FC}"/>
                </a:ext>
              </a:extLst>
            </p:cNvPr>
            <p:cNvSpPr/>
            <p:nvPr/>
          </p:nvSpPr>
          <p:spPr>
            <a:xfrm>
              <a:off x="1191043" y="2292183"/>
              <a:ext cx="896751" cy="396000"/>
            </a:xfrm>
            <a:prstGeom prst="rect">
              <a:avLst/>
            </a:prstGeom>
            <a:gradFill flip="none" rotWithShape="1">
              <a:gsLst>
                <a:gs pos="0">
                  <a:srgbClr val="B7F1FF"/>
                </a:gs>
                <a:gs pos="100000">
                  <a:srgbClr val="EBFDFF"/>
                </a:gs>
              </a:gsLst>
              <a:lin ang="0" scaled="1"/>
              <a:tileRect/>
            </a:gradFill>
            <a:ln>
              <a:solidFill>
                <a:srgbClr val="B7F1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(11) การพัฒนาคนตลอดช่วงชีวิต</a:t>
              </a:r>
            </a:p>
          </p:txBody>
        </p:sp>
        <p:sp>
          <p:nvSpPr>
            <p:cNvPr id="371" name="Rectangle 22">
              <a:extLst>
                <a:ext uri="{FF2B5EF4-FFF2-40B4-BE49-F238E27FC236}">
                  <a16:creationId xmlns="" xmlns:a16="http://schemas.microsoft.com/office/drawing/2014/main" id="{9CAA2D95-F4DE-43B7-A48A-D5728D6EEE3D}"/>
                </a:ext>
              </a:extLst>
            </p:cNvPr>
            <p:cNvSpPr/>
            <p:nvPr/>
          </p:nvSpPr>
          <p:spPr>
            <a:xfrm>
              <a:off x="8331124" y="2292183"/>
              <a:ext cx="1229152" cy="396000"/>
            </a:xfrm>
            <a:prstGeom prst="rect">
              <a:avLst/>
            </a:prstGeom>
            <a:gradFill flip="none" rotWithShape="1">
              <a:gsLst>
                <a:gs pos="0">
                  <a:srgbClr val="B7F1FF"/>
                </a:gs>
                <a:gs pos="100000">
                  <a:srgbClr val="EBFDFF"/>
                </a:gs>
              </a:gsLst>
              <a:lin ang="0" scaled="1"/>
              <a:tileRect/>
            </a:gradFill>
            <a:ln>
              <a:solidFill>
                <a:srgbClr val="B7F1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>
                <a:lnSpc>
                  <a:spcPts val="486"/>
                </a:lnSpc>
              </a:pPr>
              <a:r>
                <a:rPr lang="th-TH" sz="800" b="1" spc="-25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(9) เขตเศรษฐกิจพิเศษ</a:t>
              </a:r>
            </a:p>
          </p:txBody>
        </p:sp>
        <p:sp>
          <p:nvSpPr>
            <p:cNvPr id="367" name="Rectangle 22">
              <a:extLst>
                <a:ext uri="{FF2B5EF4-FFF2-40B4-BE49-F238E27FC236}">
                  <a16:creationId xmlns="" xmlns:a16="http://schemas.microsoft.com/office/drawing/2014/main" id="{7A922F54-AF1D-4319-8A38-60FC6102D5E6}"/>
                </a:ext>
              </a:extLst>
            </p:cNvPr>
            <p:cNvSpPr/>
            <p:nvPr/>
          </p:nvSpPr>
          <p:spPr>
            <a:xfrm>
              <a:off x="10886326" y="2292183"/>
              <a:ext cx="612000" cy="396000"/>
            </a:xfrm>
            <a:prstGeom prst="rect">
              <a:avLst/>
            </a:prstGeom>
            <a:gradFill flip="none" rotWithShape="1">
              <a:gsLst>
                <a:gs pos="0">
                  <a:srgbClr val="B7F1FF"/>
                </a:gs>
                <a:gs pos="100000">
                  <a:srgbClr val="EBFDFF"/>
                </a:gs>
              </a:gsLst>
              <a:lin ang="0" scaled="1"/>
              <a:tileRect/>
            </a:gradFill>
            <a:ln>
              <a:solidFill>
                <a:srgbClr val="B7F1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>
                <a:lnSpc>
                  <a:spcPts val="680"/>
                </a:lnSpc>
              </a:pPr>
              <a:r>
                <a: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(23) การวิจัยและพัฒนานวัตกรรม</a:t>
              </a:r>
              <a:endParaRPr lang="th-TH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395">
            <a:extLst>
              <a:ext uri="{FF2B5EF4-FFF2-40B4-BE49-F238E27FC236}">
                <a16:creationId xmlns="" xmlns:a16="http://schemas.microsoft.com/office/drawing/2014/main" id="{CF024E3D-B4C6-4191-BD43-6A87074302F2}"/>
              </a:ext>
            </a:extLst>
          </p:cNvPr>
          <p:cNvGrpSpPr/>
          <p:nvPr/>
        </p:nvGrpSpPr>
        <p:grpSpPr>
          <a:xfrm>
            <a:off x="1141489" y="1244017"/>
            <a:ext cx="11040360" cy="387109"/>
            <a:chOff x="1198563" y="1741623"/>
            <a:chExt cx="11592378" cy="541952"/>
          </a:xfrm>
        </p:grpSpPr>
        <p:grpSp>
          <p:nvGrpSpPr>
            <p:cNvPr id="157" name="Group 386">
              <a:extLst>
                <a:ext uri="{FF2B5EF4-FFF2-40B4-BE49-F238E27FC236}">
                  <a16:creationId xmlns="" xmlns:a16="http://schemas.microsoft.com/office/drawing/2014/main" id="{68E219C2-4317-4B9E-98A6-B184BFF40FE6}"/>
                </a:ext>
              </a:extLst>
            </p:cNvPr>
            <p:cNvGrpSpPr/>
            <p:nvPr/>
          </p:nvGrpSpPr>
          <p:grpSpPr>
            <a:xfrm>
              <a:off x="1198563" y="1741623"/>
              <a:ext cx="11592378" cy="396000"/>
              <a:chOff x="1174297" y="2292183"/>
              <a:chExt cx="11592378" cy="396000"/>
            </a:xfrm>
            <a:solidFill>
              <a:srgbClr val="FFE389"/>
            </a:solidFill>
          </p:grpSpPr>
          <p:sp>
            <p:nvSpPr>
              <p:cNvPr id="388" name="Rectangle 22">
                <a:extLst>
                  <a:ext uri="{FF2B5EF4-FFF2-40B4-BE49-F238E27FC236}">
                    <a16:creationId xmlns="" xmlns:a16="http://schemas.microsoft.com/office/drawing/2014/main" id="{4C7DEEF1-59AE-47C9-8E2E-433396C93F3A}"/>
                  </a:ext>
                </a:extLst>
              </p:cNvPr>
              <p:cNvSpPr/>
              <p:nvPr/>
            </p:nvSpPr>
            <p:spPr>
              <a:xfrm>
                <a:off x="1174297" y="2292183"/>
                <a:ext cx="7092137" cy="3960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9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ย.1 : การเสริมสร้างและพัฒนาศักยภาพทุนมนุษย์</a:t>
                </a:r>
              </a:p>
            </p:txBody>
          </p:sp>
          <p:sp>
            <p:nvSpPr>
              <p:cNvPr id="389" name="Rectangle 22">
                <a:extLst>
                  <a:ext uri="{FF2B5EF4-FFF2-40B4-BE49-F238E27FC236}">
                    <a16:creationId xmlns="" xmlns:a16="http://schemas.microsoft.com/office/drawing/2014/main" id="{8A9D4490-CFCA-4865-8F77-CA145888B0BB}"/>
                  </a:ext>
                </a:extLst>
              </p:cNvPr>
              <p:cNvSpPr/>
              <p:nvPr/>
            </p:nvSpPr>
            <p:spPr>
              <a:xfrm>
                <a:off x="11539639" y="2292183"/>
                <a:ext cx="1227036" cy="3960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680"/>
                  </a:lnSpc>
                </a:pPr>
                <a:endPara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90" name="Rectangle 22">
                <a:extLst>
                  <a:ext uri="{FF2B5EF4-FFF2-40B4-BE49-F238E27FC236}">
                    <a16:creationId xmlns="" xmlns:a16="http://schemas.microsoft.com/office/drawing/2014/main" id="{52535D04-4C71-4598-A9FB-6574A63DF1E5}"/>
                  </a:ext>
                </a:extLst>
              </p:cNvPr>
              <p:cNvSpPr/>
              <p:nvPr/>
            </p:nvSpPr>
            <p:spPr>
              <a:xfrm>
                <a:off x="9588701" y="2292183"/>
                <a:ext cx="1244388" cy="3960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8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ย.7 การพัฒนาโครงสร้างพื้นฐานและระบบโลจิสติกส์ </a:t>
                </a:r>
              </a:p>
            </p:txBody>
          </p:sp>
          <p:sp>
            <p:nvSpPr>
              <p:cNvPr id="392" name="Rectangle 22">
                <a:extLst>
                  <a:ext uri="{FF2B5EF4-FFF2-40B4-BE49-F238E27FC236}">
                    <a16:creationId xmlns="" xmlns:a16="http://schemas.microsoft.com/office/drawing/2014/main" id="{4254AF28-8FC2-4F0F-98C2-19267230D4F4}"/>
                  </a:ext>
                </a:extLst>
              </p:cNvPr>
              <p:cNvSpPr/>
              <p:nvPr/>
            </p:nvSpPr>
            <p:spPr>
              <a:xfrm>
                <a:off x="8306858" y="2292183"/>
                <a:ext cx="603472" cy="3960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/>
                <a:endParaRPr lang="th-TH" sz="4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94" name="Rectangle 22">
                <a:extLst>
                  <a:ext uri="{FF2B5EF4-FFF2-40B4-BE49-F238E27FC236}">
                    <a16:creationId xmlns="" xmlns:a16="http://schemas.microsoft.com/office/drawing/2014/main" id="{059A6A26-B96D-4A30-9923-AFA0E19F81BD}"/>
                  </a:ext>
                </a:extLst>
              </p:cNvPr>
              <p:cNvSpPr/>
              <p:nvPr/>
            </p:nvSpPr>
            <p:spPr>
              <a:xfrm>
                <a:off x="10886326" y="2292183"/>
                <a:ext cx="612000" cy="3960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680"/>
                  </a:lnSpc>
                </a:pPr>
                <a:endParaRPr lang="th-TH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F4867748-3860-431A-A747-2DEB93B9DB44}"/>
                </a:ext>
              </a:extLst>
            </p:cNvPr>
            <p:cNvSpPr/>
            <p:nvPr/>
          </p:nvSpPr>
          <p:spPr>
            <a:xfrm>
              <a:off x="10882017" y="1756491"/>
              <a:ext cx="624738" cy="498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53138">
                <a:lnSpc>
                  <a:spcPts val="510"/>
                </a:lnSpc>
              </a:pPr>
              <a:r>
                <a:rPr lang="th-TH" sz="6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ย.8 การพัฒนาวิทยาศาสตร์ เทคโนโลยี วิจัย และนวัตกรรม</a:t>
              </a:r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="" xmlns:a16="http://schemas.microsoft.com/office/drawing/2014/main" id="{66B6937D-6D9D-4067-B284-FC5220238B08}"/>
                </a:ext>
              </a:extLst>
            </p:cNvPr>
            <p:cNvSpPr/>
            <p:nvPr/>
          </p:nvSpPr>
          <p:spPr>
            <a:xfrm>
              <a:off x="11537914" y="1765613"/>
              <a:ext cx="1227036" cy="517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53138">
                <a:lnSpc>
                  <a:spcPts val="680"/>
                </a:lnSpc>
              </a:pPr>
              <a:r>
                <a:rPr lang="th-TH" sz="8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ย.4  การเติบโตที่เป็นมิตรกับสิ่งแวดล้อมเพื่อการพัฒนาอย่างยั่งยืน</a:t>
              </a:r>
            </a:p>
          </p:txBody>
        </p:sp>
      </p:grpSp>
      <p:grpSp>
        <p:nvGrpSpPr>
          <p:cNvPr id="175" name="Group 396">
            <a:extLst>
              <a:ext uri="{FF2B5EF4-FFF2-40B4-BE49-F238E27FC236}">
                <a16:creationId xmlns="" xmlns:a16="http://schemas.microsoft.com/office/drawing/2014/main" id="{60E0F4F9-9A25-49C7-9B30-87C06F3C2CC1}"/>
              </a:ext>
            </a:extLst>
          </p:cNvPr>
          <p:cNvGrpSpPr/>
          <p:nvPr/>
        </p:nvGrpSpPr>
        <p:grpSpPr>
          <a:xfrm>
            <a:off x="1141488" y="929248"/>
            <a:ext cx="11059364" cy="293400"/>
            <a:chOff x="1198563" y="2808682"/>
            <a:chExt cx="11612332" cy="383689"/>
          </a:xfrm>
        </p:grpSpPr>
        <p:grpSp>
          <p:nvGrpSpPr>
            <p:cNvPr id="176" name="Group 397">
              <a:extLst>
                <a:ext uri="{FF2B5EF4-FFF2-40B4-BE49-F238E27FC236}">
                  <a16:creationId xmlns="" xmlns:a16="http://schemas.microsoft.com/office/drawing/2014/main" id="{D0B39429-DB3F-469F-8928-333D0B632FC5}"/>
                </a:ext>
              </a:extLst>
            </p:cNvPr>
            <p:cNvGrpSpPr/>
            <p:nvPr/>
          </p:nvGrpSpPr>
          <p:grpSpPr>
            <a:xfrm>
              <a:off x="1198563" y="2808682"/>
              <a:ext cx="11569730" cy="288000"/>
              <a:chOff x="1188663" y="4980739"/>
              <a:chExt cx="11569730" cy="288000"/>
            </a:xfrm>
          </p:grpSpPr>
          <p:sp>
            <p:nvSpPr>
              <p:cNvPr id="400" name="Rectangle 399">
                <a:extLst>
                  <a:ext uri="{FF2B5EF4-FFF2-40B4-BE49-F238E27FC236}">
                    <a16:creationId xmlns="" xmlns:a16="http://schemas.microsoft.com/office/drawing/2014/main" id="{D66DE89D-3CD2-4CEA-A504-596421F0B288}"/>
                  </a:ext>
                </a:extLst>
              </p:cNvPr>
              <p:cNvSpPr/>
              <p:nvPr/>
            </p:nvSpPr>
            <p:spPr>
              <a:xfrm>
                <a:off x="1188663" y="4980739"/>
                <a:ext cx="7072899" cy="288000"/>
              </a:xfrm>
              <a:prstGeom prst="rect">
                <a:avLst/>
              </a:prstGeom>
              <a:solidFill>
                <a:srgbClr val="FFD1D1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9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 ย.3 ด้านการพัฒนาและเสริมสร้างศักยภาพทรัพยากรมนุษย์</a:t>
                </a:r>
                <a:endParaRPr lang="th-TH" sz="900" b="1" spc="-12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="" xmlns:a16="http://schemas.microsoft.com/office/drawing/2014/main" id="{5FC1B9EF-E884-401A-AAE0-426976D1A93E}"/>
                  </a:ext>
                </a:extLst>
              </p:cNvPr>
              <p:cNvSpPr/>
              <p:nvPr/>
            </p:nvSpPr>
            <p:spPr>
              <a:xfrm>
                <a:off x="8288520" y="4980739"/>
                <a:ext cx="2556999" cy="288000"/>
              </a:xfrm>
              <a:prstGeom prst="rect">
                <a:avLst/>
              </a:prstGeom>
              <a:solidFill>
                <a:srgbClr val="FFD1D1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9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ย.2 ด้านการสร้างความสามารถในการแข่งขัน</a:t>
                </a: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="" xmlns:a16="http://schemas.microsoft.com/office/drawing/2014/main" id="{C3AC0E5E-4E08-4D53-BD49-6A1A779188FD}"/>
                  </a:ext>
                </a:extLst>
              </p:cNvPr>
              <p:cNvSpPr/>
              <p:nvPr/>
            </p:nvSpPr>
            <p:spPr>
              <a:xfrm>
                <a:off x="11509184" y="4980739"/>
                <a:ext cx="1249209" cy="288000"/>
              </a:xfrm>
              <a:prstGeom prst="rect">
                <a:avLst/>
              </a:prstGeom>
              <a:solidFill>
                <a:srgbClr val="FF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399" name="Rectangle 398">
              <a:extLst>
                <a:ext uri="{FF2B5EF4-FFF2-40B4-BE49-F238E27FC236}">
                  <a16:creationId xmlns="" xmlns:a16="http://schemas.microsoft.com/office/drawing/2014/main" id="{32F8B1BC-A09A-4681-873A-80DBEDEDB7B8}"/>
                </a:ext>
              </a:extLst>
            </p:cNvPr>
            <p:cNvSpPr/>
            <p:nvPr/>
          </p:nvSpPr>
          <p:spPr>
            <a:xfrm>
              <a:off x="11470029" y="2830968"/>
              <a:ext cx="1340866" cy="361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53138">
                <a:lnSpc>
                  <a:spcPts val="680"/>
                </a:lnSpc>
              </a:pPr>
              <a:r>
                <a:rPr lang="th-TH" sz="7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ย.5 ด้านการสร้างการเติบโตบนคุณภาพชีวิตที่เป็นมิตรกับสิ่งแวดล้อม</a:t>
              </a:r>
            </a:p>
          </p:txBody>
        </p:sp>
      </p:grpSp>
      <p:grpSp>
        <p:nvGrpSpPr>
          <p:cNvPr id="177" name="Group 402">
            <a:extLst>
              <a:ext uri="{FF2B5EF4-FFF2-40B4-BE49-F238E27FC236}">
                <a16:creationId xmlns="" xmlns:a16="http://schemas.microsoft.com/office/drawing/2014/main" id="{47E74D17-5273-427C-9048-FA06E1780F7D}"/>
              </a:ext>
            </a:extLst>
          </p:cNvPr>
          <p:cNvGrpSpPr/>
          <p:nvPr/>
        </p:nvGrpSpPr>
        <p:grpSpPr>
          <a:xfrm>
            <a:off x="4356679" y="870604"/>
            <a:ext cx="7155450" cy="51429"/>
            <a:chOff x="4671112" y="5281061"/>
            <a:chExt cx="7513222" cy="72000"/>
          </a:xfrm>
        </p:grpSpPr>
        <p:sp>
          <p:nvSpPr>
            <p:cNvPr id="404" name="Arrow: Right 403">
              <a:extLst>
                <a:ext uri="{FF2B5EF4-FFF2-40B4-BE49-F238E27FC236}">
                  <a16:creationId xmlns="" xmlns:a16="http://schemas.microsoft.com/office/drawing/2014/main" id="{92A28582-AC19-4230-95E7-9F040F05FE16}"/>
                </a:ext>
              </a:extLst>
            </p:cNvPr>
            <p:cNvSpPr/>
            <p:nvPr/>
          </p:nvSpPr>
          <p:spPr>
            <a:xfrm rot="5400000">
              <a:off x="12094334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05" name="Arrow: Right 404">
              <a:extLst>
                <a:ext uri="{FF2B5EF4-FFF2-40B4-BE49-F238E27FC236}">
                  <a16:creationId xmlns="" xmlns:a16="http://schemas.microsoft.com/office/drawing/2014/main" id="{C2E58FD1-6E12-4A3F-B9DD-BA8F5C87944D}"/>
                </a:ext>
              </a:extLst>
            </p:cNvPr>
            <p:cNvSpPr/>
            <p:nvPr/>
          </p:nvSpPr>
          <p:spPr>
            <a:xfrm rot="5400000">
              <a:off x="9848083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06" name="Arrow: Right 405">
              <a:extLst>
                <a:ext uri="{FF2B5EF4-FFF2-40B4-BE49-F238E27FC236}">
                  <a16:creationId xmlns="" xmlns:a16="http://schemas.microsoft.com/office/drawing/2014/main" id="{AE382981-56FF-4775-A8F3-51348910474C}"/>
                </a:ext>
              </a:extLst>
            </p:cNvPr>
            <p:cNvSpPr/>
            <p:nvPr/>
          </p:nvSpPr>
          <p:spPr>
            <a:xfrm rot="5400000">
              <a:off x="4689112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89" name="Group 406">
            <a:extLst>
              <a:ext uri="{FF2B5EF4-FFF2-40B4-BE49-F238E27FC236}">
                <a16:creationId xmlns="" xmlns:a16="http://schemas.microsoft.com/office/drawing/2014/main" id="{937B6B56-7AA8-4E3F-955C-CBFB9EA78DB4}"/>
              </a:ext>
            </a:extLst>
          </p:cNvPr>
          <p:cNvGrpSpPr/>
          <p:nvPr/>
        </p:nvGrpSpPr>
        <p:grpSpPr>
          <a:xfrm>
            <a:off x="1511741" y="1569288"/>
            <a:ext cx="10112945" cy="51429"/>
            <a:chOff x="1606222" y="3122563"/>
            <a:chExt cx="10618592" cy="72000"/>
          </a:xfrm>
        </p:grpSpPr>
        <p:sp>
          <p:nvSpPr>
            <p:cNvPr id="408" name="Arrow: Right 407">
              <a:extLst>
                <a:ext uri="{FF2B5EF4-FFF2-40B4-BE49-F238E27FC236}">
                  <a16:creationId xmlns="" xmlns:a16="http://schemas.microsoft.com/office/drawing/2014/main" id="{48BF21B3-164E-4980-9271-6A433DC22E06}"/>
                </a:ext>
              </a:extLst>
            </p:cNvPr>
            <p:cNvSpPr/>
            <p:nvPr/>
          </p:nvSpPr>
          <p:spPr>
            <a:xfrm rot="5400000">
              <a:off x="1213481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09" name="Arrow: Right 408">
              <a:extLst>
                <a:ext uri="{FF2B5EF4-FFF2-40B4-BE49-F238E27FC236}">
                  <a16:creationId xmlns="" xmlns:a16="http://schemas.microsoft.com/office/drawing/2014/main" id="{40CED0CD-BC9E-4BCE-AC78-299E567F4B92}"/>
                </a:ext>
              </a:extLst>
            </p:cNvPr>
            <p:cNvSpPr/>
            <p:nvPr/>
          </p:nvSpPr>
          <p:spPr>
            <a:xfrm rot="5400000">
              <a:off x="1624222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1" name="Arrow: Right 410">
              <a:extLst>
                <a:ext uri="{FF2B5EF4-FFF2-40B4-BE49-F238E27FC236}">
                  <a16:creationId xmlns="" xmlns:a16="http://schemas.microsoft.com/office/drawing/2014/main" id="{10576D39-0447-4A57-A4A3-62D942649F2A}"/>
                </a:ext>
              </a:extLst>
            </p:cNvPr>
            <p:cNvSpPr/>
            <p:nvPr/>
          </p:nvSpPr>
          <p:spPr>
            <a:xfrm rot="5400000">
              <a:off x="5154323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3" name="Arrow: Right 412">
              <a:extLst>
                <a:ext uri="{FF2B5EF4-FFF2-40B4-BE49-F238E27FC236}">
                  <a16:creationId xmlns="" xmlns:a16="http://schemas.microsoft.com/office/drawing/2014/main" id="{394D9940-E9B5-42CC-8311-A64FB0884A55}"/>
                </a:ext>
              </a:extLst>
            </p:cNvPr>
            <p:cNvSpPr/>
            <p:nvPr/>
          </p:nvSpPr>
          <p:spPr>
            <a:xfrm rot="5400000">
              <a:off x="8667621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6" name="Arrow: Right 415">
              <a:extLst>
                <a:ext uri="{FF2B5EF4-FFF2-40B4-BE49-F238E27FC236}">
                  <a16:creationId xmlns="" xmlns:a16="http://schemas.microsoft.com/office/drawing/2014/main" id="{0F42DBCF-820F-43A9-8596-DB0CE0F5FE38}"/>
                </a:ext>
              </a:extLst>
            </p:cNvPr>
            <p:cNvSpPr/>
            <p:nvPr/>
          </p:nvSpPr>
          <p:spPr>
            <a:xfrm rot="5400000">
              <a:off x="10207485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7" name="Arrow: Right 416">
              <a:extLst>
                <a:ext uri="{FF2B5EF4-FFF2-40B4-BE49-F238E27FC236}">
                  <a16:creationId xmlns="" xmlns:a16="http://schemas.microsoft.com/office/drawing/2014/main" id="{447B9054-BA1A-44A5-A366-8EDAADBE9465}"/>
                </a:ext>
              </a:extLst>
            </p:cNvPr>
            <p:cNvSpPr/>
            <p:nvPr/>
          </p:nvSpPr>
          <p:spPr>
            <a:xfrm rot="5400000">
              <a:off x="11178732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90" name="Group 427">
            <a:extLst>
              <a:ext uri="{FF2B5EF4-FFF2-40B4-BE49-F238E27FC236}">
                <a16:creationId xmlns="" xmlns:a16="http://schemas.microsoft.com/office/drawing/2014/main" id="{97FA3E89-20FC-400D-85A5-904099371D26}"/>
              </a:ext>
            </a:extLst>
          </p:cNvPr>
          <p:cNvGrpSpPr/>
          <p:nvPr/>
        </p:nvGrpSpPr>
        <p:grpSpPr>
          <a:xfrm>
            <a:off x="4346012" y="1169957"/>
            <a:ext cx="7262400" cy="448784"/>
            <a:chOff x="4599294" y="3114569"/>
            <a:chExt cx="7625520" cy="628298"/>
          </a:xfrm>
        </p:grpSpPr>
        <p:sp>
          <p:nvSpPr>
            <p:cNvPr id="429" name="Arrow: Right 428">
              <a:extLst>
                <a:ext uri="{FF2B5EF4-FFF2-40B4-BE49-F238E27FC236}">
                  <a16:creationId xmlns="" xmlns:a16="http://schemas.microsoft.com/office/drawing/2014/main" id="{6ECE4B5C-6317-4C28-91A5-34AD0BB3C4A6}"/>
                </a:ext>
              </a:extLst>
            </p:cNvPr>
            <p:cNvSpPr/>
            <p:nvPr/>
          </p:nvSpPr>
          <p:spPr>
            <a:xfrm rot="5400000">
              <a:off x="1213481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31" name="Arrow: Right 430">
              <a:extLst>
                <a:ext uri="{FF2B5EF4-FFF2-40B4-BE49-F238E27FC236}">
                  <a16:creationId xmlns="" xmlns:a16="http://schemas.microsoft.com/office/drawing/2014/main" id="{FD5A358A-563C-49A1-A43A-F4F65F21CDDE}"/>
                </a:ext>
              </a:extLst>
            </p:cNvPr>
            <p:cNvSpPr/>
            <p:nvPr/>
          </p:nvSpPr>
          <p:spPr>
            <a:xfrm rot="5400000">
              <a:off x="461729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3" name="Arrow: Right 432">
              <a:extLst>
                <a:ext uri="{FF2B5EF4-FFF2-40B4-BE49-F238E27FC236}">
                  <a16:creationId xmlns="" xmlns:a16="http://schemas.microsoft.com/office/drawing/2014/main" id="{AD23D2C9-D4CF-4956-85BB-12EA99F8E19C}"/>
                </a:ext>
              </a:extLst>
            </p:cNvPr>
            <p:cNvSpPr/>
            <p:nvPr/>
          </p:nvSpPr>
          <p:spPr>
            <a:xfrm rot="5400000">
              <a:off x="8660110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4" name="Arrow: Right 433">
              <a:extLst>
                <a:ext uri="{FF2B5EF4-FFF2-40B4-BE49-F238E27FC236}">
                  <a16:creationId xmlns="" xmlns:a16="http://schemas.microsoft.com/office/drawing/2014/main" id="{A5BBB021-FE3E-4267-A860-6CB8BE5B99BB}"/>
                </a:ext>
              </a:extLst>
            </p:cNvPr>
            <p:cNvSpPr/>
            <p:nvPr/>
          </p:nvSpPr>
          <p:spPr>
            <a:xfrm rot="5400000">
              <a:off x="10207485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5" name="Arrow: Right 434">
              <a:extLst>
                <a:ext uri="{FF2B5EF4-FFF2-40B4-BE49-F238E27FC236}">
                  <a16:creationId xmlns="" xmlns:a16="http://schemas.microsoft.com/office/drawing/2014/main" id="{63150AEC-0AA4-49BC-8976-D12F53CF13CE}"/>
                </a:ext>
              </a:extLst>
            </p:cNvPr>
            <p:cNvSpPr/>
            <p:nvPr/>
          </p:nvSpPr>
          <p:spPr>
            <a:xfrm rot="5400000">
              <a:off x="11178732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1" name="Arrow: Right 360">
              <a:extLst>
                <a:ext uri="{FF2B5EF4-FFF2-40B4-BE49-F238E27FC236}">
                  <a16:creationId xmlns="" xmlns:a16="http://schemas.microsoft.com/office/drawing/2014/main" id="{BE19929B-2161-4104-BF58-4D5F1EDFB074}"/>
                </a:ext>
              </a:extLst>
            </p:cNvPr>
            <p:cNvSpPr/>
            <p:nvPr/>
          </p:nvSpPr>
          <p:spPr>
            <a:xfrm rot="5400000">
              <a:off x="9250542" y="3096569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2" name="Arrow: Right 361">
              <a:extLst>
                <a:ext uri="{FF2B5EF4-FFF2-40B4-BE49-F238E27FC236}">
                  <a16:creationId xmlns="" xmlns:a16="http://schemas.microsoft.com/office/drawing/2014/main" id="{8C95A129-6EC9-45AD-B392-F701D2720DA6}"/>
                </a:ext>
              </a:extLst>
            </p:cNvPr>
            <p:cNvSpPr/>
            <p:nvPr/>
          </p:nvSpPr>
          <p:spPr>
            <a:xfrm rot="5400000">
              <a:off x="9272531" y="3652867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92" name="Group 435">
            <a:extLst>
              <a:ext uri="{FF2B5EF4-FFF2-40B4-BE49-F238E27FC236}">
                <a16:creationId xmlns="" xmlns:a16="http://schemas.microsoft.com/office/drawing/2014/main" id="{CCD9BCAF-87C7-4138-BAE1-7B0C01B72692}"/>
              </a:ext>
            </a:extLst>
          </p:cNvPr>
          <p:cNvGrpSpPr/>
          <p:nvPr/>
        </p:nvGrpSpPr>
        <p:grpSpPr>
          <a:xfrm>
            <a:off x="1539328" y="1942718"/>
            <a:ext cx="10112945" cy="51429"/>
            <a:chOff x="1606222" y="3122563"/>
            <a:chExt cx="10618592" cy="72000"/>
          </a:xfrm>
        </p:grpSpPr>
        <p:sp>
          <p:nvSpPr>
            <p:cNvPr id="437" name="Arrow: Right 436">
              <a:extLst>
                <a:ext uri="{FF2B5EF4-FFF2-40B4-BE49-F238E27FC236}">
                  <a16:creationId xmlns="" xmlns:a16="http://schemas.microsoft.com/office/drawing/2014/main" id="{48425F1C-67D4-4FB9-8034-DCAD94DF280D}"/>
                </a:ext>
              </a:extLst>
            </p:cNvPr>
            <p:cNvSpPr/>
            <p:nvPr/>
          </p:nvSpPr>
          <p:spPr>
            <a:xfrm rot="5400000">
              <a:off x="1213481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38" name="Arrow: Right 437">
              <a:extLst>
                <a:ext uri="{FF2B5EF4-FFF2-40B4-BE49-F238E27FC236}">
                  <a16:creationId xmlns="" xmlns:a16="http://schemas.microsoft.com/office/drawing/2014/main" id="{3B64B7CF-7A39-4E51-A650-149D5AB9B97D}"/>
                </a:ext>
              </a:extLst>
            </p:cNvPr>
            <p:cNvSpPr/>
            <p:nvPr/>
          </p:nvSpPr>
          <p:spPr>
            <a:xfrm rot="5400000">
              <a:off x="1624222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9" name="Arrow: Right 438">
              <a:extLst>
                <a:ext uri="{FF2B5EF4-FFF2-40B4-BE49-F238E27FC236}">
                  <a16:creationId xmlns="" xmlns:a16="http://schemas.microsoft.com/office/drawing/2014/main" id="{ED7C3325-3D8A-4DF8-A98F-CA7B33215AA2}"/>
                </a:ext>
              </a:extLst>
            </p:cNvPr>
            <p:cNvSpPr/>
            <p:nvPr/>
          </p:nvSpPr>
          <p:spPr>
            <a:xfrm rot="5400000">
              <a:off x="5154323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0" name="Arrow: Right 439">
              <a:extLst>
                <a:ext uri="{FF2B5EF4-FFF2-40B4-BE49-F238E27FC236}">
                  <a16:creationId xmlns="" xmlns:a16="http://schemas.microsoft.com/office/drawing/2014/main" id="{D979CA71-062F-4DF0-9F6F-F421DC3B470F}"/>
                </a:ext>
              </a:extLst>
            </p:cNvPr>
            <p:cNvSpPr/>
            <p:nvPr/>
          </p:nvSpPr>
          <p:spPr>
            <a:xfrm rot="5400000">
              <a:off x="8903841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42" name="Arrow: Right 441">
              <a:extLst>
                <a:ext uri="{FF2B5EF4-FFF2-40B4-BE49-F238E27FC236}">
                  <a16:creationId xmlns="" xmlns:a16="http://schemas.microsoft.com/office/drawing/2014/main" id="{4A69A5A3-5299-4C98-A135-E66F4CF46CBF}"/>
                </a:ext>
              </a:extLst>
            </p:cNvPr>
            <p:cNvSpPr/>
            <p:nvPr/>
          </p:nvSpPr>
          <p:spPr>
            <a:xfrm rot="5400000">
              <a:off x="10207485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3" name="Arrow: Right 442">
              <a:extLst>
                <a:ext uri="{FF2B5EF4-FFF2-40B4-BE49-F238E27FC236}">
                  <a16:creationId xmlns="" xmlns:a16="http://schemas.microsoft.com/office/drawing/2014/main" id="{4950D896-B2A7-4F80-90A1-A7343D529CEB}"/>
                </a:ext>
              </a:extLst>
            </p:cNvPr>
            <p:cNvSpPr/>
            <p:nvPr/>
          </p:nvSpPr>
          <p:spPr>
            <a:xfrm rot="5400000">
              <a:off x="11178732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44" name="Rectangle 443">
            <a:extLst>
              <a:ext uri="{FF2B5EF4-FFF2-40B4-BE49-F238E27FC236}">
                <a16:creationId xmlns="" xmlns:a16="http://schemas.microsoft.com/office/drawing/2014/main" id="{130EC3B1-F252-4DC1-B87E-D778CAB38F67}"/>
              </a:ext>
            </a:extLst>
          </p:cNvPr>
          <p:cNvSpPr/>
          <p:nvPr/>
        </p:nvSpPr>
        <p:spPr>
          <a:xfrm>
            <a:off x="-6216" y="965003"/>
            <a:ext cx="786190" cy="1724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ยุทธศาสตร์</a:t>
            </a:r>
          </a:p>
          <a:p>
            <a:pPr algn="ctr" defTabSz="653138"/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ชาติ 20 ปี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="" xmlns:a16="http://schemas.microsoft.com/office/drawing/2014/main" id="{242AA030-A0B9-4503-B641-959BE997ACDC}"/>
              </a:ext>
            </a:extLst>
          </p:cNvPr>
          <p:cNvSpPr/>
          <p:nvPr/>
        </p:nvSpPr>
        <p:spPr>
          <a:xfrm>
            <a:off x="-6216" y="1296005"/>
            <a:ext cx="786190" cy="1724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แผนฯ 12</a:t>
            </a:r>
          </a:p>
        </p:txBody>
      </p:sp>
      <p:sp>
        <p:nvSpPr>
          <p:cNvPr id="446" name="Rectangle 445">
            <a:extLst>
              <a:ext uri="{FF2B5EF4-FFF2-40B4-BE49-F238E27FC236}">
                <a16:creationId xmlns="" xmlns:a16="http://schemas.microsoft.com/office/drawing/2014/main" id="{C201A86E-390B-4F34-8024-3D7E52C4ABE9}"/>
              </a:ext>
            </a:extLst>
          </p:cNvPr>
          <p:cNvSpPr/>
          <p:nvPr/>
        </p:nvSpPr>
        <p:spPr>
          <a:xfrm>
            <a:off x="-6216" y="1690143"/>
            <a:ext cx="786190" cy="17241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แผนแม่บท</a:t>
            </a:r>
          </a:p>
        </p:txBody>
      </p:sp>
      <p:sp>
        <p:nvSpPr>
          <p:cNvPr id="447" name="Arrow: Right 446">
            <a:extLst>
              <a:ext uri="{FF2B5EF4-FFF2-40B4-BE49-F238E27FC236}">
                <a16:creationId xmlns="" xmlns:a16="http://schemas.microsoft.com/office/drawing/2014/main" id="{853F01A9-0EE3-43EA-B2D6-21E9C3B7CC1D}"/>
              </a:ext>
            </a:extLst>
          </p:cNvPr>
          <p:cNvSpPr/>
          <p:nvPr/>
        </p:nvSpPr>
        <p:spPr>
          <a:xfrm>
            <a:off x="790770" y="974998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448" name="Arrow: Right 447">
            <a:extLst>
              <a:ext uri="{FF2B5EF4-FFF2-40B4-BE49-F238E27FC236}">
                <a16:creationId xmlns="" xmlns:a16="http://schemas.microsoft.com/office/drawing/2014/main" id="{AC3ED2CA-C2FE-4890-9579-063920D822C4}"/>
              </a:ext>
            </a:extLst>
          </p:cNvPr>
          <p:cNvSpPr/>
          <p:nvPr/>
        </p:nvSpPr>
        <p:spPr>
          <a:xfrm>
            <a:off x="790770" y="1328859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449" name="Arrow: Right 448">
            <a:extLst>
              <a:ext uri="{FF2B5EF4-FFF2-40B4-BE49-F238E27FC236}">
                <a16:creationId xmlns="" xmlns:a16="http://schemas.microsoft.com/office/drawing/2014/main" id="{5A63D495-1770-4A1D-9FC0-B14340442D31}"/>
              </a:ext>
            </a:extLst>
          </p:cNvPr>
          <p:cNvSpPr/>
          <p:nvPr/>
        </p:nvSpPr>
        <p:spPr>
          <a:xfrm>
            <a:off x="790770" y="1700666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450" name="Arrow: Right 449">
            <a:extLst>
              <a:ext uri="{FF2B5EF4-FFF2-40B4-BE49-F238E27FC236}">
                <a16:creationId xmlns="" xmlns:a16="http://schemas.microsoft.com/office/drawing/2014/main" id="{E34293F4-873C-4BC8-AECF-276F238D7820}"/>
              </a:ext>
            </a:extLst>
          </p:cNvPr>
          <p:cNvSpPr/>
          <p:nvPr/>
        </p:nvSpPr>
        <p:spPr>
          <a:xfrm>
            <a:off x="790770" y="2042993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451" name="Arrow: Right 450">
            <a:extLst>
              <a:ext uri="{FF2B5EF4-FFF2-40B4-BE49-F238E27FC236}">
                <a16:creationId xmlns="" xmlns:a16="http://schemas.microsoft.com/office/drawing/2014/main" id="{795AD0A9-66D4-4797-8DEB-DAD43BA1F056}"/>
              </a:ext>
            </a:extLst>
          </p:cNvPr>
          <p:cNvSpPr/>
          <p:nvPr/>
        </p:nvSpPr>
        <p:spPr>
          <a:xfrm>
            <a:off x="790770" y="2394476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grpSp>
        <p:nvGrpSpPr>
          <p:cNvPr id="195" name="Group 451">
            <a:extLst>
              <a:ext uri="{FF2B5EF4-FFF2-40B4-BE49-F238E27FC236}">
                <a16:creationId xmlns="" xmlns:a16="http://schemas.microsoft.com/office/drawing/2014/main" id="{BEF315E3-E660-45D5-A61B-6BE40519FB42}"/>
              </a:ext>
            </a:extLst>
          </p:cNvPr>
          <p:cNvGrpSpPr/>
          <p:nvPr/>
        </p:nvGrpSpPr>
        <p:grpSpPr>
          <a:xfrm>
            <a:off x="1527460" y="2675320"/>
            <a:ext cx="10112945" cy="51429"/>
            <a:chOff x="1606222" y="3122563"/>
            <a:chExt cx="10618592" cy="72000"/>
          </a:xfrm>
        </p:grpSpPr>
        <p:sp>
          <p:nvSpPr>
            <p:cNvPr id="453" name="Arrow: Right 452">
              <a:extLst>
                <a:ext uri="{FF2B5EF4-FFF2-40B4-BE49-F238E27FC236}">
                  <a16:creationId xmlns="" xmlns:a16="http://schemas.microsoft.com/office/drawing/2014/main" id="{4E3BAF0B-EB1B-4529-A60A-8C25902E7AEE}"/>
                </a:ext>
              </a:extLst>
            </p:cNvPr>
            <p:cNvSpPr/>
            <p:nvPr/>
          </p:nvSpPr>
          <p:spPr>
            <a:xfrm rot="5400000">
              <a:off x="1213481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54" name="Arrow: Right 453">
              <a:extLst>
                <a:ext uri="{FF2B5EF4-FFF2-40B4-BE49-F238E27FC236}">
                  <a16:creationId xmlns="" xmlns:a16="http://schemas.microsoft.com/office/drawing/2014/main" id="{0A045E8E-0D96-45FE-BBF3-A322F3768848}"/>
                </a:ext>
              </a:extLst>
            </p:cNvPr>
            <p:cNvSpPr/>
            <p:nvPr/>
          </p:nvSpPr>
          <p:spPr>
            <a:xfrm rot="5400000">
              <a:off x="1624222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5" name="Arrow: Right 454">
              <a:extLst>
                <a:ext uri="{FF2B5EF4-FFF2-40B4-BE49-F238E27FC236}">
                  <a16:creationId xmlns="" xmlns:a16="http://schemas.microsoft.com/office/drawing/2014/main" id="{DB5B4BF9-34D4-4A9A-867F-02A8A18F9109}"/>
                </a:ext>
              </a:extLst>
            </p:cNvPr>
            <p:cNvSpPr/>
            <p:nvPr/>
          </p:nvSpPr>
          <p:spPr>
            <a:xfrm rot="5400000">
              <a:off x="2423371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6" name="Arrow: Right 455">
              <a:extLst>
                <a:ext uri="{FF2B5EF4-FFF2-40B4-BE49-F238E27FC236}">
                  <a16:creationId xmlns="" xmlns:a16="http://schemas.microsoft.com/office/drawing/2014/main" id="{64CCAFE2-1317-4784-A5F9-166331556B08}"/>
                </a:ext>
              </a:extLst>
            </p:cNvPr>
            <p:cNvSpPr/>
            <p:nvPr/>
          </p:nvSpPr>
          <p:spPr>
            <a:xfrm rot="5400000">
              <a:off x="406574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7" name="Arrow: Right 456">
              <a:extLst>
                <a:ext uri="{FF2B5EF4-FFF2-40B4-BE49-F238E27FC236}">
                  <a16:creationId xmlns="" xmlns:a16="http://schemas.microsoft.com/office/drawing/2014/main" id="{6E00FF55-2934-40EC-967F-1836B8C7F8DA}"/>
                </a:ext>
              </a:extLst>
            </p:cNvPr>
            <p:cNvSpPr/>
            <p:nvPr/>
          </p:nvSpPr>
          <p:spPr>
            <a:xfrm rot="5400000">
              <a:off x="6826323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8" name="Arrow: Right 457">
              <a:extLst>
                <a:ext uri="{FF2B5EF4-FFF2-40B4-BE49-F238E27FC236}">
                  <a16:creationId xmlns="" xmlns:a16="http://schemas.microsoft.com/office/drawing/2014/main" id="{7B29E41D-514F-4DB9-9EE8-B511D279C8BF}"/>
                </a:ext>
              </a:extLst>
            </p:cNvPr>
            <p:cNvSpPr/>
            <p:nvPr/>
          </p:nvSpPr>
          <p:spPr>
            <a:xfrm rot="5400000">
              <a:off x="8579991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9" name="Arrow: Right 458">
              <a:extLst>
                <a:ext uri="{FF2B5EF4-FFF2-40B4-BE49-F238E27FC236}">
                  <a16:creationId xmlns="" xmlns:a16="http://schemas.microsoft.com/office/drawing/2014/main" id="{613B15BE-0648-4E68-A177-540C74AD5C9E}"/>
                </a:ext>
              </a:extLst>
            </p:cNvPr>
            <p:cNvSpPr/>
            <p:nvPr/>
          </p:nvSpPr>
          <p:spPr>
            <a:xfrm rot="5400000">
              <a:off x="923233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0" name="Arrow: Right 459">
              <a:extLst>
                <a:ext uri="{FF2B5EF4-FFF2-40B4-BE49-F238E27FC236}">
                  <a16:creationId xmlns="" xmlns:a16="http://schemas.microsoft.com/office/drawing/2014/main" id="{D4AB6FCD-70EE-4395-BFA1-F25A6FD0436F}"/>
                </a:ext>
              </a:extLst>
            </p:cNvPr>
            <p:cNvSpPr/>
            <p:nvPr/>
          </p:nvSpPr>
          <p:spPr>
            <a:xfrm rot="5400000">
              <a:off x="9892514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1" name="Arrow: Right 460">
              <a:extLst>
                <a:ext uri="{FF2B5EF4-FFF2-40B4-BE49-F238E27FC236}">
                  <a16:creationId xmlns="" xmlns:a16="http://schemas.microsoft.com/office/drawing/2014/main" id="{F21752B3-87C2-4233-ADB2-DEBAA466295E}"/>
                </a:ext>
              </a:extLst>
            </p:cNvPr>
            <p:cNvSpPr/>
            <p:nvPr/>
          </p:nvSpPr>
          <p:spPr>
            <a:xfrm rot="5400000">
              <a:off x="10526796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2" name="Arrow: Right 461">
              <a:extLst>
                <a:ext uri="{FF2B5EF4-FFF2-40B4-BE49-F238E27FC236}">
                  <a16:creationId xmlns="" xmlns:a16="http://schemas.microsoft.com/office/drawing/2014/main" id="{E49B9FA0-B547-4188-AA18-3802B9C583CD}"/>
                </a:ext>
              </a:extLst>
            </p:cNvPr>
            <p:cNvSpPr/>
            <p:nvPr/>
          </p:nvSpPr>
          <p:spPr>
            <a:xfrm rot="5400000">
              <a:off x="11178732" y="3104563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46" name="Rectangle 22">
            <a:extLst>
              <a:ext uri="{FF2B5EF4-FFF2-40B4-BE49-F238E27FC236}">
                <a16:creationId xmlns="" xmlns:a16="http://schemas.microsoft.com/office/drawing/2014/main" id="{1E0AD4CC-ACC5-444E-8860-6A6AC26D9179}"/>
              </a:ext>
            </a:extLst>
          </p:cNvPr>
          <p:cNvSpPr/>
          <p:nvPr/>
        </p:nvSpPr>
        <p:spPr>
          <a:xfrm>
            <a:off x="10367930" y="928502"/>
            <a:ext cx="582857" cy="222244"/>
          </a:xfrm>
          <a:prstGeom prst="rect">
            <a:avLst/>
          </a:prstGeom>
          <a:solidFill>
            <a:srgbClr val="FFD1D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>
              <a:lnSpc>
                <a:spcPts val="680"/>
              </a:lnSpc>
            </a:pPr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ย.3</a:t>
            </a:r>
            <a:r>
              <a:rPr lang="th-TH" sz="9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ด้านการพัฒนาฯ</a:t>
            </a:r>
            <a:endParaRPr lang="th-TH" sz="9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3F9CFE7-D580-40D2-BC50-B12D9771526A}"/>
              </a:ext>
            </a:extLst>
          </p:cNvPr>
          <p:cNvSpPr/>
          <p:nvPr/>
        </p:nvSpPr>
        <p:spPr>
          <a:xfrm>
            <a:off x="7872751" y="1228913"/>
            <a:ext cx="661358" cy="401677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ctr" defTabSz="653138"/>
            <a:r>
              <a:rPr lang="th-TH" sz="7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ย.9  การพัฒนา</a:t>
            </a:r>
          </a:p>
          <a:p>
            <a:pPr algn="ctr" defTabSz="653138"/>
            <a:r>
              <a:rPr lang="th-TH" sz="7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ภาค เมือง และ</a:t>
            </a:r>
          </a:p>
          <a:p>
            <a:pPr algn="ctr" defTabSz="653138"/>
            <a:r>
              <a:rPr lang="th-TH" sz="7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พื้นที่เศรษฐกิจ</a:t>
            </a:r>
          </a:p>
        </p:txBody>
      </p:sp>
      <p:sp>
        <p:nvSpPr>
          <p:cNvPr id="360" name="Rectangle 22">
            <a:extLst>
              <a:ext uri="{FF2B5EF4-FFF2-40B4-BE49-F238E27FC236}">
                <a16:creationId xmlns="" xmlns:a16="http://schemas.microsoft.com/office/drawing/2014/main" id="{D6277763-9780-47B0-8C18-04D0C028D4BB}"/>
              </a:ext>
            </a:extLst>
          </p:cNvPr>
          <p:cNvSpPr/>
          <p:nvPr/>
        </p:nvSpPr>
        <p:spPr>
          <a:xfrm>
            <a:off x="8543633" y="1245270"/>
            <a:ext cx="574735" cy="282857"/>
          </a:xfrm>
          <a:prstGeom prst="rect">
            <a:avLst/>
          </a:prstGeom>
          <a:solidFill>
            <a:srgbClr val="FFE389"/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endParaRPr lang="th-TH" sz="400" b="1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="" xmlns:a16="http://schemas.microsoft.com/office/drawing/2014/main" id="{2B5C3100-CF2A-41D7-A658-DA7F81EC6206}"/>
              </a:ext>
            </a:extLst>
          </p:cNvPr>
          <p:cNvSpPr/>
          <p:nvPr/>
        </p:nvSpPr>
        <p:spPr>
          <a:xfrm>
            <a:off x="8486263" y="1246859"/>
            <a:ext cx="664994" cy="334992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ctr" defTabSz="653138">
              <a:lnSpc>
                <a:spcPts val="510"/>
              </a:lnSpc>
            </a:pPr>
            <a:r>
              <a:rPr lang="th-TH" sz="5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ย.3  การสร้างความเข้มแข็ง</a:t>
            </a:r>
          </a:p>
          <a:p>
            <a:pPr algn="ctr" defTabSz="653138">
              <a:lnSpc>
                <a:spcPts val="510"/>
              </a:lnSpc>
            </a:pPr>
            <a:r>
              <a:rPr lang="th-TH" sz="5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ทางเศรษฐกิจและแข่งขันได้อย่างยั่งยืน</a:t>
            </a:r>
          </a:p>
        </p:txBody>
      </p:sp>
    </p:spTree>
    <p:extLst>
      <p:ext uri="{BB962C8B-B14F-4D97-AF65-F5344CB8AC3E}">
        <p14:creationId xmlns="" xmlns:p14="http://schemas.microsoft.com/office/powerpoint/2010/main" val="271538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3BF7F84-431C-404D-A9F6-BB430A5FAEDC}"/>
              </a:ext>
            </a:extLst>
          </p:cNvPr>
          <p:cNvSpPr/>
          <p:nvPr/>
        </p:nvSpPr>
        <p:spPr>
          <a:xfrm>
            <a:off x="588586" y="58629"/>
            <a:ext cx="11541928" cy="863342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ctr" defTabSz="653138"/>
            <a:r>
              <a:rPr lang="th-TH" sz="1700" b="1" dirty="0">
                <a:ln w="0"/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แผนผัง </a:t>
            </a:r>
            <a:r>
              <a:rPr lang="en-US" sz="1700" b="1" dirty="0">
                <a:ln w="0"/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 </a:t>
            </a:r>
            <a:r>
              <a:rPr lang="th-TH" sz="1700" b="1" dirty="0">
                <a:ln w="0"/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ต่อ </a:t>
            </a:r>
            <a:r>
              <a:rPr lang="th-TH" sz="1700" b="1" dirty="0">
                <a:ln w="0"/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ผังความเชื่อมโยงยุทธศาสตร์ แผนพัฒนาเศรษฐกิจและสังคมแห่งชาติ ฉบับที่ 12 ยุทธศาสตร์การจัดสรรงบประมาณ วิสัยทัศน์ </a:t>
            </a:r>
            <a:br>
              <a:rPr lang="th-TH" sz="1700" b="1" dirty="0">
                <a:ln w="0"/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1700" b="1" dirty="0">
                <a:ln w="0"/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เป้าหมายการให้บริการกระทรวง เป้าหมายการให้บริการผลผลิต/กิจกรรม กรมควบคุมโรค ปีงบประมาณ พ.ศ. 2563</a:t>
            </a:r>
          </a:p>
          <a:p>
            <a:pPr algn="ctr" defTabSz="653138"/>
            <a:r>
              <a:rPr lang="th-TH" sz="1700" b="1" dirty="0">
                <a:ln w="0"/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กับแผนปฏิบัติ</a:t>
            </a:r>
            <a:r>
              <a:rPr lang="th-TH" sz="1700" b="1" dirty="0" smtClean="0">
                <a:ln w="0"/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ราชการกองโรคป้องกันด้วยวัคซีน </a:t>
            </a:r>
            <a:r>
              <a:rPr lang="th-TH" sz="1700" b="1" dirty="0">
                <a:ln w="0"/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ปีงบประมาณ พ.ศ. 2563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99CB7D-4B34-4BCE-965D-6E1234038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9" y="81643"/>
            <a:ext cx="415584" cy="411429"/>
          </a:xfrm>
          <a:prstGeom prst="rect">
            <a:avLst/>
          </a:prstGeom>
        </p:spPr>
      </p:pic>
      <p:grpSp>
        <p:nvGrpSpPr>
          <p:cNvPr id="2" name="Group 174">
            <a:extLst>
              <a:ext uri="{FF2B5EF4-FFF2-40B4-BE49-F238E27FC236}">
                <a16:creationId xmlns="" xmlns:a16="http://schemas.microsoft.com/office/drawing/2014/main" id="{2D961298-9F13-4B4A-A164-75F3ECA6CE7B}"/>
              </a:ext>
            </a:extLst>
          </p:cNvPr>
          <p:cNvGrpSpPr/>
          <p:nvPr/>
        </p:nvGrpSpPr>
        <p:grpSpPr>
          <a:xfrm>
            <a:off x="1468454" y="2849328"/>
            <a:ext cx="10458763" cy="51429"/>
            <a:chOff x="1533328" y="7848114"/>
            <a:chExt cx="10981701" cy="72000"/>
          </a:xfrm>
        </p:grpSpPr>
        <p:sp>
          <p:nvSpPr>
            <p:cNvPr id="158" name="Arrow: Right 157">
              <a:extLst>
                <a:ext uri="{FF2B5EF4-FFF2-40B4-BE49-F238E27FC236}">
                  <a16:creationId xmlns="" xmlns:a16="http://schemas.microsoft.com/office/drawing/2014/main" id="{82E23F7E-0B66-4D66-8EFD-1DBC361CCCF5}"/>
                </a:ext>
              </a:extLst>
            </p:cNvPr>
            <p:cNvSpPr/>
            <p:nvPr/>
          </p:nvSpPr>
          <p:spPr>
            <a:xfrm rot="5400000">
              <a:off x="155132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9" name="Arrow: Right 158">
              <a:extLst>
                <a:ext uri="{FF2B5EF4-FFF2-40B4-BE49-F238E27FC236}">
                  <a16:creationId xmlns="" xmlns:a16="http://schemas.microsoft.com/office/drawing/2014/main" id="{B75BE91A-B181-46CE-A309-316FF8160CB6}"/>
                </a:ext>
              </a:extLst>
            </p:cNvPr>
            <p:cNvSpPr/>
            <p:nvPr/>
          </p:nvSpPr>
          <p:spPr>
            <a:xfrm rot="5400000">
              <a:off x="235047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0" name="Arrow: Right 159">
              <a:extLst>
                <a:ext uri="{FF2B5EF4-FFF2-40B4-BE49-F238E27FC236}">
                  <a16:creationId xmlns="" xmlns:a16="http://schemas.microsoft.com/office/drawing/2014/main" id="{B52AD4C1-7D25-4CB1-87E3-9756519A008D}"/>
                </a:ext>
              </a:extLst>
            </p:cNvPr>
            <p:cNvSpPr/>
            <p:nvPr/>
          </p:nvSpPr>
          <p:spPr>
            <a:xfrm rot="5400000">
              <a:off x="3060451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1" name="Arrow: Right 160">
              <a:extLst>
                <a:ext uri="{FF2B5EF4-FFF2-40B4-BE49-F238E27FC236}">
                  <a16:creationId xmlns="" xmlns:a16="http://schemas.microsoft.com/office/drawing/2014/main" id="{6F0F7031-E1A1-4D8C-BECE-1EDA252CEA34}"/>
                </a:ext>
              </a:extLst>
            </p:cNvPr>
            <p:cNvSpPr/>
            <p:nvPr/>
          </p:nvSpPr>
          <p:spPr>
            <a:xfrm rot="5400000">
              <a:off x="379601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2" name="Arrow: Right 161">
              <a:extLst>
                <a:ext uri="{FF2B5EF4-FFF2-40B4-BE49-F238E27FC236}">
                  <a16:creationId xmlns="" xmlns:a16="http://schemas.microsoft.com/office/drawing/2014/main" id="{53BD6EF1-8E4D-4320-BA91-54F84434AD11}"/>
                </a:ext>
              </a:extLst>
            </p:cNvPr>
            <p:cNvSpPr/>
            <p:nvPr/>
          </p:nvSpPr>
          <p:spPr>
            <a:xfrm rot="5400000">
              <a:off x="4510394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3" name="Arrow: Right 162">
              <a:extLst>
                <a:ext uri="{FF2B5EF4-FFF2-40B4-BE49-F238E27FC236}">
                  <a16:creationId xmlns="" xmlns:a16="http://schemas.microsoft.com/office/drawing/2014/main" id="{36C40B78-311C-48B2-9FEB-B0D2717E0CC1}"/>
                </a:ext>
              </a:extLst>
            </p:cNvPr>
            <p:cNvSpPr/>
            <p:nvPr/>
          </p:nvSpPr>
          <p:spPr>
            <a:xfrm rot="5400000">
              <a:off x="5110085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4" name="Arrow: Right 163">
              <a:extLst>
                <a:ext uri="{FF2B5EF4-FFF2-40B4-BE49-F238E27FC236}">
                  <a16:creationId xmlns="" xmlns:a16="http://schemas.microsoft.com/office/drawing/2014/main" id="{4B829F1F-8B0D-45F7-97FC-322A52BE25F4}"/>
                </a:ext>
              </a:extLst>
            </p:cNvPr>
            <p:cNvSpPr/>
            <p:nvPr/>
          </p:nvSpPr>
          <p:spPr>
            <a:xfrm rot="5400000">
              <a:off x="563845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5" name="Arrow: Right 164">
              <a:extLst>
                <a:ext uri="{FF2B5EF4-FFF2-40B4-BE49-F238E27FC236}">
                  <a16:creationId xmlns="" xmlns:a16="http://schemas.microsoft.com/office/drawing/2014/main" id="{87CFC96E-741C-4DA3-B478-269E2490A8F6}"/>
                </a:ext>
              </a:extLst>
            </p:cNvPr>
            <p:cNvSpPr/>
            <p:nvPr/>
          </p:nvSpPr>
          <p:spPr>
            <a:xfrm rot="5400000">
              <a:off x="626149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6" name="Arrow: Right 165">
              <a:extLst>
                <a:ext uri="{FF2B5EF4-FFF2-40B4-BE49-F238E27FC236}">
                  <a16:creationId xmlns="" xmlns:a16="http://schemas.microsoft.com/office/drawing/2014/main" id="{BECC662B-3803-49E4-9751-B22A0E7185EB}"/>
                </a:ext>
              </a:extLst>
            </p:cNvPr>
            <p:cNvSpPr/>
            <p:nvPr/>
          </p:nvSpPr>
          <p:spPr>
            <a:xfrm rot="5400000">
              <a:off x="693788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7" name="Arrow: Right 166">
              <a:extLst>
                <a:ext uri="{FF2B5EF4-FFF2-40B4-BE49-F238E27FC236}">
                  <a16:creationId xmlns="" xmlns:a16="http://schemas.microsoft.com/office/drawing/2014/main" id="{FE60AE0B-6ACB-4D8C-84CD-C662833974B1}"/>
                </a:ext>
              </a:extLst>
            </p:cNvPr>
            <p:cNvSpPr/>
            <p:nvPr/>
          </p:nvSpPr>
          <p:spPr>
            <a:xfrm rot="5400000">
              <a:off x="776988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8" name="Arrow: Right 167">
              <a:extLst>
                <a:ext uri="{FF2B5EF4-FFF2-40B4-BE49-F238E27FC236}">
                  <a16:creationId xmlns="" xmlns:a16="http://schemas.microsoft.com/office/drawing/2014/main" id="{5EECAB6A-F443-4BA9-A1D3-3855FBEEDD20}"/>
                </a:ext>
              </a:extLst>
            </p:cNvPr>
            <p:cNvSpPr/>
            <p:nvPr/>
          </p:nvSpPr>
          <p:spPr>
            <a:xfrm rot="5400000">
              <a:off x="852995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9" name="Arrow: Right 168">
              <a:extLst>
                <a:ext uri="{FF2B5EF4-FFF2-40B4-BE49-F238E27FC236}">
                  <a16:creationId xmlns="" xmlns:a16="http://schemas.microsoft.com/office/drawing/2014/main" id="{7EB164C0-FCA7-499F-B414-DB25CFEA99AA}"/>
                </a:ext>
              </a:extLst>
            </p:cNvPr>
            <p:cNvSpPr/>
            <p:nvPr/>
          </p:nvSpPr>
          <p:spPr>
            <a:xfrm rot="5400000">
              <a:off x="918992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0" name="Arrow: Right 169">
              <a:extLst>
                <a:ext uri="{FF2B5EF4-FFF2-40B4-BE49-F238E27FC236}">
                  <a16:creationId xmlns="" xmlns:a16="http://schemas.microsoft.com/office/drawing/2014/main" id="{E1C38A7A-3852-410A-9636-57C905E5B729}"/>
                </a:ext>
              </a:extLst>
            </p:cNvPr>
            <p:cNvSpPr/>
            <p:nvPr/>
          </p:nvSpPr>
          <p:spPr>
            <a:xfrm rot="5400000">
              <a:off x="985772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1" name="Arrow: Right 170">
              <a:extLst>
                <a:ext uri="{FF2B5EF4-FFF2-40B4-BE49-F238E27FC236}">
                  <a16:creationId xmlns="" xmlns:a16="http://schemas.microsoft.com/office/drawing/2014/main" id="{8639AB2D-AFD8-426B-97CF-AFBA5131D6D3}"/>
                </a:ext>
              </a:extLst>
            </p:cNvPr>
            <p:cNvSpPr/>
            <p:nvPr/>
          </p:nvSpPr>
          <p:spPr>
            <a:xfrm rot="5400000">
              <a:off x="10476762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2" name="Arrow: Right 171">
              <a:extLst>
                <a:ext uri="{FF2B5EF4-FFF2-40B4-BE49-F238E27FC236}">
                  <a16:creationId xmlns="" xmlns:a16="http://schemas.microsoft.com/office/drawing/2014/main" id="{1B431D4C-6EAB-4E23-878B-863662AA6AE6}"/>
                </a:ext>
              </a:extLst>
            </p:cNvPr>
            <p:cNvSpPr/>
            <p:nvPr/>
          </p:nvSpPr>
          <p:spPr>
            <a:xfrm rot="5400000">
              <a:off x="1112869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3" name="Arrow: Right 172">
              <a:extLst>
                <a:ext uri="{FF2B5EF4-FFF2-40B4-BE49-F238E27FC236}">
                  <a16:creationId xmlns="" xmlns:a16="http://schemas.microsoft.com/office/drawing/2014/main" id="{05AFE1FB-5A88-4588-8797-E2F5E1799461}"/>
                </a:ext>
              </a:extLst>
            </p:cNvPr>
            <p:cNvSpPr/>
            <p:nvPr/>
          </p:nvSpPr>
          <p:spPr>
            <a:xfrm rot="5400000">
              <a:off x="1175754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4" name="Arrow: Right 173">
              <a:extLst>
                <a:ext uri="{FF2B5EF4-FFF2-40B4-BE49-F238E27FC236}">
                  <a16:creationId xmlns="" xmlns:a16="http://schemas.microsoft.com/office/drawing/2014/main" id="{B7A2938F-D066-4C65-9059-8B3FE4482E99}"/>
                </a:ext>
              </a:extLst>
            </p:cNvPr>
            <p:cNvSpPr/>
            <p:nvPr/>
          </p:nvSpPr>
          <p:spPr>
            <a:xfrm rot="5400000">
              <a:off x="12425029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9" name="Arrow: Right 178">
            <a:extLst>
              <a:ext uri="{FF2B5EF4-FFF2-40B4-BE49-F238E27FC236}">
                <a16:creationId xmlns="" xmlns:a16="http://schemas.microsoft.com/office/drawing/2014/main" id="{89C282CD-C0B4-487D-9809-D8EE4043B8DF}"/>
              </a:ext>
            </a:extLst>
          </p:cNvPr>
          <p:cNvSpPr/>
          <p:nvPr/>
        </p:nvSpPr>
        <p:spPr>
          <a:xfrm>
            <a:off x="842132" y="2349652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grpSp>
        <p:nvGrpSpPr>
          <p:cNvPr id="3" name="Group 194">
            <a:extLst>
              <a:ext uri="{FF2B5EF4-FFF2-40B4-BE49-F238E27FC236}">
                <a16:creationId xmlns="" xmlns:a16="http://schemas.microsoft.com/office/drawing/2014/main" id="{E69AED52-B59E-4B82-A63B-48C3964A406C}"/>
              </a:ext>
            </a:extLst>
          </p:cNvPr>
          <p:cNvGrpSpPr/>
          <p:nvPr/>
        </p:nvGrpSpPr>
        <p:grpSpPr>
          <a:xfrm>
            <a:off x="1468454" y="2093559"/>
            <a:ext cx="10458763" cy="51429"/>
            <a:chOff x="1533328" y="7848114"/>
            <a:chExt cx="10981701" cy="72000"/>
          </a:xfrm>
        </p:grpSpPr>
        <p:sp>
          <p:nvSpPr>
            <p:cNvPr id="214" name="Arrow: Right 213">
              <a:extLst>
                <a:ext uri="{FF2B5EF4-FFF2-40B4-BE49-F238E27FC236}">
                  <a16:creationId xmlns="" xmlns:a16="http://schemas.microsoft.com/office/drawing/2014/main" id="{E9D89A64-FA67-44E5-8092-73A042CE1030}"/>
                </a:ext>
              </a:extLst>
            </p:cNvPr>
            <p:cNvSpPr/>
            <p:nvPr/>
          </p:nvSpPr>
          <p:spPr>
            <a:xfrm rot="5400000">
              <a:off x="155132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5" name="Arrow: Right 214">
              <a:extLst>
                <a:ext uri="{FF2B5EF4-FFF2-40B4-BE49-F238E27FC236}">
                  <a16:creationId xmlns="" xmlns:a16="http://schemas.microsoft.com/office/drawing/2014/main" id="{CA270494-8F6F-4091-9254-7B04D70AE494}"/>
                </a:ext>
              </a:extLst>
            </p:cNvPr>
            <p:cNvSpPr/>
            <p:nvPr/>
          </p:nvSpPr>
          <p:spPr>
            <a:xfrm rot="5400000">
              <a:off x="235047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9" name="Arrow: Right 218">
              <a:extLst>
                <a:ext uri="{FF2B5EF4-FFF2-40B4-BE49-F238E27FC236}">
                  <a16:creationId xmlns="" xmlns:a16="http://schemas.microsoft.com/office/drawing/2014/main" id="{9936ADA2-12DD-4AFE-BDDF-32AEC0B3E3EC}"/>
                </a:ext>
              </a:extLst>
            </p:cNvPr>
            <p:cNvSpPr/>
            <p:nvPr/>
          </p:nvSpPr>
          <p:spPr>
            <a:xfrm rot="5400000">
              <a:off x="3060451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1" name="Arrow: Right 220">
              <a:extLst>
                <a:ext uri="{FF2B5EF4-FFF2-40B4-BE49-F238E27FC236}">
                  <a16:creationId xmlns="" xmlns:a16="http://schemas.microsoft.com/office/drawing/2014/main" id="{E7ED9DE5-ABEC-428E-94E5-3504AA3E0EBE}"/>
                </a:ext>
              </a:extLst>
            </p:cNvPr>
            <p:cNvSpPr/>
            <p:nvPr/>
          </p:nvSpPr>
          <p:spPr>
            <a:xfrm rot="5400000">
              <a:off x="379601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2" name="Arrow: Right 221">
              <a:extLst>
                <a:ext uri="{FF2B5EF4-FFF2-40B4-BE49-F238E27FC236}">
                  <a16:creationId xmlns="" xmlns:a16="http://schemas.microsoft.com/office/drawing/2014/main" id="{8DC8B7DE-E9B3-4ECB-A9EC-4DA6B907F726}"/>
                </a:ext>
              </a:extLst>
            </p:cNvPr>
            <p:cNvSpPr/>
            <p:nvPr/>
          </p:nvSpPr>
          <p:spPr>
            <a:xfrm rot="5400000">
              <a:off x="4510394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3" name="Arrow: Right 222">
              <a:extLst>
                <a:ext uri="{FF2B5EF4-FFF2-40B4-BE49-F238E27FC236}">
                  <a16:creationId xmlns="" xmlns:a16="http://schemas.microsoft.com/office/drawing/2014/main" id="{3894B275-9C67-4FE7-A2B3-C606C7E94752}"/>
                </a:ext>
              </a:extLst>
            </p:cNvPr>
            <p:cNvSpPr/>
            <p:nvPr/>
          </p:nvSpPr>
          <p:spPr>
            <a:xfrm rot="5400000">
              <a:off x="5110085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4" name="Arrow: Right 223">
              <a:extLst>
                <a:ext uri="{FF2B5EF4-FFF2-40B4-BE49-F238E27FC236}">
                  <a16:creationId xmlns="" xmlns:a16="http://schemas.microsoft.com/office/drawing/2014/main" id="{51ACD030-22A5-467B-8F3D-01D77FF3231C}"/>
                </a:ext>
              </a:extLst>
            </p:cNvPr>
            <p:cNvSpPr/>
            <p:nvPr/>
          </p:nvSpPr>
          <p:spPr>
            <a:xfrm rot="5400000">
              <a:off x="563845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5" name="Arrow: Right 224">
              <a:extLst>
                <a:ext uri="{FF2B5EF4-FFF2-40B4-BE49-F238E27FC236}">
                  <a16:creationId xmlns="" xmlns:a16="http://schemas.microsoft.com/office/drawing/2014/main" id="{F30A83A9-4F38-4CF1-BC69-229E8BDEC4B5}"/>
                </a:ext>
              </a:extLst>
            </p:cNvPr>
            <p:cNvSpPr/>
            <p:nvPr/>
          </p:nvSpPr>
          <p:spPr>
            <a:xfrm rot="5400000">
              <a:off x="626149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6" name="Arrow: Right 225">
              <a:extLst>
                <a:ext uri="{FF2B5EF4-FFF2-40B4-BE49-F238E27FC236}">
                  <a16:creationId xmlns="" xmlns:a16="http://schemas.microsoft.com/office/drawing/2014/main" id="{AC951809-5F19-4BD8-AF49-64AE205AD4ED}"/>
                </a:ext>
              </a:extLst>
            </p:cNvPr>
            <p:cNvSpPr/>
            <p:nvPr/>
          </p:nvSpPr>
          <p:spPr>
            <a:xfrm rot="5400000">
              <a:off x="693788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7" name="Arrow: Right 226">
              <a:extLst>
                <a:ext uri="{FF2B5EF4-FFF2-40B4-BE49-F238E27FC236}">
                  <a16:creationId xmlns="" xmlns:a16="http://schemas.microsoft.com/office/drawing/2014/main" id="{84154A24-DCDC-4793-A77A-BD47694B974E}"/>
                </a:ext>
              </a:extLst>
            </p:cNvPr>
            <p:cNvSpPr/>
            <p:nvPr/>
          </p:nvSpPr>
          <p:spPr>
            <a:xfrm rot="5400000">
              <a:off x="776988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8" name="Arrow: Right 227">
              <a:extLst>
                <a:ext uri="{FF2B5EF4-FFF2-40B4-BE49-F238E27FC236}">
                  <a16:creationId xmlns="" xmlns:a16="http://schemas.microsoft.com/office/drawing/2014/main" id="{7A17A7BD-31AF-4E28-8E14-AE00BDCE54CD}"/>
                </a:ext>
              </a:extLst>
            </p:cNvPr>
            <p:cNvSpPr/>
            <p:nvPr/>
          </p:nvSpPr>
          <p:spPr>
            <a:xfrm rot="5400000">
              <a:off x="852995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9" name="Arrow: Right 228">
              <a:extLst>
                <a:ext uri="{FF2B5EF4-FFF2-40B4-BE49-F238E27FC236}">
                  <a16:creationId xmlns="" xmlns:a16="http://schemas.microsoft.com/office/drawing/2014/main" id="{CB02352D-6587-4721-AB7D-023B7D881AC6}"/>
                </a:ext>
              </a:extLst>
            </p:cNvPr>
            <p:cNvSpPr/>
            <p:nvPr/>
          </p:nvSpPr>
          <p:spPr>
            <a:xfrm rot="5400000">
              <a:off x="918992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0" name="Arrow: Right 229">
              <a:extLst>
                <a:ext uri="{FF2B5EF4-FFF2-40B4-BE49-F238E27FC236}">
                  <a16:creationId xmlns="" xmlns:a16="http://schemas.microsoft.com/office/drawing/2014/main" id="{C2BE9068-21FA-4C90-89A0-C204D0C320D6}"/>
                </a:ext>
              </a:extLst>
            </p:cNvPr>
            <p:cNvSpPr/>
            <p:nvPr/>
          </p:nvSpPr>
          <p:spPr>
            <a:xfrm rot="5400000">
              <a:off x="985772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1" name="Arrow: Right 230">
              <a:extLst>
                <a:ext uri="{FF2B5EF4-FFF2-40B4-BE49-F238E27FC236}">
                  <a16:creationId xmlns="" xmlns:a16="http://schemas.microsoft.com/office/drawing/2014/main" id="{5B3FBBA9-6422-42B3-AF2A-B805AA5F6080}"/>
                </a:ext>
              </a:extLst>
            </p:cNvPr>
            <p:cNvSpPr/>
            <p:nvPr/>
          </p:nvSpPr>
          <p:spPr>
            <a:xfrm rot="5400000">
              <a:off x="10476762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2" name="Arrow: Right 231">
              <a:extLst>
                <a:ext uri="{FF2B5EF4-FFF2-40B4-BE49-F238E27FC236}">
                  <a16:creationId xmlns="" xmlns:a16="http://schemas.microsoft.com/office/drawing/2014/main" id="{374C7030-97F8-4BA3-A7F1-0F2D44F03A9F}"/>
                </a:ext>
              </a:extLst>
            </p:cNvPr>
            <p:cNvSpPr/>
            <p:nvPr/>
          </p:nvSpPr>
          <p:spPr>
            <a:xfrm rot="5400000">
              <a:off x="1112869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3" name="Arrow: Right 232">
              <a:extLst>
                <a:ext uri="{FF2B5EF4-FFF2-40B4-BE49-F238E27FC236}">
                  <a16:creationId xmlns="" xmlns:a16="http://schemas.microsoft.com/office/drawing/2014/main" id="{D806B740-5D5E-40C2-8BA0-B36FBE00D3E5}"/>
                </a:ext>
              </a:extLst>
            </p:cNvPr>
            <p:cNvSpPr/>
            <p:nvPr/>
          </p:nvSpPr>
          <p:spPr>
            <a:xfrm rot="5400000">
              <a:off x="1175754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4" name="Arrow: Right 233">
              <a:extLst>
                <a:ext uri="{FF2B5EF4-FFF2-40B4-BE49-F238E27FC236}">
                  <a16:creationId xmlns="" xmlns:a16="http://schemas.microsoft.com/office/drawing/2014/main" id="{30F8FB0E-68A7-4979-A24C-9ADEC0E1B259}"/>
                </a:ext>
              </a:extLst>
            </p:cNvPr>
            <p:cNvSpPr/>
            <p:nvPr/>
          </p:nvSpPr>
          <p:spPr>
            <a:xfrm rot="5400000">
              <a:off x="12425029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" name="Group 235">
            <a:extLst>
              <a:ext uri="{FF2B5EF4-FFF2-40B4-BE49-F238E27FC236}">
                <a16:creationId xmlns="" xmlns:a16="http://schemas.microsoft.com/office/drawing/2014/main" id="{453229BC-264D-4294-8FA6-6E293958C54E}"/>
              </a:ext>
            </a:extLst>
          </p:cNvPr>
          <p:cNvGrpSpPr/>
          <p:nvPr/>
        </p:nvGrpSpPr>
        <p:grpSpPr>
          <a:xfrm>
            <a:off x="1495542" y="1654652"/>
            <a:ext cx="10159406" cy="51429"/>
            <a:chOff x="1533328" y="7848114"/>
            <a:chExt cx="10667376" cy="72000"/>
          </a:xfrm>
        </p:grpSpPr>
        <p:sp>
          <p:nvSpPr>
            <p:cNvPr id="237" name="Arrow: Right 236">
              <a:extLst>
                <a:ext uri="{FF2B5EF4-FFF2-40B4-BE49-F238E27FC236}">
                  <a16:creationId xmlns="" xmlns:a16="http://schemas.microsoft.com/office/drawing/2014/main" id="{EA1F8D86-9318-4E66-B143-BCEA99DC1B4B}"/>
                </a:ext>
              </a:extLst>
            </p:cNvPr>
            <p:cNvSpPr/>
            <p:nvPr/>
          </p:nvSpPr>
          <p:spPr>
            <a:xfrm rot="5400000">
              <a:off x="1551328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8" name="Arrow: Right 237">
              <a:extLst>
                <a:ext uri="{FF2B5EF4-FFF2-40B4-BE49-F238E27FC236}">
                  <a16:creationId xmlns="" xmlns:a16="http://schemas.microsoft.com/office/drawing/2014/main" id="{9251A1B8-F235-42D4-8343-20754E897215}"/>
                </a:ext>
              </a:extLst>
            </p:cNvPr>
            <p:cNvSpPr/>
            <p:nvPr/>
          </p:nvSpPr>
          <p:spPr>
            <a:xfrm rot="5400000">
              <a:off x="235047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0" name="Arrow: Right 239">
              <a:extLst>
                <a:ext uri="{FF2B5EF4-FFF2-40B4-BE49-F238E27FC236}">
                  <a16:creationId xmlns="" xmlns:a16="http://schemas.microsoft.com/office/drawing/2014/main" id="{F251DA42-47C2-49ED-ABCD-72EAA65715C8}"/>
                </a:ext>
              </a:extLst>
            </p:cNvPr>
            <p:cNvSpPr/>
            <p:nvPr/>
          </p:nvSpPr>
          <p:spPr>
            <a:xfrm rot="5400000">
              <a:off x="3357863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47" name="Arrow: Right 246">
              <a:extLst>
                <a:ext uri="{FF2B5EF4-FFF2-40B4-BE49-F238E27FC236}">
                  <a16:creationId xmlns="" xmlns:a16="http://schemas.microsoft.com/office/drawing/2014/main" id="{8AE9AD5C-9394-4249-A52E-BECFA2F90380}"/>
                </a:ext>
              </a:extLst>
            </p:cNvPr>
            <p:cNvSpPr/>
            <p:nvPr/>
          </p:nvSpPr>
          <p:spPr>
            <a:xfrm rot="5400000">
              <a:off x="5638456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0" name="Arrow: Right 249">
              <a:extLst>
                <a:ext uri="{FF2B5EF4-FFF2-40B4-BE49-F238E27FC236}">
                  <a16:creationId xmlns="" xmlns:a16="http://schemas.microsoft.com/office/drawing/2014/main" id="{33CDFB48-EDA8-4313-A00D-D564243A35A9}"/>
                </a:ext>
              </a:extLst>
            </p:cNvPr>
            <p:cNvSpPr/>
            <p:nvPr/>
          </p:nvSpPr>
          <p:spPr>
            <a:xfrm rot="5400000">
              <a:off x="7769880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1" name="Arrow: Right 250">
              <a:extLst>
                <a:ext uri="{FF2B5EF4-FFF2-40B4-BE49-F238E27FC236}">
                  <a16:creationId xmlns="" xmlns:a16="http://schemas.microsoft.com/office/drawing/2014/main" id="{1FD0B6A6-B2B8-42E7-AEF0-586DEE85CAF7}"/>
                </a:ext>
              </a:extLst>
            </p:cNvPr>
            <p:cNvSpPr/>
            <p:nvPr/>
          </p:nvSpPr>
          <p:spPr>
            <a:xfrm rot="5400000">
              <a:off x="8834757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4" name="Arrow: Right 253">
              <a:extLst>
                <a:ext uri="{FF2B5EF4-FFF2-40B4-BE49-F238E27FC236}">
                  <a16:creationId xmlns="" xmlns:a16="http://schemas.microsoft.com/office/drawing/2014/main" id="{3C7B1BF5-0294-4FE8-9A95-75FA72A1FE4E}"/>
                </a:ext>
              </a:extLst>
            </p:cNvPr>
            <p:cNvSpPr/>
            <p:nvPr/>
          </p:nvSpPr>
          <p:spPr>
            <a:xfrm rot="5400000">
              <a:off x="10457712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7" name="Arrow: Right 256">
              <a:extLst>
                <a:ext uri="{FF2B5EF4-FFF2-40B4-BE49-F238E27FC236}">
                  <a16:creationId xmlns="" xmlns:a16="http://schemas.microsoft.com/office/drawing/2014/main" id="{215019DB-CE6D-4A23-8BF2-8307974CA234}"/>
                </a:ext>
              </a:extLst>
            </p:cNvPr>
            <p:cNvSpPr/>
            <p:nvPr/>
          </p:nvSpPr>
          <p:spPr>
            <a:xfrm rot="5400000">
              <a:off x="12110704" y="7830114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58" name="Arrow: Right 257">
            <a:extLst>
              <a:ext uri="{FF2B5EF4-FFF2-40B4-BE49-F238E27FC236}">
                <a16:creationId xmlns="" xmlns:a16="http://schemas.microsoft.com/office/drawing/2014/main" id="{547B3891-C077-473A-929F-F83A4217E556}"/>
              </a:ext>
            </a:extLst>
          </p:cNvPr>
          <p:cNvSpPr/>
          <p:nvPr/>
        </p:nvSpPr>
        <p:spPr>
          <a:xfrm>
            <a:off x="829571" y="1619231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268" name="Arrow: Right 267">
            <a:extLst>
              <a:ext uri="{FF2B5EF4-FFF2-40B4-BE49-F238E27FC236}">
                <a16:creationId xmlns="" xmlns:a16="http://schemas.microsoft.com/office/drawing/2014/main" id="{E91F0DA0-31CC-46A9-909B-B58FF860A1AD}"/>
              </a:ext>
            </a:extLst>
          </p:cNvPr>
          <p:cNvSpPr/>
          <p:nvPr/>
        </p:nvSpPr>
        <p:spPr>
          <a:xfrm rot="5400000">
            <a:off x="9903988" y="1277945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  <p:grpSp>
        <p:nvGrpSpPr>
          <p:cNvPr id="6" name="Group 283">
            <a:extLst>
              <a:ext uri="{FF2B5EF4-FFF2-40B4-BE49-F238E27FC236}">
                <a16:creationId xmlns="" xmlns:a16="http://schemas.microsoft.com/office/drawing/2014/main" id="{E6D1F5D7-E921-4B79-B346-D0F46AC46C6F}"/>
              </a:ext>
            </a:extLst>
          </p:cNvPr>
          <p:cNvGrpSpPr/>
          <p:nvPr/>
        </p:nvGrpSpPr>
        <p:grpSpPr>
          <a:xfrm>
            <a:off x="4224151" y="1008096"/>
            <a:ext cx="7155450" cy="51429"/>
            <a:chOff x="4671112" y="5281061"/>
            <a:chExt cx="7513222" cy="72000"/>
          </a:xfrm>
        </p:grpSpPr>
        <p:sp>
          <p:nvSpPr>
            <p:cNvPr id="285" name="Arrow: Right 284">
              <a:extLst>
                <a:ext uri="{FF2B5EF4-FFF2-40B4-BE49-F238E27FC236}">
                  <a16:creationId xmlns="" xmlns:a16="http://schemas.microsoft.com/office/drawing/2014/main" id="{A95B04DA-B09F-4AA7-AE9E-660F06AF7ED7}"/>
                </a:ext>
              </a:extLst>
            </p:cNvPr>
            <p:cNvSpPr/>
            <p:nvPr/>
          </p:nvSpPr>
          <p:spPr>
            <a:xfrm rot="5400000">
              <a:off x="12094334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86" name="Arrow: Right 285">
              <a:extLst>
                <a:ext uri="{FF2B5EF4-FFF2-40B4-BE49-F238E27FC236}">
                  <a16:creationId xmlns="" xmlns:a16="http://schemas.microsoft.com/office/drawing/2014/main" id="{5105BA04-DF8B-434E-B7D3-4125D940FBBF}"/>
                </a:ext>
              </a:extLst>
            </p:cNvPr>
            <p:cNvSpPr/>
            <p:nvPr/>
          </p:nvSpPr>
          <p:spPr>
            <a:xfrm rot="5400000">
              <a:off x="9848083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87" name="Arrow: Right 286">
              <a:extLst>
                <a:ext uri="{FF2B5EF4-FFF2-40B4-BE49-F238E27FC236}">
                  <a16:creationId xmlns="" xmlns:a16="http://schemas.microsoft.com/office/drawing/2014/main" id="{5417CD4F-7A1F-4709-888D-7B00BA5AA892}"/>
                </a:ext>
              </a:extLst>
            </p:cNvPr>
            <p:cNvSpPr/>
            <p:nvPr/>
          </p:nvSpPr>
          <p:spPr>
            <a:xfrm rot="5400000">
              <a:off x="4689112" y="5263061"/>
              <a:ext cx="72000" cy="10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="" xmlns:a16="http://schemas.microsoft.com/office/drawing/2014/main" id="{1E2F43E1-F7D9-45D0-8BCA-4B772629EFD3}"/>
              </a:ext>
            </a:extLst>
          </p:cNvPr>
          <p:cNvGrpSpPr/>
          <p:nvPr/>
        </p:nvGrpSpPr>
        <p:grpSpPr>
          <a:xfrm>
            <a:off x="1" y="791398"/>
            <a:ext cx="12198216" cy="3399802"/>
            <a:chOff x="-6527" y="4980739"/>
            <a:chExt cx="12808127" cy="4759724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87382F0-4881-459B-BE53-6F8B237D19A8}"/>
                </a:ext>
              </a:extLst>
            </p:cNvPr>
            <p:cNvSpPr/>
            <p:nvPr/>
          </p:nvSpPr>
          <p:spPr>
            <a:xfrm>
              <a:off x="8289004" y="7934757"/>
              <a:ext cx="612000" cy="16164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FF99"/>
                </a:gs>
              </a:gsLst>
              <a:lin ang="16200000" scaled="1"/>
            </a:gra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ก.9.1 </a:t>
              </a:r>
            </a:p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พัฒนาสมรรถนะช่องทางเข้าออกระหว่างประเทศและจังหวัดชายแดน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เพื่อรองรับ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เขตพัฒนาเศรษฐกิจพิเศษ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FBA79082-B250-4B5E-BC24-FA27FC82F4F5}"/>
                </a:ext>
              </a:extLst>
            </p:cNvPr>
            <p:cNvSpPr/>
            <p:nvPr/>
          </p:nvSpPr>
          <p:spPr>
            <a:xfrm>
              <a:off x="8934870" y="7934757"/>
              <a:ext cx="612000" cy="16164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FF99"/>
                </a:gs>
              </a:gsLst>
              <a:lin ang="16200000" scaled="1"/>
            </a:gra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ก.10.1 </a:t>
              </a:r>
            </a:p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พัฒนาระบบ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เฝ้าระวัง ป้องกัน ควบคุมโรคและภัยสุขภาพ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ในพื้นที่เขตพัฒนาพิเศษ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ภาคตะวันออก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705DC01-0A24-4597-ACB3-C7B49E9F401F}"/>
                </a:ext>
              </a:extLst>
            </p:cNvPr>
            <p:cNvSpPr/>
            <p:nvPr/>
          </p:nvSpPr>
          <p:spPr>
            <a:xfrm>
              <a:off x="10226602" y="7934757"/>
              <a:ext cx="612000" cy="1476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ก.12.1 </a:t>
              </a:r>
            </a:p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พัฒนา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ระบบสารสนเทศและการสื่อสารเพื่อเชื่อมโยงข้อมูลในการ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เฝ้าระวัง ป้องกัน ควบคุมโรคและภัยสุขภาพ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C512B07-9339-4D0F-8921-167249450EDA}"/>
                </a:ext>
              </a:extLst>
            </p:cNvPr>
            <p:cNvSpPr/>
            <p:nvPr/>
          </p:nvSpPr>
          <p:spPr>
            <a:xfrm>
              <a:off x="10872468" y="7934757"/>
              <a:ext cx="612000" cy="1476000"/>
            </a:xfrm>
            <a:prstGeom prst="rect">
              <a:avLst/>
            </a:prstGeom>
            <a:gradFill>
              <a:gsLst>
                <a:gs pos="100000">
                  <a:srgbClr val="FFB265"/>
                </a:gs>
                <a:gs pos="0">
                  <a:schemeClr val="bg1"/>
                </a:gs>
              </a:gsLst>
              <a:lin ang="16200000" scaled="1"/>
            </a:gra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ก.13.1 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ส่งเสริม สนับสนุน และยกระดับ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การวิจัยและพัฒนาด้าน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การป้องกัน ควบคุมโรคและภัยสุขภาพ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0D3E0F9-3196-488C-9802-E86E1CC1E6C8}"/>
                </a:ext>
              </a:extLst>
            </p:cNvPr>
            <p:cNvSpPr/>
            <p:nvPr/>
          </p:nvSpPr>
          <p:spPr>
            <a:xfrm>
              <a:off x="2102250" y="7935760"/>
              <a:ext cx="648000" cy="16164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0EE64"/>
                </a:gs>
              </a:gsLst>
              <a:lin ang="16200000" scaled="1"/>
            </a:gradFill>
            <a:ln>
              <a:solidFill>
                <a:srgbClr val="FF3399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ก.17.1 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ค่าใช้จ่าย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บุคลากร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ในการ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เฝ้าระวัง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ป้องกัน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ควบคุมโรค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และภัยสุขภาพ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BABA9897-2856-4809-82C0-5AD9AFCF1871}"/>
                </a:ext>
              </a:extLst>
            </p:cNvPr>
            <p:cNvSpPr/>
            <p:nvPr/>
          </p:nvSpPr>
          <p:spPr>
            <a:xfrm>
              <a:off x="9580736" y="7934757"/>
              <a:ext cx="612000" cy="16164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FF99"/>
                </a:gs>
              </a:gsLst>
              <a:lin ang="16200000" scaled="1"/>
            </a:gra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ก.11.1 </a:t>
              </a:r>
            </a:p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พัฒนาระบบบริการด้าน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การป้องกันควบคุมโรคเชื่อมโยง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ข้อมูลกับผู้ประกอบการผ่านระบบ </a:t>
              </a:r>
              <a:r>
                <a:rPr lang="en-US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National Single Window (NSW)</a:t>
              </a:r>
              <a:endParaRPr lang="th-TH" sz="600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grpSp>
          <p:nvGrpSpPr>
            <p:cNvPr id="9" name="Group 83">
              <a:extLst>
                <a:ext uri="{FF2B5EF4-FFF2-40B4-BE49-F238E27FC236}">
                  <a16:creationId xmlns="" xmlns:a16="http://schemas.microsoft.com/office/drawing/2014/main" id="{53FCA9D5-2C9F-4A67-AA37-D26D79BE1E8F}"/>
                </a:ext>
              </a:extLst>
            </p:cNvPr>
            <p:cNvGrpSpPr/>
            <p:nvPr/>
          </p:nvGrpSpPr>
          <p:grpSpPr>
            <a:xfrm>
              <a:off x="6024994" y="7943929"/>
              <a:ext cx="542618" cy="1616702"/>
              <a:chOff x="5185010" y="7932675"/>
              <a:chExt cx="542618" cy="161670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16153611-AA8C-45B6-B0C5-B3BA476AB537}"/>
                  </a:ext>
                </a:extLst>
              </p:cNvPr>
              <p:cNvSpPr/>
              <p:nvPr/>
            </p:nvSpPr>
            <p:spPr>
              <a:xfrm>
                <a:off x="5185010" y="7932675"/>
                <a:ext cx="540000" cy="79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r>
                  <a:rPr lang="th-TH" sz="500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</a:t>
                </a:r>
                <a:r>
                  <a:rPr lang="th-TH" sz="600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6.1 เฝ้าระวังสุขภาพประชาชน</a:t>
                </a:r>
                <a:br>
                  <a:rPr lang="th-TH" sz="600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จากมลพิษสิ่งแวดล้อมในพื้นที่เสี่ยง</a:t>
                </a:r>
                <a:endParaRPr lang="th-TH" sz="5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CFC3FB09-5CB7-4F71-A0F0-3D69E42961F0}"/>
                  </a:ext>
                </a:extLst>
              </p:cNvPr>
              <p:cNvSpPr/>
              <p:nvPr/>
            </p:nvSpPr>
            <p:spPr>
              <a:xfrm>
                <a:off x="5187628" y="8757377"/>
                <a:ext cx="540000" cy="79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r>
                  <a:rPr lang="th-TH" sz="600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ก.6.2 พัฒนาสถานที่ทำงานที่เอื้อต่อการ</a:t>
                </a:r>
                <a:br>
                  <a:rPr lang="th-TH" sz="600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มีสุขภาวะที่ดี ปลอดโรค ปลอดภัย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F94FA287-B0AB-4C41-9598-4429D84510DE}"/>
                </a:ext>
              </a:extLst>
            </p:cNvPr>
            <p:cNvSpPr/>
            <p:nvPr/>
          </p:nvSpPr>
          <p:spPr>
            <a:xfrm>
              <a:off x="11518334" y="7945719"/>
              <a:ext cx="612000" cy="1476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FF99"/>
                </a:gs>
              </a:gsLst>
              <a:lin ang="16200000" scaled="1"/>
              <a:tileRect/>
            </a:gradFill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ก.15.1 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สนับสนุน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การเฝ้าระวัง ป้องกัน ควบคุมโรคและ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ภัยสุขภาพของประชาชนและ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ผู้สัมผัสขยะ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0646D52A-47C6-4434-8B56-FB39940A9F08}"/>
                </a:ext>
              </a:extLst>
            </p:cNvPr>
            <p:cNvSpPr/>
            <p:nvPr/>
          </p:nvSpPr>
          <p:spPr>
            <a:xfrm>
              <a:off x="12164200" y="7934757"/>
              <a:ext cx="612000" cy="1476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FF99"/>
                </a:gs>
              </a:gsLst>
              <a:lin ang="16200000" scaled="1"/>
            </a:gradFill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53138"/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ก.16.1 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สนับสนุน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การเฝ้าระวัง ป้องกัน ควบคุมโรคและ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ภัยสุขภาพ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จากมลพิษ</a:t>
              </a:r>
              <a:b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ทางอากาศ</a:t>
              </a:r>
            </a:p>
          </p:txBody>
        </p:sp>
        <p:grpSp>
          <p:nvGrpSpPr>
            <p:cNvPr id="10" name="Group 84">
              <a:extLst>
                <a:ext uri="{FF2B5EF4-FFF2-40B4-BE49-F238E27FC236}">
                  <a16:creationId xmlns="" xmlns:a16="http://schemas.microsoft.com/office/drawing/2014/main" id="{1D65D122-10D5-4845-8919-45BAB4C30E19}"/>
                </a:ext>
              </a:extLst>
            </p:cNvPr>
            <p:cNvGrpSpPr/>
            <p:nvPr/>
          </p:nvGrpSpPr>
          <p:grpSpPr>
            <a:xfrm>
              <a:off x="2749278" y="7924403"/>
              <a:ext cx="661478" cy="1726381"/>
              <a:chOff x="1977460" y="7921789"/>
              <a:chExt cx="661478" cy="17263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5FEB512C-45F4-4E72-B256-575BE9139DE8}"/>
                  </a:ext>
                </a:extLst>
              </p:cNvPr>
              <p:cNvSpPr/>
              <p:nvPr/>
            </p:nvSpPr>
            <p:spPr>
              <a:xfrm>
                <a:off x="1999329" y="7936387"/>
                <a:ext cx="612000" cy="1008810"/>
              </a:xfrm>
              <a:prstGeom prst="rect">
                <a:avLst/>
              </a:prstGeom>
              <a:noFill/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>
                  <a:lnSpc>
                    <a:spcPts val="68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A7E95319-D021-4896-BD3A-AC221E3D5EFD}"/>
                  </a:ext>
                </a:extLst>
              </p:cNvPr>
              <p:cNvSpPr/>
              <p:nvPr/>
            </p:nvSpPr>
            <p:spPr>
              <a:xfrm>
                <a:off x="1999329" y="8965056"/>
                <a:ext cx="612000" cy="584534"/>
              </a:xfrm>
              <a:prstGeom prst="rect">
                <a:avLst/>
              </a:prstGeom>
              <a:noFill/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2FF11855-36D5-469A-A6BA-42361F6939CB}"/>
                  </a:ext>
                </a:extLst>
              </p:cNvPr>
              <p:cNvSpPr txBox="1"/>
              <p:nvPr/>
            </p:nvSpPr>
            <p:spPr>
              <a:xfrm>
                <a:off x="1977460" y="7921789"/>
                <a:ext cx="6480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ก.1.1 พัฒนาและสนับสนุนกระบวนการ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จัดทำผลิตภัณฑ์และจัดการความรู้ของหน่วยงาน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เพื่อการเฝ้าระวัง ป้องกัน ควบคุมโรคและภัยสุขภาพ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0D7DA4E6-50AC-4A99-A521-1C5EF8D89432}"/>
                  </a:ext>
                </a:extLst>
              </p:cNvPr>
              <p:cNvSpPr txBox="1"/>
              <p:nvPr/>
            </p:nvSpPr>
            <p:spPr>
              <a:xfrm>
                <a:off x="1991853" y="9001839"/>
                <a:ext cx="647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ก.1.2 จัดการความรู้ด้าน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ป้องกันโรคและ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ภัยสุขภาพ</a:t>
                </a:r>
              </a:p>
            </p:txBody>
          </p:sp>
        </p:grpSp>
        <p:grpSp>
          <p:nvGrpSpPr>
            <p:cNvPr id="11" name="Group 134">
              <a:extLst>
                <a:ext uri="{FF2B5EF4-FFF2-40B4-BE49-F238E27FC236}">
                  <a16:creationId xmlns="" xmlns:a16="http://schemas.microsoft.com/office/drawing/2014/main" id="{DE23B61A-5511-4B96-95AD-A381B31754CE}"/>
                </a:ext>
              </a:extLst>
            </p:cNvPr>
            <p:cNvGrpSpPr/>
            <p:nvPr/>
          </p:nvGrpSpPr>
          <p:grpSpPr>
            <a:xfrm>
              <a:off x="3366519" y="7921431"/>
              <a:ext cx="1010529" cy="1790190"/>
              <a:chOff x="2696301" y="7918817"/>
              <a:chExt cx="1010529" cy="179019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898B744A-EF0F-4EF9-B877-E65DFB8CB3D2}"/>
                  </a:ext>
                </a:extLst>
              </p:cNvPr>
              <p:cNvSpPr/>
              <p:nvPr/>
            </p:nvSpPr>
            <p:spPr>
              <a:xfrm>
                <a:off x="2734660" y="7938676"/>
                <a:ext cx="900000" cy="345505"/>
              </a:xfrm>
              <a:prstGeom prst="rect">
                <a:avLst/>
              </a:prstGeom>
              <a:noFill/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>
                  <a:spcBef>
                    <a:spcPts val="510"/>
                  </a:spcBef>
                </a:pPr>
                <a:endParaRPr lang="th-TH" sz="500" spc="-25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BF268997-7B45-4E24-8CD8-7A245770C23D}"/>
                  </a:ext>
                </a:extLst>
              </p:cNvPr>
              <p:cNvSpPr/>
              <p:nvPr/>
            </p:nvSpPr>
            <p:spPr>
              <a:xfrm>
                <a:off x="2734660" y="8309469"/>
                <a:ext cx="900000" cy="414000"/>
              </a:xfrm>
              <a:prstGeom prst="rect">
                <a:avLst/>
              </a:prstGeom>
              <a:noFill/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>
                  <a:lnSpc>
                    <a:spcPts val="510"/>
                  </a:lnSpc>
                </a:pPr>
                <a:endParaRPr lang="th-TH" sz="5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A12971A3-1B68-4C9F-9B11-E4DEDCA2B2D5}"/>
                  </a:ext>
                </a:extLst>
              </p:cNvPr>
              <p:cNvSpPr/>
              <p:nvPr/>
            </p:nvSpPr>
            <p:spPr>
              <a:xfrm>
                <a:off x="2734660" y="8748757"/>
                <a:ext cx="900000" cy="414000"/>
              </a:xfrm>
              <a:prstGeom prst="rect">
                <a:avLst/>
              </a:prstGeom>
              <a:noFill/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>
                  <a:lnSpc>
                    <a:spcPts val="425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2341CDE-F21F-4580-9B07-A25D17BCA875}"/>
                  </a:ext>
                </a:extLst>
              </p:cNvPr>
              <p:cNvSpPr/>
              <p:nvPr/>
            </p:nvSpPr>
            <p:spPr>
              <a:xfrm>
                <a:off x="2734660" y="9188045"/>
                <a:ext cx="900000" cy="360000"/>
              </a:xfrm>
              <a:prstGeom prst="rect">
                <a:avLst/>
              </a:prstGeom>
              <a:noFill/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>
                  <a:lnSpc>
                    <a:spcPts val="510"/>
                  </a:lnSpc>
                  <a:tabLst>
                    <a:tab pos="0" algn="l"/>
                  </a:tabLst>
                </a:pPr>
                <a:endParaRPr lang="th-TH" sz="500" spc="-18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7DD52F02-BFEF-48D9-85FD-73F246674195}"/>
                  </a:ext>
                </a:extLst>
              </p:cNvPr>
              <p:cNvSpPr txBox="1"/>
              <p:nvPr/>
            </p:nvSpPr>
            <p:spPr>
              <a:xfrm>
                <a:off x="2696301" y="7918817"/>
                <a:ext cx="991988" cy="45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95"/>
                  </a:lnSpc>
                </a:pP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ก.2.1 </a:t>
                </a:r>
                <a:r>
                  <a:rPr lang="th-TH" sz="600" spc="-12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พัฒนาระบบบริหารจัดการเพื่อสนับสนุนการดำเนินงานเฝ้าระวัง ป้องกัน ควบคุมโรคและภัยสุขภาพ</a:t>
                </a:r>
                <a:endParaRPr lang="th-TH" sz="600" spc="-25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6864CE6E-4E3C-4ED8-A97A-ADE0A5453EBE}"/>
                  </a:ext>
                </a:extLst>
              </p:cNvPr>
              <p:cNvSpPr txBox="1"/>
              <p:nvPr/>
            </p:nvSpPr>
            <p:spPr>
              <a:xfrm>
                <a:off x="2700815" y="8299987"/>
                <a:ext cx="940057" cy="587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10"/>
                  </a:lnSpc>
                </a:pP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ก.2.2 เสริมสร้างศักยภาพ พัฒนาความร่วมมือและสร้างการมี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ส่วนร่วมของเครือข่ายในการ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เฝ้าระวัง ป้องกัน ควบคุมโรคและภัยสุขภาพ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EBA8404E-69B5-42B8-8F91-AC2410C347BF}"/>
                  </a:ext>
                </a:extLst>
              </p:cNvPr>
              <p:cNvSpPr txBox="1"/>
              <p:nvPr/>
            </p:nvSpPr>
            <p:spPr>
              <a:xfrm>
                <a:off x="2712749" y="8732070"/>
                <a:ext cx="920360" cy="587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10"/>
                  </a:lnSpc>
                </a:pP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ก.2.3 ส่งเสริมการปฏิบัติตามประมวลจริยธรรมข้าราชการ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พลเรือน และเสริมสร้างความโปร่งใสในการปฏิบัติราชการกรมควบคุมโรค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4DA3D700-003D-4110-9952-18517C93BA36}"/>
                  </a:ext>
                </a:extLst>
              </p:cNvPr>
              <p:cNvSpPr txBox="1"/>
              <p:nvPr/>
            </p:nvSpPr>
            <p:spPr>
              <a:xfrm>
                <a:off x="2790078" y="9143467"/>
                <a:ext cx="916752" cy="565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95"/>
                  </a:lnSpc>
                  <a:tabLst>
                    <a:tab pos="0" algn="l"/>
                  </a:tabLst>
                </a:pP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ก.2.4 พัฒนาและให้บริการ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ด้านเทคโนโลยีสารสนเทศและการสื่อสารด้านการป้องกัน ควบคุมโรคและภัยสุขภาพ </a:t>
                </a:r>
              </a:p>
            </p:txBody>
          </p:sp>
        </p:grpSp>
        <p:grpSp>
          <p:nvGrpSpPr>
            <p:cNvPr id="12" name="Group 76">
              <a:extLst>
                <a:ext uri="{FF2B5EF4-FFF2-40B4-BE49-F238E27FC236}">
                  <a16:creationId xmlns="" xmlns:a16="http://schemas.microsoft.com/office/drawing/2014/main" id="{038C158B-D9BC-4513-A9DB-36E3DAC124F5}"/>
                </a:ext>
              </a:extLst>
            </p:cNvPr>
            <p:cNvGrpSpPr/>
            <p:nvPr/>
          </p:nvGrpSpPr>
          <p:grpSpPr>
            <a:xfrm>
              <a:off x="4265849" y="7915148"/>
              <a:ext cx="758455" cy="1702307"/>
              <a:chOff x="3392524" y="7903894"/>
              <a:chExt cx="758455" cy="170230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F5C8B1C8-806F-4A92-8D77-FB31340E5E65}"/>
                  </a:ext>
                </a:extLst>
              </p:cNvPr>
              <p:cNvSpPr/>
              <p:nvPr/>
            </p:nvSpPr>
            <p:spPr>
              <a:xfrm>
                <a:off x="3439109" y="7933608"/>
                <a:ext cx="559234" cy="756000"/>
              </a:xfrm>
              <a:prstGeom prst="rect">
                <a:avLst/>
              </a:prstGeom>
              <a:noFill/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5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2BD66F3E-2589-457F-9017-E9F6DB3A3D81}"/>
                  </a:ext>
                </a:extLst>
              </p:cNvPr>
              <p:cNvSpPr/>
              <p:nvPr/>
            </p:nvSpPr>
            <p:spPr>
              <a:xfrm>
                <a:off x="3439109" y="8726905"/>
                <a:ext cx="564428" cy="828000"/>
              </a:xfrm>
              <a:prstGeom prst="rect">
                <a:avLst/>
              </a:prstGeom>
              <a:noFill/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5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2F9E85FD-6F77-4786-BAF1-05610820C0A9}"/>
                  </a:ext>
                </a:extLst>
              </p:cNvPr>
              <p:cNvSpPr txBox="1"/>
              <p:nvPr/>
            </p:nvSpPr>
            <p:spPr>
              <a:xfrm>
                <a:off x="3392524" y="7903894"/>
                <a:ext cx="645866" cy="90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ก.3.1 บริการ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เฝ้าระวังป้องกัน ควบคุมโรคและ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ภัยสุขภาพที่เป็นปัญหารุนแรงและกลุ่มเป้าหมายพิเศษ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ECBB4BAF-FF9D-4430-B80A-ADE2E4FC82B2}"/>
                  </a:ext>
                </a:extLst>
              </p:cNvPr>
              <p:cNvSpPr txBox="1"/>
              <p:nvPr/>
            </p:nvSpPr>
            <p:spPr>
              <a:xfrm>
                <a:off x="3462063" y="8717496"/>
                <a:ext cx="688916" cy="888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638"/>
                  </a:lnSpc>
                </a:pP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ก.3.2 ถ่ายทอดความรู้ในการดูแลสุขภาพ เฝ้าระวัง ป้องกัน ควบคุมโรค ภัยสุขภาพ และ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การปรับเปลี่ยนพฤติกรรมที่มีคุณภาพ</a:t>
                </a:r>
              </a:p>
            </p:txBody>
          </p:sp>
        </p:grpSp>
        <p:grpSp>
          <p:nvGrpSpPr>
            <p:cNvPr id="13" name="Group 78">
              <a:extLst>
                <a:ext uri="{FF2B5EF4-FFF2-40B4-BE49-F238E27FC236}">
                  <a16:creationId xmlns="" xmlns:a16="http://schemas.microsoft.com/office/drawing/2014/main" id="{6A145260-BD58-4363-8761-7AB6F83F28C2}"/>
                </a:ext>
              </a:extLst>
            </p:cNvPr>
            <p:cNvGrpSpPr/>
            <p:nvPr/>
          </p:nvGrpSpPr>
          <p:grpSpPr>
            <a:xfrm>
              <a:off x="4858539" y="7944932"/>
              <a:ext cx="595925" cy="1795531"/>
              <a:chOff x="3994740" y="7933678"/>
              <a:chExt cx="595925" cy="179553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6AA3C9B2-086C-4048-9EB2-2D98FBEB3BED}"/>
                  </a:ext>
                </a:extLst>
              </p:cNvPr>
              <p:cNvSpPr/>
              <p:nvPr/>
            </p:nvSpPr>
            <p:spPr>
              <a:xfrm>
                <a:off x="4028540" y="7933678"/>
                <a:ext cx="540000" cy="1615133"/>
              </a:xfrm>
              <a:prstGeom prst="rect">
                <a:avLst/>
              </a:prstGeom>
              <a:noFill/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500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 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B8559FCB-CF8A-4E5E-AC09-6AF9B3BC5EB6}"/>
                  </a:ext>
                </a:extLst>
              </p:cNvPr>
              <p:cNvSpPr txBox="1"/>
              <p:nvPr/>
            </p:nvSpPr>
            <p:spPr>
              <a:xfrm>
                <a:off x="3994740" y="8048748"/>
                <a:ext cx="595925" cy="1680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 ก.4.1 บริการรักษาและ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ฟื้นฟูสภาพ เฉพาะโรค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ในกลุ่มโรคติดต่อสำคัญ โรคอุบัติใหม่และภัยสุขภาพ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ของหน่วยงาน เพื่อสร้างมาตรฐาน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ระบบบริการ</a:t>
                </a:r>
              </a:p>
            </p:txBody>
          </p:sp>
        </p:grpSp>
        <p:grpSp>
          <p:nvGrpSpPr>
            <p:cNvPr id="40" name="Group 82">
              <a:extLst>
                <a:ext uri="{FF2B5EF4-FFF2-40B4-BE49-F238E27FC236}">
                  <a16:creationId xmlns="" xmlns:a16="http://schemas.microsoft.com/office/drawing/2014/main" id="{08315C7D-E249-47F7-A327-6B87F1FDCD8C}"/>
                </a:ext>
              </a:extLst>
            </p:cNvPr>
            <p:cNvGrpSpPr/>
            <p:nvPr/>
          </p:nvGrpSpPr>
          <p:grpSpPr>
            <a:xfrm>
              <a:off x="5396524" y="7943718"/>
              <a:ext cx="602521" cy="1668373"/>
              <a:chOff x="4547014" y="7932464"/>
              <a:chExt cx="602521" cy="166837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06989CB5-0627-4863-B702-3E46188BE2FB}"/>
                  </a:ext>
                </a:extLst>
              </p:cNvPr>
              <p:cNvSpPr/>
              <p:nvPr/>
            </p:nvSpPr>
            <p:spPr>
              <a:xfrm>
                <a:off x="4604974" y="7932464"/>
                <a:ext cx="540000" cy="52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defTabSz="653138"/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22F49A10-31DC-469A-9CEC-1075ECB530BC}"/>
                  </a:ext>
                </a:extLst>
              </p:cNvPr>
              <p:cNvSpPr/>
              <p:nvPr/>
            </p:nvSpPr>
            <p:spPr>
              <a:xfrm>
                <a:off x="4604974" y="8481493"/>
                <a:ext cx="540000" cy="52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defTabSz="653138"/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573CAEE6-115D-42E8-AA6B-BEFE0F7A9285}"/>
                  </a:ext>
                </a:extLst>
              </p:cNvPr>
              <p:cNvSpPr/>
              <p:nvPr/>
            </p:nvSpPr>
            <p:spPr>
              <a:xfrm>
                <a:off x="4604974" y="9030522"/>
                <a:ext cx="540000" cy="52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defTabSz="653138"/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742CA10E-185C-4EE8-B88D-1D894CCD2FDD}"/>
                  </a:ext>
                </a:extLst>
              </p:cNvPr>
              <p:cNvSpPr txBox="1"/>
              <p:nvPr/>
            </p:nvSpPr>
            <p:spPr>
              <a:xfrm>
                <a:off x="4557823" y="7985714"/>
                <a:ext cx="591712" cy="38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ก.5.1 เร่งรัดกำจัดโรคไข้มาลาเรีย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1C18874B-7F73-4F90-B5AB-BDF8739F4CDF}"/>
                  </a:ext>
                </a:extLst>
              </p:cNvPr>
              <p:cNvSpPr txBox="1"/>
              <p:nvPr/>
            </p:nvSpPr>
            <p:spPr>
              <a:xfrm>
                <a:off x="4547014" y="8588605"/>
                <a:ext cx="591712" cy="38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ก.5.2 ควบคุม</a:t>
                </a:r>
              </a:p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วัณโรค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9F5FB9DD-7181-4EE9-9777-C86B0FE18A0A}"/>
                  </a:ext>
                </a:extLst>
              </p:cNvPr>
              <p:cNvSpPr txBox="1"/>
              <p:nvPr/>
            </p:nvSpPr>
            <p:spPr>
              <a:xfrm>
                <a:off x="4553261" y="9083772"/>
                <a:ext cx="591712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ก.5.3 ป้องกันและแก้ไข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ปัญหาเอดส์ </a:t>
                </a:r>
              </a:p>
            </p:txBody>
          </p:sp>
        </p:grpSp>
        <p:grpSp>
          <p:nvGrpSpPr>
            <p:cNvPr id="51" name="Group 89">
              <a:extLst>
                <a:ext uri="{FF2B5EF4-FFF2-40B4-BE49-F238E27FC236}">
                  <a16:creationId xmlns="" xmlns:a16="http://schemas.microsoft.com/office/drawing/2014/main" id="{A95FA49E-BF65-419D-A481-BFB2730B9F79}"/>
                </a:ext>
              </a:extLst>
            </p:cNvPr>
            <p:cNvGrpSpPr/>
            <p:nvPr/>
          </p:nvGrpSpPr>
          <p:grpSpPr>
            <a:xfrm>
              <a:off x="1168400" y="7912533"/>
              <a:ext cx="906351" cy="1790084"/>
              <a:chOff x="1168400" y="7912533"/>
              <a:chExt cx="906351" cy="179008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8EC61745-E5BB-48D9-99EF-4916E28A1F31}"/>
                  </a:ext>
                </a:extLst>
              </p:cNvPr>
              <p:cNvSpPr/>
              <p:nvPr/>
            </p:nvSpPr>
            <p:spPr>
              <a:xfrm>
                <a:off x="1174751" y="7929800"/>
                <a:ext cx="900000" cy="407885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>
                  <a:lnSpc>
                    <a:spcPts val="51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DA1D7415-801C-48F9-B1BF-404153B2BC5F}"/>
                  </a:ext>
                </a:extLst>
              </p:cNvPr>
              <p:cNvSpPr/>
              <p:nvPr/>
            </p:nvSpPr>
            <p:spPr>
              <a:xfrm>
                <a:off x="1174751" y="8372274"/>
                <a:ext cx="900000" cy="435429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51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D6AC8AB5-2929-4B44-B962-976513591943}"/>
                  </a:ext>
                </a:extLst>
              </p:cNvPr>
              <p:cNvSpPr/>
              <p:nvPr/>
            </p:nvSpPr>
            <p:spPr>
              <a:xfrm>
                <a:off x="1174751" y="8842292"/>
                <a:ext cx="900000" cy="282654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D502F890-B67A-48AA-AAA3-5A9246C6B2EE}"/>
                  </a:ext>
                </a:extLst>
              </p:cNvPr>
              <p:cNvSpPr/>
              <p:nvPr/>
            </p:nvSpPr>
            <p:spPr>
              <a:xfrm>
                <a:off x="1174751" y="9159535"/>
                <a:ext cx="900000" cy="390055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51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CB0020FB-D15E-4CCE-B976-1B0B4A9D5F61}"/>
                  </a:ext>
                </a:extLst>
              </p:cNvPr>
              <p:cNvSpPr txBox="1"/>
              <p:nvPr/>
            </p:nvSpPr>
            <p:spPr>
              <a:xfrm>
                <a:off x="1170658" y="7912533"/>
                <a:ext cx="875644" cy="565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95"/>
                  </a:lnSpc>
                </a:pP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ก.14.1 พัฒนาและสนับสนุนการดำเนินงานป้องกัน 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ควบคุมโรคติดต่อและ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สร้างเสริมภูมิคุ้มกันโรค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F8AC7BAC-D037-40D6-B5C1-88567672AB3B}"/>
                  </a:ext>
                </a:extLst>
              </p:cNvPr>
              <p:cNvSpPr txBox="1"/>
              <p:nvPr/>
            </p:nvSpPr>
            <p:spPr>
              <a:xfrm>
                <a:off x="1168400" y="8365762"/>
                <a:ext cx="875644" cy="587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10"/>
                  </a:lnSpc>
                </a:pP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ก.14.2 พัฒนาและสนับสนุน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การดำเนินงานเฝ้าระวัง 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ป้องกัน ควบคุมโรคและ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ภัยสุขภาพ เพื่อเด็กไทย 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ปลอดโรค ปลอดภัย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F844020D-8613-4A5C-AB25-CCEDA0FDA586}"/>
                  </a:ext>
                </a:extLst>
              </p:cNvPr>
              <p:cNvSpPr txBox="1"/>
              <p:nvPr/>
            </p:nvSpPr>
            <p:spPr>
              <a:xfrm>
                <a:off x="1188662" y="8833841"/>
                <a:ext cx="875644" cy="38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ก.14.3 พัฒนาทักษะชีวิตเพื่อลดพฤติกรรมเสี่ยง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374F44B1-73A1-4EEB-B6FF-629A0BC49574}"/>
                  </a:ext>
                </a:extLst>
              </p:cNvPr>
              <p:cNvSpPr txBox="1"/>
              <p:nvPr/>
            </p:nvSpPr>
            <p:spPr>
              <a:xfrm>
                <a:off x="1176660" y="9137077"/>
                <a:ext cx="875644" cy="565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95"/>
                  </a:lnSpc>
                </a:pP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ก.14.4 พัฒนาและสนับสนุนการดำเนินงานเฝ้าระวัง ป้องกัน ควบคุมโรคไม่ติดต่อและปัจจัยเสี่ยง</a:t>
                </a:r>
              </a:p>
            </p:txBody>
          </p:sp>
        </p:grpSp>
        <p:grpSp>
          <p:nvGrpSpPr>
            <p:cNvPr id="52" name="Group 93">
              <a:extLst>
                <a:ext uri="{FF2B5EF4-FFF2-40B4-BE49-F238E27FC236}">
                  <a16:creationId xmlns="" xmlns:a16="http://schemas.microsoft.com/office/drawing/2014/main" id="{205882F7-CF57-46F0-9384-9823508B9BEA}"/>
                </a:ext>
              </a:extLst>
            </p:cNvPr>
            <p:cNvGrpSpPr/>
            <p:nvPr/>
          </p:nvGrpSpPr>
          <p:grpSpPr>
            <a:xfrm>
              <a:off x="6565542" y="7932414"/>
              <a:ext cx="810275" cy="1787649"/>
              <a:chOff x="5895324" y="7929800"/>
              <a:chExt cx="810275" cy="178764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C9506550-A9C2-4045-95FD-2ED9F53EFD09}"/>
                  </a:ext>
                </a:extLst>
              </p:cNvPr>
              <p:cNvSpPr/>
              <p:nvPr/>
            </p:nvSpPr>
            <p:spPr>
              <a:xfrm>
                <a:off x="5942698" y="8363273"/>
                <a:ext cx="720000" cy="580368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500" spc="-26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B49FCFC1-BDB4-48D7-BC7E-869479ACF88A}"/>
                  </a:ext>
                </a:extLst>
              </p:cNvPr>
              <p:cNvSpPr/>
              <p:nvPr/>
            </p:nvSpPr>
            <p:spPr>
              <a:xfrm>
                <a:off x="5942698" y="8972075"/>
                <a:ext cx="720000" cy="575999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425"/>
                  </a:lnSpc>
                </a:pPr>
                <a:endParaRPr lang="th-TH" sz="500" spc="-26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5DDE992D-D278-44D1-9242-0852BD64E2A2}"/>
                  </a:ext>
                </a:extLst>
              </p:cNvPr>
              <p:cNvSpPr/>
              <p:nvPr/>
            </p:nvSpPr>
            <p:spPr>
              <a:xfrm>
                <a:off x="5942698" y="7935386"/>
                <a:ext cx="720000" cy="399453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500" spc="-26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E04779FE-7974-43B0-A10A-0356557C76B2}"/>
                  </a:ext>
                </a:extLst>
              </p:cNvPr>
              <p:cNvSpPr txBox="1"/>
              <p:nvPr/>
            </p:nvSpPr>
            <p:spPr>
              <a:xfrm>
                <a:off x="5898912" y="7929800"/>
                <a:ext cx="758398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ก.7.1  สนับสนุน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การเฝ้าระวัง ป้องกัน 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ควบคุมโรคพิษสุนัขบ้า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88D0541F-4405-4356-A5A6-98DCF839D496}"/>
                  </a:ext>
                </a:extLst>
              </p:cNvPr>
              <p:cNvSpPr txBox="1"/>
              <p:nvPr/>
            </p:nvSpPr>
            <p:spPr>
              <a:xfrm>
                <a:off x="5895324" y="8378555"/>
                <a:ext cx="810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ก.7.2 สนับสนุน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การเฝ้าระวัง ป้องกัน ควบคุมโรคพยาธิใบไม้ตับและมะเร็งท่อน้ำดี</a:t>
                </a:r>
                <a:endParaRPr lang="th-TH" sz="600" spc="-26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27FAC708-BC3E-4B14-88E7-CD7477ABDAA2}"/>
                  </a:ext>
                </a:extLst>
              </p:cNvPr>
              <p:cNvSpPr txBox="1"/>
              <p:nvPr/>
            </p:nvSpPr>
            <p:spPr>
              <a:xfrm>
                <a:off x="5901994" y="8941852"/>
                <a:ext cx="755316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ก.7.3 สนับสนุน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การเฝ้าระวัง ป้องกัน ควบคุมโรคใน</a:t>
                </a:r>
                <a:b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ถิ่นทุรกันดาร ตามโครงการพระราชดำริฯ</a:t>
                </a:r>
                <a:endParaRPr lang="th-TH" sz="600" spc="-26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</p:grpSp>
        <p:grpSp>
          <p:nvGrpSpPr>
            <p:cNvPr id="53" name="Group 141">
              <a:extLst>
                <a:ext uri="{FF2B5EF4-FFF2-40B4-BE49-F238E27FC236}">
                  <a16:creationId xmlns="" xmlns:a16="http://schemas.microsoft.com/office/drawing/2014/main" id="{E05B4F2A-58D4-4254-96BF-C1D0E214A1EA}"/>
                </a:ext>
              </a:extLst>
            </p:cNvPr>
            <p:cNvGrpSpPr/>
            <p:nvPr/>
          </p:nvGrpSpPr>
          <p:grpSpPr>
            <a:xfrm>
              <a:off x="7327528" y="7901099"/>
              <a:ext cx="957783" cy="1778762"/>
              <a:chOff x="6657310" y="7898485"/>
              <a:chExt cx="957783" cy="177876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549ABFC8-5416-42B9-8177-3812A9FCA49B}"/>
                  </a:ext>
                </a:extLst>
              </p:cNvPr>
              <p:cNvSpPr/>
              <p:nvPr/>
            </p:nvSpPr>
            <p:spPr>
              <a:xfrm>
                <a:off x="6693442" y="8476040"/>
                <a:ext cx="900000" cy="25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34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79C63D48-95BC-404F-AEE0-C6597E822179}"/>
                  </a:ext>
                </a:extLst>
              </p:cNvPr>
              <p:cNvSpPr/>
              <p:nvPr/>
            </p:nvSpPr>
            <p:spPr>
              <a:xfrm>
                <a:off x="6693442" y="8749160"/>
                <a:ext cx="900000" cy="25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34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2D6385F2-3295-4067-9B10-6C45513325E4}"/>
                  </a:ext>
                </a:extLst>
              </p:cNvPr>
              <p:cNvSpPr/>
              <p:nvPr/>
            </p:nvSpPr>
            <p:spPr>
              <a:xfrm>
                <a:off x="6693442" y="7929800"/>
                <a:ext cx="900000" cy="25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34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1DBDE904-D0C7-44DB-AB37-16D96C151CE1}"/>
                  </a:ext>
                </a:extLst>
              </p:cNvPr>
              <p:cNvSpPr/>
              <p:nvPr/>
            </p:nvSpPr>
            <p:spPr>
              <a:xfrm>
                <a:off x="6693442" y="8202920"/>
                <a:ext cx="900000" cy="25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34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03A1BB8F-5824-4311-BC0A-35A0FCC5819E}"/>
                  </a:ext>
                </a:extLst>
              </p:cNvPr>
              <p:cNvSpPr/>
              <p:nvPr/>
            </p:nvSpPr>
            <p:spPr>
              <a:xfrm>
                <a:off x="6693442" y="9022280"/>
                <a:ext cx="900000" cy="25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34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CD37CE85-24DF-4086-BC1B-839C8E4B3684}"/>
                  </a:ext>
                </a:extLst>
              </p:cNvPr>
              <p:cNvSpPr/>
              <p:nvPr/>
            </p:nvSpPr>
            <p:spPr>
              <a:xfrm>
                <a:off x="6693442" y="9295399"/>
                <a:ext cx="900000" cy="252000"/>
              </a:xfrm>
              <a:prstGeom prst="rect">
                <a:avLst/>
              </a:prstGeom>
              <a:gradFill>
                <a:gsLst>
                  <a:gs pos="100000">
                    <a:srgbClr val="FFB265"/>
                  </a:gs>
                  <a:gs pos="0">
                    <a:schemeClr val="bg1"/>
                  </a:gs>
                </a:gsLst>
                <a:lin ang="16200000" scaled="1"/>
              </a:gra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340"/>
                  </a:lnSpc>
                </a:pPr>
                <a:endParaRPr lang="th-TH" sz="600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5699E17D-575A-4253-990B-BFC2E67D4083}"/>
                  </a:ext>
                </a:extLst>
              </p:cNvPr>
              <p:cNvSpPr txBox="1"/>
              <p:nvPr/>
            </p:nvSpPr>
            <p:spPr>
              <a:xfrm>
                <a:off x="6657310" y="7898485"/>
                <a:ext cx="883720" cy="40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10"/>
                  </a:lnSpc>
                </a:pP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ก.8.1 พัฒนาระบบการจัดการ</a:t>
                </a:r>
                <a:b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ภาวะฉุกเฉินทางสาธารณสุข</a:t>
                </a:r>
                <a:b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อย่างครบวงจรและบูรณาการ 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8A6BBC85-B045-4C4D-A55A-A06D0AD31D51}"/>
                  </a:ext>
                </a:extLst>
              </p:cNvPr>
              <p:cNvSpPr txBox="1"/>
              <p:nvPr/>
            </p:nvSpPr>
            <p:spPr>
              <a:xfrm>
                <a:off x="6662466" y="8449140"/>
                <a:ext cx="852760" cy="40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10"/>
                  </a:lnSpc>
                </a:pP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 8.3 พัฒนาสมรรถนะ</a:t>
                </a:r>
                <a:b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ช่องทางเข้าออกระหว่างประเทศและจังหวัดชายแดน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FD2F7076-9A04-4D6D-91B7-CB023A45AC7C}"/>
                  </a:ext>
                </a:extLst>
              </p:cNvPr>
              <p:cNvSpPr txBox="1"/>
              <p:nvPr/>
            </p:nvSpPr>
            <p:spPr>
              <a:xfrm>
                <a:off x="6670066" y="8996029"/>
                <a:ext cx="845159" cy="40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10"/>
                  </a:lnSpc>
                </a:pP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 8.5 เร่งรัดกำจัดโรคหัดของประเทศไทยตามพันธะ</a:t>
                </a:r>
                <a:b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สัญญานานาชาติ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1A82D68B-A2D3-42FF-B042-E5F0283DF072}"/>
                  </a:ext>
                </a:extLst>
              </p:cNvPr>
              <p:cNvSpPr txBox="1"/>
              <p:nvPr/>
            </p:nvSpPr>
            <p:spPr>
              <a:xfrm>
                <a:off x="6665386" y="8177401"/>
                <a:ext cx="875644" cy="40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10"/>
                  </a:lnSpc>
                </a:pP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ก.8.2 ยกระดับสมรรถนะตาม</a:t>
                </a:r>
                <a:b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กฎอนามัยระหว่างประเทศและวาระความมั่นคงด้านสุขภาพโลก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A1A385E3-D138-41C0-956E-F7F5AAB1CE5C}"/>
                  </a:ext>
                </a:extLst>
              </p:cNvPr>
              <p:cNvSpPr txBox="1"/>
              <p:nvPr/>
            </p:nvSpPr>
            <p:spPr>
              <a:xfrm>
                <a:off x="6666417" y="8719399"/>
                <a:ext cx="875644" cy="40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10"/>
                  </a:lnSpc>
                </a:pP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 8.4 ผลิตและพัฒนากำลังคนด้านการเฝ้าระวัง ป้องกัน ควบคุมโรคและภัยสุขภาพ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2E36EBD3-4D8C-4254-81EA-1EC13787BC5D}"/>
                  </a:ext>
                </a:extLst>
              </p:cNvPr>
              <p:cNvSpPr txBox="1"/>
              <p:nvPr/>
            </p:nvSpPr>
            <p:spPr>
              <a:xfrm>
                <a:off x="6662466" y="9274188"/>
                <a:ext cx="952627" cy="40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>
                  <a:lnSpc>
                    <a:spcPts val="510"/>
                  </a:lnSpc>
                </a:pPr>
                <a:r>
                  <a:rPr lang="th-TH" sz="500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ก.8.6 สร้างความรอบรู้ด้านโรคและภัยสุขภาพ เพื่อป้องกันและควบคุมปัจจัยเสี่ยงที่คุกคามสุขภาวะ</a:t>
                </a:r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8C35980F-84FE-406F-9109-5C7974568AA2}"/>
                </a:ext>
              </a:extLst>
            </p:cNvPr>
            <p:cNvSpPr/>
            <p:nvPr/>
          </p:nvSpPr>
          <p:spPr>
            <a:xfrm>
              <a:off x="-6527" y="7930095"/>
              <a:ext cx="825500" cy="38021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9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กิจกรรมหลัก</a:t>
              </a:r>
            </a:p>
            <a:p>
              <a:pPr algn="ctr" defTabSz="653138"/>
              <a:r>
                <a:rPr lang="th-TH" sz="9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(35 กิจกรรม)</a:t>
              </a:r>
            </a:p>
          </p:txBody>
        </p:sp>
        <p:sp>
          <p:nvSpPr>
            <p:cNvPr id="103" name="Arrow: Right 102">
              <a:extLst>
                <a:ext uri="{FF2B5EF4-FFF2-40B4-BE49-F238E27FC236}">
                  <a16:creationId xmlns="" xmlns:a16="http://schemas.microsoft.com/office/drawing/2014/main" id="{E8226691-97BC-436B-A23C-1C13ED1156D9}"/>
                </a:ext>
              </a:extLst>
            </p:cNvPr>
            <p:cNvSpPr/>
            <p:nvPr/>
          </p:nvSpPr>
          <p:spPr>
            <a:xfrm>
              <a:off x="830309" y="7986104"/>
              <a:ext cx="180000" cy="216000"/>
            </a:xfrm>
            <a:prstGeom prst="right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4" name="กลุ่ม 15">
              <a:extLst>
                <a:ext uri="{FF2B5EF4-FFF2-40B4-BE49-F238E27FC236}">
                  <a16:creationId xmlns="" xmlns:a16="http://schemas.microsoft.com/office/drawing/2014/main" id="{F9E6C31D-1AF9-49AB-9C7A-F3F44D1B6F54}"/>
                </a:ext>
              </a:extLst>
            </p:cNvPr>
            <p:cNvGrpSpPr/>
            <p:nvPr/>
          </p:nvGrpSpPr>
          <p:grpSpPr>
            <a:xfrm>
              <a:off x="184952" y="8524685"/>
              <a:ext cx="788556" cy="910644"/>
              <a:chOff x="103062" y="6011422"/>
              <a:chExt cx="793010" cy="838909"/>
            </a:xfrm>
          </p:grpSpPr>
          <p:sp>
            <p:nvSpPr>
              <p:cNvPr id="105" name="Rectangle 83">
                <a:extLst>
                  <a:ext uri="{FF2B5EF4-FFF2-40B4-BE49-F238E27FC236}">
                    <a16:creationId xmlns="" xmlns:a16="http://schemas.microsoft.com/office/drawing/2014/main" id="{1D6BCDB0-6534-49CB-88AF-57A7D91B9E32}"/>
                  </a:ext>
                </a:extLst>
              </p:cNvPr>
              <p:cNvSpPr/>
              <p:nvPr/>
            </p:nvSpPr>
            <p:spPr>
              <a:xfrm>
                <a:off x="103937" y="6421118"/>
                <a:ext cx="169790" cy="123026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06" name="Rectangle 83">
                <a:extLst>
                  <a:ext uri="{FF2B5EF4-FFF2-40B4-BE49-F238E27FC236}">
                    <a16:creationId xmlns="" xmlns:a16="http://schemas.microsoft.com/office/drawing/2014/main" id="{1B60D3A6-12C5-4FF8-B3F1-6696DAB2BEF9}"/>
                  </a:ext>
                </a:extLst>
              </p:cNvPr>
              <p:cNvSpPr/>
              <p:nvPr/>
            </p:nvSpPr>
            <p:spPr>
              <a:xfrm>
                <a:off x="103062" y="6620571"/>
                <a:ext cx="169790" cy="12302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FF99"/>
                  </a:gs>
                </a:gsLst>
                <a:lin ang="16200000" scaled="1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07" name="Rectangle 83">
                <a:extLst>
                  <a:ext uri="{FF2B5EF4-FFF2-40B4-BE49-F238E27FC236}">
                    <a16:creationId xmlns="" xmlns:a16="http://schemas.microsoft.com/office/drawing/2014/main" id="{AEC8E040-D396-4F4C-BD0D-9C531CF162ED}"/>
                  </a:ext>
                </a:extLst>
              </p:cNvPr>
              <p:cNvSpPr/>
              <p:nvPr/>
            </p:nvSpPr>
            <p:spPr>
              <a:xfrm>
                <a:off x="103937" y="6040874"/>
                <a:ext cx="169790" cy="12302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B265"/>
                  </a:gs>
                </a:gsLst>
                <a:lin ang="16200000" scaled="1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08" name="Rectangle 83">
                <a:extLst>
                  <a:ext uri="{FF2B5EF4-FFF2-40B4-BE49-F238E27FC236}">
                    <a16:creationId xmlns="" xmlns:a16="http://schemas.microsoft.com/office/drawing/2014/main" id="{52395BBB-DD62-415B-A0A7-BB186F7F1321}"/>
                  </a:ext>
                </a:extLst>
              </p:cNvPr>
              <p:cNvSpPr/>
              <p:nvPr/>
            </p:nvSpPr>
            <p:spPr>
              <a:xfrm>
                <a:off x="103937" y="6226343"/>
                <a:ext cx="169790" cy="12302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B0EE64"/>
                  </a:gs>
                </a:gsLst>
                <a:lin ang="16200000" scaled="1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09" name="กล่องข้อความ 14">
                <a:extLst>
                  <a:ext uri="{FF2B5EF4-FFF2-40B4-BE49-F238E27FC236}">
                    <a16:creationId xmlns="" xmlns:a16="http://schemas.microsoft.com/office/drawing/2014/main" id="{9BBC23AC-025B-4D42-85D6-4B170A93F894}"/>
                  </a:ext>
                </a:extLst>
              </p:cNvPr>
              <p:cNvSpPr txBox="1"/>
              <p:nvPr/>
            </p:nvSpPr>
            <p:spPr>
              <a:xfrm>
                <a:off x="233903" y="6011422"/>
                <a:ext cx="662169" cy="25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53138"/>
                <a:r>
                  <a:rPr lang="th-TH" sz="700" dirty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ยุทธศาตร์ (20 ก.)</a:t>
                </a:r>
              </a:p>
            </p:txBody>
          </p:sp>
          <p:sp>
            <p:nvSpPr>
              <p:cNvPr id="110" name="กล่องข้อความ 252">
                <a:extLst>
                  <a:ext uri="{FF2B5EF4-FFF2-40B4-BE49-F238E27FC236}">
                    <a16:creationId xmlns="" xmlns:a16="http://schemas.microsoft.com/office/drawing/2014/main" id="{43D08128-E6B0-49AB-917E-197250CBB18D}"/>
                  </a:ext>
                </a:extLst>
              </p:cNvPr>
              <p:cNvSpPr txBox="1"/>
              <p:nvPr/>
            </p:nvSpPr>
            <p:spPr>
              <a:xfrm>
                <a:off x="230638" y="6190169"/>
                <a:ext cx="589384" cy="25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53138"/>
                <a:r>
                  <a:rPr lang="th-TH" sz="700" dirty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บุคลากร (1 ก.)</a:t>
                </a:r>
              </a:p>
            </p:txBody>
          </p:sp>
          <p:sp>
            <p:nvSpPr>
              <p:cNvPr id="111" name="กล่องข้อความ 253">
                <a:extLst>
                  <a:ext uri="{FF2B5EF4-FFF2-40B4-BE49-F238E27FC236}">
                    <a16:creationId xmlns="" xmlns:a16="http://schemas.microsoft.com/office/drawing/2014/main" id="{714FA880-3794-4C48-9DE8-CF95F2C83960}"/>
                  </a:ext>
                </a:extLst>
              </p:cNvPr>
              <p:cNvSpPr txBox="1"/>
              <p:nvPr/>
            </p:nvSpPr>
            <p:spPr>
              <a:xfrm>
                <a:off x="237360" y="6385227"/>
                <a:ext cx="565687" cy="25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53138"/>
                <a:r>
                  <a:rPr lang="th-TH" sz="700" dirty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พื้นฐาน (9 ก.)</a:t>
                </a:r>
              </a:p>
            </p:txBody>
          </p:sp>
          <p:sp>
            <p:nvSpPr>
              <p:cNvPr id="112" name="กล่องข้อความ 254">
                <a:extLst>
                  <a:ext uri="{FF2B5EF4-FFF2-40B4-BE49-F238E27FC236}">
                    <a16:creationId xmlns="" xmlns:a16="http://schemas.microsoft.com/office/drawing/2014/main" id="{EEE113EE-7130-4163-804B-9E54F155E623}"/>
                  </a:ext>
                </a:extLst>
              </p:cNvPr>
              <p:cNvSpPr txBox="1"/>
              <p:nvPr/>
            </p:nvSpPr>
            <p:spPr>
              <a:xfrm>
                <a:off x="222528" y="6592317"/>
                <a:ext cx="631701" cy="25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53138"/>
                <a:r>
                  <a:rPr lang="th-TH" sz="700" dirty="0"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บูรณาการ (5 ก.)</a:t>
                </a:r>
              </a:p>
            </p:txBody>
          </p:sp>
        </p:grpSp>
        <p:grpSp>
          <p:nvGrpSpPr>
            <p:cNvPr id="56" name="Group 3">
              <a:extLst>
                <a:ext uri="{FF2B5EF4-FFF2-40B4-BE49-F238E27FC236}">
                  <a16:creationId xmlns="" xmlns:a16="http://schemas.microsoft.com/office/drawing/2014/main" id="{32913F91-5814-45C0-ACDB-8AAA73A14667}"/>
                </a:ext>
              </a:extLst>
            </p:cNvPr>
            <p:cNvGrpSpPr/>
            <p:nvPr/>
          </p:nvGrpSpPr>
          <p:grpSpPr>
            <a:xfrm>
              <a:off x="1188662" y="6879149"/>
              <a:ext cx="11578881" cy="1314207"/>
              <a:chOff x="1188662" y="6879149"/>
              <a:chExt cx="11578881" cy="1314207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A14AA570-47FF-4D3F-9DF0-49FA2102E699}"/>
                  </a:ext>
                </a:extLst>
              </p:cNvPr>
              <p:cNvSpPr/>
              <p:nvPr/>
            </p:nvSpPr>
            <p:spPr>
              <a:xfrm>
                <a:off x="1188662" y="6887741"/>
                <a:ext cx="900000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r>
                  <a:rPr lang="th-TH" sz="800" b="1" spc="-18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ผ.14 โครงการพัฒนาศักยภาพเครือข่าย</a:t>
                </a:r>
                <a:br>
                  <a:rPr lang="th-TH" sz="800" b="1" spc="-18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800" b="1" spc="-18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ในการเฝ้าระวัง ป้องกัน ควบคุมโรค และภัยสุขภาพ</a:t>
                </a:r>
                <a:br>
                  <a:rPr lang="th-TH" sz="800" b="1" spc="-18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800" b="1" spc="-18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ตลอดช่วงชีวิต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BF1EB388-6121-4001-89B5-57EC911555B2}"/>
                  </a:ext>
                </a:extLst>
              </p:cNvPr>
              <p:cNvSpPr/>
              <p:nvPr/>
            </p:nvSpPr>
            <p:spPr>
              <a:xfrm>
                <a:off x="3404878" y="6890355"/>
                <a:ext cx="900000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ผ.2 การสนับสนุน เสริมสร้าง ศักยภาพและความเข้มแข็ง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ในการจัดการ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ระบบเฝ้าระวัง 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ป้องกัน ควบคุมโรคและภัยสุขภาพ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763204B0-403B-4679-816B-9BFB164E3A22}"/>
                  </a:ext>
                </a:extLst>
              </p:cNvPr>
              <p:cNvSpPr/>
              <p:nvPr/>
            </p:nvSpPr>
            <p:spPr>
              <a:xfrm>
                <a:off x="4323370" y="6891021"/>
                <a:ext cx="558000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ผ.3 การ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เฝ้าระวัง ป้องกัน ควบคุมโรคที่เป็นปัญหาสำคัญ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B6D6BFC0-C45B-46A6-A9E8-83EE5001A5A5}"/>
                  </a:ext>
                </a:extLst>
              </p:cNvPr>
              <p:cNvSpPr/>
              <p:nvPr/>
            </p:nvSpPr>
            <p:spPr>
              <a:xfrm>
                <a:off x="4897093" y="6888776"/>
                <a:ext cx="543788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E23AB6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6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2E14AD75-5970-48A2-8C71-9AC53274CAA6}"/>
                  </a:ext>
                </a:extLst>
              </p:cNvPr>
              <p:cNvSpPr/>
              <p:nvPr/>
            </p:nvSpPr>
            <p:spPr>
              <a:xfrm>
                <a:off x="6615604" y="6896745"/>
                <a:ext cx="720000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ผ.7 โครงการ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เฝ้าระวัง ป้องกัน ควบคุมโรค 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ตามแนวทางพระราชดำริและเฉลิมพระเกียรติ</a:t>
                </a:r>
                <a:endParaRPr lang="th-TH" sz="700" b="1" spc="-34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77823D88-F0D4-42B2-8664-6A3CFCC8190B}"/>
                  </a:ext>
                </a:extLst>
              </p:cNvPr>
              <p:cNvSpPr/>
              <p:nvPr/>
            </p:nvSpPr>
            <p:spPr>
              <a:xfrm>
                <a:off x="10874488" y="6894131"/>
                <a:ext cx="612000" cy="936000"/>
              </a:xfrm>
              <a:prstGeom prst="rect">
                <a:avLst/>
              </a:prstGeom>
              <a:solidFill>
                <a:srgbClr val="B7F1FF"/>
              </a:solidFill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3C5F5175-C357-4A77-9B03-9EDF6CB4F60A}"/>
                  </a:ext>
                </a:extLst>
              </p:cNvPr>
              <p:cNvSpPr/>
              <p:nvPr/>
            </p:nvSpPr>
            <p:spPr>
              <a:xfrm>
                <a:off x="7361562" y="6896745"/>
                <a:ext cx="900000" cy="936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653138"/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ผ.8 โครงการเร่งรัดพัฒนาระบบเฝ้าระวัง ป้องกัน ควบคุมโรคและภัยสุขภาพ 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ให้ได้ตามกฎอนามัยระหว่างประเทศ</a:t>
                </a:r>
              </a:p>
            </p:txBody>
          </p:sp>
          <p:grpSp>
            <p:nvGrpSpPr>
              <p:cNvPr id="57" name="Group 133">
                <a:extLst>
                  <a:ext uri="{FF2B5EF4-FFF2-40B4-BE49-F238E27FC236}">
                    <a16:creationId xmlns="" xmlns:a16="http://schemas.microsoft.com/office/drawing/2014/main" id="{E719C672-24A8-4397-9A99-7F504DA8329B}"/>
                  </a:ext>
                </a:extLst>
              </p:cNvPr>
              <p:cNvGrpSpPr/>
              <p:nvPr/>
            </p:nvGrpSpPr>
            <p:grpSpPr>
              <a:xfrm>
                <a:off x="2746075" y="6890355"/>
                <a:ext cx="682275" cy="936000"/>
                <a:chOff x="2084084" y="6887741"/>
                <a:chExt cx="682275" cy="936000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="" xmlns:a16="http://schemas.microsoft.com/office/drawing/2014/main" id="{C8E1AA0F-B43D-4F51-8D97-704F5D2275BB}"/>
                    </a:ext>
                  </a:extLst>
                </p:cNvPr>
                <p:cNvSpPr/>
                <p:nvPr/>
              </p:nvSpPr>
              <p:spPr>
                <a:xfrm>
                  <a:off x="2113374" y="6887741"/>
                  <a:ext cx="612000" cy="936000"/>
                </a:xfrm>
                <a:prstGeom prst="rect">
                  <a:avLst/>
                </a:prstGeom>
                <a:solidFill>
                  <a:srgbClr val="FFCCFF"/>
                </a:solidFill>
                <a:ln>
                  <a:solidFill>
                    <a:srgbClr val="E23AB6"/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/>
                  <a:endPara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="" xmlns:a16="http://schemas.microsoft.com/office/drawing/2014/main" id="{9F98C08A-B3A1-4A2D-89EB-6BC767CA27D2}"/>
                    </a:ext>
                  </a:extLst>
                </p:cNvPr>
                <p:cNvSpPr txBox="1"/>
                <p:nvPr/>
              </p:nvSpPr>
              <p:spPr>
                <a:xfrm>
                  <a:off x="2084084" y="6897384"/>
                  <a:ext cx="682275" cy="88331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653138"/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ผ.1 ผลิตภัณฑ์ด้านการ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เฝ้าระวัง ป้องกัน 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ควบคุมโรคและภัยสุขภาพ</a:t>
                  </a:r>
                </a:p>
              </p:txBody>
            </p:sp>
          </p:grpSp>
          <p:sp>
            <p:nvSpPr>
              <p:cNvPr id="136" name="TextBox 135">
                <a:extLst>
                  <a:ext uri="{FF2B5EF4-FFF2-40B4-BE49-F238E27FC236}">
                    <a16:creationId xmlns="" xmlns:a16="http://schemas.microsoft.com/office/drawing/2014/main" id="{92C2D37B-2576-4C12-938D-978FF4B5156E}"/>
                  </a:ext>
                </a:extLst>
              </p:cNvPr>
              <p:cNvSpPr txBox="1"/>
              <p:nvPr/>
            </p:nvSpPr>
            <p:spPr>
              <a:xfrm>
                <a:off x="4847524" y="6918464"/>
                <a:ext cx="645865" cy="10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ผ.4 การบริการ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รักษาและฟื้นฟูสภาพ เฉพาะ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โรคในกลุ่มโรคติดต่อสำคัญ โรคอุบัติใหม่และภัยสุขภาพ</a:t>
                </a:r>
              </a:p>
            </p:txBody>
          </p:sp>
          <p:grpSp>
            <p:nvGrpSpPr>
              <p:cNvPr id="58" name="Group 138">
                <a:extLst>
                  <a:ext uri="{FF2B5EF4-FFF2-40B4-BE49-F238E27FC236}">
                    <a16:creationId xmlns="" xmlns:a16="http://schemas.microsoft.com/office/drawing/2014/main" id="{3556368C-1C1B-457F-B030-8BE385BAF1F0}"/>
                  </a:ext>
                </a:extLst>
              </p:cNvPr>
              <p:cNvGrpSpPr/>
              <p:nvPr/>
            </p:nvGrpSpPr>
            <p:grpSpPr>
              <a:xfrm>
                <a:off x="5410137" y="6891264"/>
                <a:ext cx="589407" cy="1092863"/>
                <a:chOff x="4739919" y="6888650"/>
                <a:chExt cx="589407" cy="1092863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="" xmlns:a16="http://schemas.microsoft.com/office/drawing/2014/main" id="{024005A2-8226-4047-8C78-46F4F4E64555}"/>
                    </a:ext>
                  </a:extLst>
                </p:cNvPr>
                <p:cNvSpPr/>
                <p:nvPr/>
              </p:nvSpPr>
              <p:spPr>
                <a:xfrm>
                  <a:off x="4789326" y="6888650"/>
                  <a:ext cx="540000" cy="936000"/>
                </a:xfrm>
                <a:prstGeom prst="rect">
                  <a:avLst/>
                </a:prstGeom>
                <a:solidFill>
                  <a:srgbClr val="FFCCFF"/>
                </a:solidFill>
                <a:ln>
                  <a:solidFill>
                    <a:srgbClr val="E23AB6"/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/>
                  <a:endPara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="" xmlns:a16="http://schemas.microsoft.com/office/drawing/2014/main" id="{D62B7970-3474-46DF-8DF3-685F587629D2}"/>
                    </a:ext>
                  </a:extLst>
                </p:cNvPr>
                <p:cNvSpPr txBox="1"/>
                <p:nvPr/>
              </p:nvSpPr>
              <p:spPr>
                <a:xfrm>
                  <a:off x="4739919" y="6947383"/>
                  <a:ext cx="586103" cy="1034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53138"/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ผ.5 โครงการเร่งรัดกำจัด</a:t>
                  </a:r>
                  <a:r>
                    <a:rPr lang="th-TH" sz="700" b="1" spc="-60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โรคไข้มาลาเรีย </a:t>
                  </a: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/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วัณโรค และยุติปัญหาเอดส์1</a:t>
                  </a:r>
                </a:p>
              </p:txBody>
            </p:sp>
          </p:grpSp>
          <p:grpSp>
            <p:nvGrpSpPr>
              <p:cNvPr id="59" name="Group 140">
                <a:extLst>
                  <a:ext uri="{FF2B5EF4-FFF2-40B4-BE49-F238E27FC236}">
                    <a16:creationId xmlns="" xmlns:a16="http://schemas.microsoft.com/office/drawing/2014/main" id="{47314240-8638-4FF4-A9A6-914C001EBEDE}"/>
                  </a:ext>
                </a:extLst>
              </p:cNvPr>
              <p:cNvGrpSpPr/>
              <p:nvPr/>
            </p:nvGrpSpPr>
            <p:grpSpPr>
              <a:xfrm>
                <a:off x="5969511" y="6891402"/>
                <a:ext cx="593727" cy="1200180"/>
                <a:chOff x="5299293" y="6888788"/>
                <a:chExt cx="593727" cy="1200180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="" xmlns:a16="http://schemas.microsoft.com/office/drawing/2014/main" id="{475986A0-CF44-45B1-B9F1-9C6EEF7387C6}"/>
                    </a:ext>
                  </a:extLst>
                </p:cNvPr>
                <p:cNvSpPr/>
                <p:nvPr/>
              </p:nvSpPr>
              <p:spPr>
                <a:xfrm>
                  <a:off x="5353020" y="6888788"/>
                  <a:ext cx="540000" cy="936000"/>
                </a:xfrm>
                <a:prstGeom prst="rect">
                  <a:avLst/>
                </a:prstGeom>
                <a:solidFill>
                  <a:srgbClr val="FFCCFF"/>
                </a:solidFill>
                <a:ln>
                  <a:solidFill>
                    <a:srgbClr val="E23AB6"/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/>
                  <a:endPara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="" xmlns:a16="http://schemas.microsoft.com/office/drawing/2014/main" id="{C6EB7643-AB1C-4EED-94D8-1D3315268C71}"/>
                    </a:ext>
                  </a:extLst>
                </p:cNvPr>
                <p:cNvSpPr txBox="1"/>
                <p:nvPr/>
              </p:nvSpPr>
              <p:spPr>
                <a:xfrm>
                  <a:off x="5299293" y="6904028"/>
                  <a:ext cx="586103" cy="1184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53138"/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ผ.6 โครงการพัฒนาจัดระบบบริการ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อาชีวอนามัยและอนามัยสิ่งแวดล้อม</a:t>
                  </a:r>
                </a:p>
              </p:txBody>
            </p:sp>
          </p:grpSp>
          <p:grpSp>
            <p:nvGrpSpPr>
              <p:cNvPr id="60" name="Group 143">
                <a:extLst>
                  <a:ext uri="{FF2B5EF4-FFF2-40B4-BE49-F238E27FC236}">
                    <a16:creationId xmlns="" xmlns:a16="http://schemas.microsoft.com/office/drawing/2014/main" id="{237DA776-383A-4101-8FB3-381FE9E87E34}"/>
                  </a:ext>
                </a:extLst>
              </p:cNvPr>
              <p:cNvGrpSpPr/>
              <p:nvPr/>
            </p:nvGrpSpPr>
            <p:grpSpPr>
              <a:xfrm>
                <a:off x="2071216" y="6885992"/>
                <a:ext cx="680473" cy="1194089"/>
                <a:chOff x="7573972" y="6894881"/>
                <a:chExt cx="680473" cy="1194089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="" xmlns:a16="http://schemas.microsoft.com/office/drawing/2014/main" id="{3AA5916A-7B33-4812-A925-35A7E9E1FC50}"/>
                    </a:ext>
                  </a:extLst>
                </p:cNvPr>
                <p:cNvSpPr/>
                <p:nvPr/>
              </p:nvSpPr>
              <p:spPr>
                <a:xfrm>
                  <a:off x="7616217" y="6894881"/>
                  <a:ext cx="638228" cy="936000"/>
                </a:xfrm>
                <a:prstGeom prst="rect">
                  <a:avLst/>
                </a:prstGeom>
                <a:solidFill>
                  <a:srgbClr val="FFCCFF"/>
                </a:solidFill>
                <a:ln>
                  <a:solidFill>
                    <a:srgbClr val="FF3399"/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/>
                  <a:endPara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="" xmlns:a16="http://schemas.microsoft.com/office/drawing/2014/main" id="{C8088FF3-BBD2-470F-8418-B9BC31F2D273}"/>
                    </a:ext>
                  </a:extLst>
                </p:cNvPr>
                <p:cNvSpPr txBox="1"/>
                <p:nvPr/>
              </p:nvSpPr>
              <p:spPr>
                <a:xfrm>
                  <a:off x="7573972" y="6904029"/>
                  <a:ext cx="680473" cy="1184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53138"/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ผ.17 รายการค่าใช้จ่ายบุคลากรภาครัฐ พัฒนาด้านสาธารณสุข และสร้างเสริมสุขภาพเชิงรุก</a:t>
                  </a:r>
                </a:p>
              </p:txBody>
            </p:sp>
          </p:grpSp>
          <p:grpSp>
            <p:nvGrpSpPr>
              <p:cNvPr id="61" name="Group 145">
                <a:extLst>
                  <a:ext uri="{FF2B5EF4-FFF2-40B4-BE49-F238E27FC236}">
                    <a16:creationId xmlns="" xmlns:a16="http://schemas.microsoft.com/office/drawing/2014/main" id="{B38D17A8-1CFA-4327-9754-C79046AC1407}"/>
                  </a:ext>
                </a:extLst>
              </p:cNvPr>
              <p:cNvGrpSpPr/>
              <p:nvPr/>
            </p:nvGrpSpPr>
            <p:grpSpPr>
              <a:xfrm>
                <a:off x="8236342" y="6894131"/>
                <a:ext cx="738716" cy="936000"/>
                <a:chOff x="8236342" y="6894131"/>
                <a:chExt cx="738716" cy="93600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="" xmlns:a16="http://schemas.microsoft.com/office/drawing/2014/main" id="{5351B20B-96B0-4639-8C95-3523CD691B81}"/>
                    </a:ext>
                  </a:extLst>
                </p:cNvPr>
                <p:cNvSpPr/>
                <p:nvPr/>
              </p:nvSpPr>
              <p:spPr>
                <a:xfrm>
                  <a:off x="8289004" y="6894131"/>
                  <a:ext cx="612000" cy="936000"/>
                </a:xfrm>
                <a:prstGeom prst="rect">
                  <a:avLst/>
                </a:prstGeom>
                <a:solidFill>
                  <a:srgbClr val="B7F1FF"/>
                </a:solidFill>
                <a:ln>
                  <a:solidFill>
                    <a:schemeClr val="accent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/>
                  <a:endPara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="" xmlns:a16="http://schemas.microsoft.com/office/drawing/2014/main" id="{64ABC2CF-C00E-474B-B586-131DE06936BE}"/>
                    </a:ext>
                  </a:extLst>
                </p:cNvPr>
                <p:cNvSpPr txBox="1"/>
                <p:nvPr/>
              </p:nvSpPr>
              <p:spPr>
                <a:xfrm>
                  <a:off x="8236342" y="6902452"/>
                  <a:ext cx="738716" cy="900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53138"/>
                  <a:r>
                    <a:rPr lang="th-TH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ผ.9 โครงการ</a:t>
                  </a:r>
                  <a:br>
                    <a:rPr lang="th-TH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เฝ้าระวังป้องกัน ควบคุมโรคติดต่อโรคอุบัติใหม่ และภัยสุขภาพที่เชื่อมโยงกับเขตเศรษฐกิจพิเศษ</a:t>
                  </a:r>
                </a:p>
              </p:txBody>
            </p:sp>
          </p:grpSp>
          <p:grpSp>
            <p:nvGrpSpPr>
              <p:cNvPr id="62" name="Group 147">
                <a:extLst>
                  <a:ext uri="{FF2B5EF4-FFF2-40B4-BE49-F238E27FC236}">
                    <a16:creationId xmlns="" xmlns:a16="http://schemas.microsoft.com/office/drawing/2014/main" id="{9CA4350A-580A-48B7-8FA1-6578C4DFB442}"/>
                  </a:ext>
                </a:extLst>
              </p:cNvPr>
              <p:cNvGrpSpPr/>
              <p:nvPr/>
            </p:nvGrpSpPr>
            <p:grpSpPr>
              <a:xfrm>
                <a:off x="8885058" y="6894131"/>
                <a:ext cx="718154" cy="1179003"/>
                <a:chOff x="8885058" y="6894131"/>
                <a:chExt cx="718154" cy="1179003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="" xmlns:a16="http://schemas.microsoft.com/office/drawing/2014/main" id="{C00DB89A-82F3-42B6-BA25-BFDCAADDC88D}"/>
                    </a:ext>
                  </a:extLst>
                </p:cNvPr>
                <p:cNvSpPr/>
                <p:nvPr/>
              </p:nvSpPr>
              <p:spPr>
                <a:xfrm>
                  <a:off x="8934596" y="6894131"/>
                  <a:ext cx="612000" cy="936000"/>
                </a:xfrm>
                <a:prstGeom prst="rect">
                  <a:avLst/>
                </a:prstGeom>
                <a:solidFill>
                  <a:srgbClr val="B7F1FF"/>
                </a:solidFill>
                <a:ln>
                  <a:solidFill>
                    <a:schemeClr val="accent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>
                    <a:lnSpc>
                      <a:spcPts val="486"/>
                    </a:lnSpc>
                  </a:pPr>
                  <a:r>
                    <a:rPr lang="th-TH" sz="400" b="1" dirty="0">
                      <a:solidFill>
                        <a:schemeClr val="tx1"/>
                      </a:solidFill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 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="" xmlns:a16="http://schemas.microsoft.com/office/drawing/2014/main" id="{CB6A89D4-753A-43AD-B7F6-06274EE9DED2}"/>
                    </a:ext>
                  </a:extLst>
                </p:cNvPr>
                <p:cNvSpPr txBox="1"/>
                <p:nvPr/>
              </p:nvSpPr>
              <p:spPr>
                <a:xfrm>
                  <a:off x="8885058" y="6909737"/>
                  <a:ext cx="718154" cy="1163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53138"/>
                  <a:r>
                    <a:rPr lang="th-TH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ผ.10 โครงการพัฒนาการดำเนินงานการเฝ้าระวังโรคและภัยสุขภาพจาก</a:t>
                  </a:r>
                  <a:br>
                    <a:rPr lang="th-TH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การประกอบอาชีพและสิ่งแวดล้อมในพื้นที่เขตพัฒนาพิเศษภาคตะวันออก</a:t>
                  </a:r>
                </a:p>
              </p:txBody>
            </p:sp>
          </p:grpSp>
          <p:grpSp>
            <p:nvGrpSpPr>
              <p:cNvPr id="65" name="Group 149">
                <a:extLst>
                  <a:ext uri="{FF2B5EF4-FFF2-40B4-BE49-F238E27FC236}">
                    <a16:creationId xmlns="" xmlns:a16="http://schemas.microsoft.com/office/drawing/2014/main" id="{647C96E0-4875-4EFB-81F5-CD637CEE9034}"/>
                  </a:ext>
                </a:extLst>
              </p:cNvPr>
              <p:cNvGrpSpPr/>
              <p:nvPr/>
            </p:nvGrpSpPr>
            <p:grpSpPr>
              <a:xfrm>
                <a:off x="9541906" y="6879149"/>
                <a:ext cx="652850" cy="1314207"/>
                <a:chOff x="9541906" y="6879149"/>
                <a:chExt cx="652850" cy="1314207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="" xmlns:a16="http://schemas.microsoft.com/office/drawing/2014/main" id="{87C7C6BB-9985-488B-8ED1-3404359E289D}"/>
                    </a:ext>
                  </a:extLst>
                </p:cNvPr>
                <p:cNvSpPr/>
                <p:nvPr/>
              </p:nvSpPr>
              <p:spPr>
                <a:xfrm>
                  <a:off x="9580188" y="6897520"/>
                  <a:ext cx="612000" cy="936000"/>
                </a:xfrm>
                <a:prstGeom prst="rect">
                  <a:avLst/>
                </a:prstGeom>
                <a:solidFill>
                  <a:srgbClr val="B7F1FF"/>
                </a:solidFill>
                <a:ln>
                  <a:solidFill>
                    <a:schemeClr val="accent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/>
                  <a:endParaRPr lang="th-TH" sz="5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="" xmlns:a16="http://schemas.microsoft.com/office/drawing/2014/main" id="{A71F7CF1-5B4C-405B-8D75-A02920A4E5E6}"/>
                    </a:ext>
                  </a:extLst>
                </p:cNvPr>
                <p:cNvSpPr txBox="1"/>
                <p:nvPr/>
              </p:nvSpPr>
              <p:spPr>
                <a:xfrm>
                  <a:off x="9541906" y="6879149"/>
                  <a:ext cx="652850" cy="1314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53138"/>
                  <a:r>
                    <a:rPr lang="th-TH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 11 โครงการพัฒนาระบบบริการด้านการป้องกันควบคุมโรคเชื่อมโยงข้อมูลกับผู้ประกอบการ</a:t>
                  </a:r>
                  <a:br>
                    <a:rPr lang="th-TH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ผ่านระบบ </a:t>
                  </a:r>
                  <a:r>
                    <a:rPr lang="en-US" sz="6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National Single Window (NSW) </a:t>
                  </a:r>
                  <a:endPara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</p:grpSp>
          <p:grpSp>
            <p:nvGrpSpPr>
              <p:cNvPr id="66" name="Group 151">
                <a:extLst>
                  <a:ext uri="{FF2B5EF4-FFF2-40B4-BE49-F238E27FC236}">
                    <a16:creationId xmlns="" xmlns:a16="http://schemas.microsoft.com/office/drawing/2014/main" id="{5811F2D0-3D40-4BD1-A09D-8B9AC4FFAAD4}"/>
                  </a:ext>
                </a:extLst>
              </p:cNvPr>
              <p:cNvGrpSpPr/>
              <p:nvPr/>
            </p:nvGrpSpPr>
            <p:grpSpPr>
              <a:xfrm>
                <a:off x="10170390" y="6888163"/>
                <a:ext cx="685029" cy="1184940"/>
                <a:chOff x="10170390" y="6888163"/>
                <a:chExt cx="685029" cy="1184940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="" xmlns:a16="http://schemas.microsoft.com/office/drawing/2014/main" id="{63055EAC-53CB-4812-BA8F-A107C3F632BB}"/>
                    </a:ext>
                  </a:extLst>
                </p:cNvPr>
                <p:cNvSpPr/>
                <p:nvPr/>
              </p:nvSpPr>
              <p:spPr>
                <a:xfrm>
                  <a:off x="10221089" y="6894131"/>
                  <a:ext cx="612000" cy="936000"/>
                </a:xfrm>
                <a:prstGeom prst="rect">
                  <a:avLst/>
                </a:prstGeom>
                <a:solidFill>
                  <a:srgbClr val="B7F1FF"/>
                </a:solidFill>
                <a:ln>
                  <a:solidFill>
                    <a:schemeClr val="accent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/>
                  <a:endPara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="" xmlns:a16="http://schemas.microsoft.com/office/drawing/2014/main" id="{913A0CCC-F8F2-47F5-AC23-60166B855101}"/>
                    </a:ext>
                  </a:extLst>
                </p:cNvPr>
                <p:cNvSpPr txBox="1"/>
                <p:nvPr/>
              </p:nvSpPr>
              <p:spPr>
                <a:xfrm>
                  <a:off x="10170390" y="6888163"/>
                  <a:ext cx="685029" cy="1184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53138"/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ผ.12 โครงการพัฒนาระบบสารสนเทศเพื่อรองรับการเฝ้าระวัง ป้องกัน ควบคุมโรค และภัยสุขภาพ</a:t>
                  </a: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="" xmlns:a16="http://schemas.microsoft.com/office/drawing/2014/main" id="{BCDA9504-4B0A-4E5C-A2DD-733414D3C43D}"/>
                  </a:ext>
                </a:extLst>
              </p:cNvPr>
              <p:cNvSpPr txBox="1"/>
              <p:nvPr/>
            </p:nvSpPr>
            <p:spPr>
              <a:xfrm>
                <a:off x="10824426" y="6938663"/>
                <a:ext cx="655222" cy="10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ผ.13 โครงการ</a:t>
                </a:r>
              </a:p>
              <a:p>
                <a:pPr defTabSz="653138"/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วิจัยและ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พัฒนาด้าน</a:t>
                </a:r>
                <a:b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การป้องกัน ควบคุมโรคและภัยสุขภาพ</a:t>
                </a:r>
              </a:p>
            </p:txBody>
          </p:sp>
          <p:grpSp>
            <p:nvGrpSpPr>
              <p:cNvPr id="67" name="Group 154">
                <a:extLst>
                  <a:ext uri="{FF2B5EF4-FFF2-40B4-BE49-F238E27FC236}">
                    <a16:creationId xmlns="" xmlns:a16="http://schemas.microsoft.com/office/drawing/2014/main" id="{15117F2A-48A7-4C96-9FC7-F963922D4E75}"/>
                  </a:ext>
                </a:extLst>
              </p:cNvPr>
              <p:cNvGrpSpPr/>
              <p:nvPr/>
            </p:nvGrpSpPr>
            <p:grpSpPr>
              <a:xfrm>
                <a:off x="11470029" y="6894131"/>
                <a:ext cx="685514" cy="1051056"/>
                <a:chOff x="11470029" y="6894131"/>
                <a:chExt cx="685514" cy="1051056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="" xmlns:a16="http://schemas.microsoft.com/office/drawing/2014/main" id="{24ECF599-DA8E-43E4-8EAB-F9045B567EF1}"/>
                    </a:ext>
                  </a:extLst>
                </p:cNvPr>
                <p:cNvSpPr/>
                <p:nvPr/>
              </p:nvSpPr>
              <p:spPr>
                <a:xfrm>
                  <a:off x="11518334" y="6894131"/>
                  <a:ext cx="612000" cy="936000"/>
                </a:xfrm>
                <a:prstGeom prst="rect">
                  <a:avLst/>
                </a:prstGeom>
                <a:solidFill>
                  <a:srgbClr val="C9FFC9"/>
                </a:solidFill>
                <a:ln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/>
                  <a:endParaRPr lang="th-TH" sz="5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="" xmlns:a16="http://schemas.microsoft.com/office/drawing/2014/main" id="{86262EFA-8B32-4541-B0DB-7CF6431D62E1}"/>
                    </a:ext>
                  </a:extLst>
                </p:cNvPr>
                <p:cNvSpPr txBox="1"/>
                <p:nvPr/>
              </p:nvSpPr>
              <p:spPr>
                <a:xfrm>
                  <a:off x="11470029" y="6911057"/>
                  <a:ext cx="685514" cy="1034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53138"/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ผ.15 โครงการเฝ้าระวัง ป้องกัน 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ควบคุมโรคและ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ภัยสุขภาพของประชาชนและ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ผู้สัมผัสขยะ</a:t>
                  </a:r>
                </a:p>
              </p:txBody>
            </p:sp>
          </p:grpSp>
          <p:grpSp>
            <p:nvGrpSpPr>
              <p:cNvPr id="68" name="Group 156">
                <a:extLst>
                  <a:ext uri="{FF2B5EF4-FFF2-40B4-BE49-F238E27FC236}">
                    <a16:creationId xmlns="" xmlns:a16="http://schemas.microsoft.com/office/drawing/2014/main" id="{96F02012-8068-4B29-A432-014ADAF870C7}"/>
                  </a:ext>
                </a:extLst>
              </p:cNvPr>
              <p:cNvGrpSpPr/>
              <p:nvPr/>
            </p:nvGrpSpPr>
            <p:grpSpPr>
              <a:xfrm>
                <a:off x="12106947" y="6898127"/>
                <a:ext cx="660596" cy="1036856"/>
                <a:chOff x="12106947" y="6898127"/>
                <a:chExt cx="660596" cy="1036856"/>
              </a:xfrm>
            </p:grpSpPr>
            <p:sp>
              <p:nvSpPr>
                <p:cNvPr id="131" name="Rectangle 130">
                  <a:extLst>
                    <a:ext uri="{FF2B5EF4-FFF2-40B4-BE49-F238E27FC236}">
                      <a16:creationId xmlns="" xmlns:a16="http://schemas.microsoft.com/office/drawing/2014/main" id="{2F5C8FD5-AFC6-4BED-8FA4-356041929D63}"/>
                    </a:ext>
                  </a:extLst>
                </p:cNvPr>
                <p:cNvSpPr/>
                <p:nvPr/>
              </p:nvSpPr>
              <p:spPr>
                <a:xfrm>
                  <a:off x="12155543" y="6898127"/>
                  <a:ext cx="612000" cy="936000"/>
                </a:xfrm>
                <a:prstGeom prst="rect">
                  <a:avLst/>
                </a:prstGeom>
                <a:solidFill>
                  <a:srgbClr val="C9FFC9"/>
                </a:solidFill>
                <a:ln>
                  <a:solidFill>
                    <a:schemeClr val="accent6"/>
                  </a:solidFill>
                  <a:prstDash val="dash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653138"/>
                  <a:endParaRPr lang="th-TH" sz="5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="" xmlns:a16="http://schemas.microsoft.com/office/drawing/2014/main" id="{CB30D9EA-E2FA-4B91-B5A4-B3AEDEC8FE79}"/>
                    </a:ext>
                  </a:extLst>
                </p:cNvPr>
                <p:cNvSpPr txBox="1"/>
                <p:nvPr/>
              </p:nvSpPr>
              <p:spPr>
                <a:xfrm>
                  <a:off x="12106947" y="6900853"/>
                  <a:ext cx="660596" cy="1034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53138"/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ผ.16 โครงการเฝ้าระวัง ป้องกัน 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ควบคุมโรคและภัยสุขภาพ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จากมลพิษ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ทางอากาศ </a:t>
                  </a:r>
                </a:p>
              </p:txBody>
            </p:sp>
          </p:grpSp>
        </p:grpSp>
        <p:sp>
          <p:nvSpPr>
            <p:cNvPr id="178" name="Rectangle 177">
              <a:extLst>
                <a:ext uri="{FF2B5EF4-FFF2-40B4-BE49-F238E27FC236}">
                  <a16:creationId xmlns="" xmlns:a16="http://schemas.microsoft.com/office/drawing/2014/main" id="{ECB51FC9-8DC8-4DCE-9C9F-ECF9A8CEC5DE}"/>
                </a:ext>
              </a:extLst>
            </p:cNvPr>
            <p:cNvSpPr/>
            <p:nvPr/>
          </p:nvSpPr>
          <p:spPr>
            <a:xfrm>
              <a:off x="-6527" y="6908182"/>
              <a:ext cx="825500" cy="38323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9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ผลผลิต </a:t>
              </a:r>
            </a:p>
            <a:p>
              <a:pPr algn="ctr" defTabSz="653138"/>
              <a:r>
                <a:rPr lang="th-TH" sz="9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(17 ผลผลิต)</a:t>
              </a:r>
            </a:p>
          </p:txBody>
        </p:sp>
        <p:grpSp>
          <p:nvGrpSpPr>
            <p:cNvPr id="69" name="Group 2">
              <a:extLst>
                <a:ext uri="{FF2B5EF4-FFF2-40B4-BE49-F238E27FC236}">
                  <a16:creationId xmlns="" xmlns:a16="http://schemas.microsoft.com/office/drawing/2014/main" id="{B1A0524A-A3F9-44AD-BB5B-B61582D12BD9}"/>
                </a:ext>
              </a:extLst>
            </p:cNvPr>
            <p:cNvGrpSpPr/>
            <p:nvPr/>
          </p:nvGrpSpPr>
          <p:grpSpPr>
            <a:xfrm>
              <a:off x="1136651" y="6291928"/>
              <a:ext cx="11654290" cy="640763"/>
              <a:chOff x="1136651" y="6291928"/>
              <a:chExt cx="11654290" cy="640763"/>
            </a:xfrm>
          </p:grpSpPr>
          <p:grpSp>
            <p:nvGrpSpPr>
              <p:cNvPr id="74" name="Group 188">
                <a:extLst>
                  <a:ext uri="{FF2B5EF4-FFF2-40B4-BE49-F238E27FC236}">
                    <a16:creationId xmlns="" xmlns:a16="http://schemas.microsoft.com/office/drawing/2014/main" id="{97B2622C-3118-4031-8D6D-24B9AD8CA5B1}"/>
                  </a:ext>
                </a:extLst>
              </p:cNvPr>
              <p:cNvGrpSpPr/>
              <p:nvPr/>
            </p:nvGrpSpPr>
            <p:grpSpPr>
              <a:xfrm>
                <a:off x="1136651" y="6291928"/>
                <a:ext cx="968352" cy="638252"/>
                <a:chOff x="1136651" y="6291928"/>
                <a:chExt cx="968352" cy="638252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="" xmlns:a16="http://schemas.microsoft.com/office/drawing/2014/main" id="{8663E5FE-F81C-4B8D-87A0-3F2106502DA1}"/>
                    </a:ext>
                  </a:extLst>
                </p:cNvPr>
                <p:cNvSpPr/>
                <p:nvPr/>
              </p:nvSpPr>
              <p:spPr>
                <a:xfrm>
                  <a:off x="1179512" y="6313543"/>
                  <a:ext cx="900000" cy="432000"/>
                </a:xfrm>
                <a:prstGeom prst="rect">
                  <a:avLst/>
                </a:prstGeom>
                <a:solidFill>
                  <a:srgbClr val="FFCCFF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53138">
                    <a:lnSpc>
                      <a:spcPts val="595"/>
                    </a:lnSpc>
                  </a:pPr>
                  <a:endPara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="" xmlns:a16="http://schemas.microsoft.com/office/drawing/2014/main" id="{A5350001-A4A0-43DD-8169-7835F7B758FD}"/>
                    </a:ext>
                  </a:extLst>
                </p:cNvPr>
                <p:cNvSpPr txBox="1"/>
                <p:nvPr/>
              </p:nvSpPr>
              <p:spPr>
                <a:xfrm>
                  <a:off x="1136651" y="6291928"/>
                  <a:ext cx="968352" cy="638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53138">
                    <a:lnSpc>
                      <a:spcPts val="680"/>
                    </a:lnSpc>
                  </a:pP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3. เครือข่ายเป้าหมาย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มีศักยภาพในการเฝ้าระวัง ป้องกัน ควบคุมโรคและ</a:t>
                  </a:r>
                  <a:b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</a:br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ภัยสุขภาพตลอดช่วงชีวิต</a:t>
                  </a:r>
                </a:p>
              </p:txBody>
            </p:sp>
          </p:grp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6D43F60C-AA17-4C71-B85C-9ED5A5A5AE23}"/>
                  </a:ext>
                </a:extLst>
              </p:cNvPr>
              <p:cNvSpPr/>
              <p:nvPr/>
            </p:nvSpPr>
            <p:spPr>
              <a:xfrm>
                <a:off x="2767457" y="6318771"/>
                <a:ext cx="1528106" cy="432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E23AB6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1.เครือข่ายเป้าหมายมีศักยภาพ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ในการเฝ้าระวังป้องกัน ควบคุมโรคและ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ภัยสุขภาพอย่างมีประสิทธิภาพ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15CCF354-D1D7-4799-B16F-31106E91364C}"/>
                  </a:ext>
                </a:extLst>
              </p:cNvPr>
              <p:cNvSpPr/>
              <p:nvPr/>
            </p:nvSpPr>
            <p:spPr>
              <a:xfrm>
                <a:off x="4323053" y="6320604"/>
                <a:ext cx="3938509" cy="432000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E23AB6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2. ประชาชนกลุ่มเป้าหมายสามารถปฏิบัติตนในการป้องกัน ควบคุมโรคติดต่อสำคัญโรคไม่ติดต่อเรื้อรัง </a:t>
                </a:r>
                <a:b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โรคติดต่ออุบัติใหม่และภัยสุขภาพ ที่มีคุณภาพตามมาตรฐานสากล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00A00E97-0689-4050-8DB9-515D6739B187}"/>
                  </a:ext>
                </a:extLst>
              </p:cNvPr>
              <p:cNvSpPr/>
              <p:nvPr/>
            </p:nvSpPr>
            <p:spPr>
              <a:xfrm>
                <a:off x="8286057" y="6318788"/>
                <a:ext cx="1260000" cy="432000"/>
              </a:xfrm>
              <a:prstGeom prst="rect">
                <a:avLst/>
              </a:prstGeom>
              <a:solidFill>
                <a:srgbClr val="B7F1F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>
                  <a:lnSpc>
                    <a:spcPts val="680"/>
                  </a:lnSpc>
                </a:pPr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FC2A6AC7-A1ED-401D-BF92-281CE0523979}"/>
                  </a:ext>
                </a:extLst>
              </p:cNvPr>
              <p:cNvSpPr/>
              <p:nvPr/>
            </p:nvSpPr>
            <p:spPr>
              <a:xfrm>
                <a:off x="9573682" y="6318612"/>
                <a:ext cx="1906814" cy="432000"/>
              </a:xfrm>
              <a:prstGeom prst="rect">
                <a:avLst/>
              </a:prstGeom>
              <a:solidFill>
                <a:srgbClr val="B7F1F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7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5. ประชาชนเข้าถึงบริการเฝ้าระวัง ป้องกันควบคุมโรคและภัยสุขภาพที่ทั่วถึงและทันสถานการณ์</a:t>
                </a:r>
              </a:p>
            </p:txBody>
          </p:sp>
          <p:grpSp>
            <p:nvGrpSpPr>
              <p:cNvPr id="77" name="Group 191">
                <a:extLst>
                  <a:ext uri="{FF2B5EF4-FFF2-40B4-BE49-F238E27FC236}">
                    <a16:creationId xmlns="" xmlns:a16="http://schemas.microsoft.com/office/drawing/2014/main" id="{9FE7BDD9-68D4-44E9-93F7-3C8210B6B1D3}"/>
                  </a:ext>
                </a:extLst>
              </p:cNvPr>
              <p:cNvGrpSpPr/>
              <p:nvPr/>
            </p:nvGrpSpPr>
            <p:grpSpPr>
              <a:xfrm>
                <a:off x="2051928" y="6306493"/>
                <a:ext cx="732185" cy="581697"/>
                <a:chOff x="7562304" y="6307762"/>
                <a:chExt cx="732185" cy="581697"/>
              </a:xfrm>
            </p:grpSpPr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1AEB5B72-EF7E-42C3-9348-6C21ADAFE5FE}"/>
                    </a:ext>
                  </a:extLst>
                </p:cNvPr>
                <p:cNvSpPr/>
                <p:nvPr/>
              </p:nvSpPr>
              <p:spPr>
                <a:xfrm>
                  <a:off x="7612275" y="6316075"/>
                  <a:ext cx="648000" cy="432000"/>
                </a:xfrm>
                <a:prstGeom prst="rect">
                  <a:avLst/>
                </a:prstGeom>
                <a:solidFill>
                  <a:srgbClr val="FFCCFF"/>
                </a:solidFill>
                <a:ln>
                  <a:solidFill>
                    <a:srgbClr val="FF3399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53138"/>
                  <a:endParaRPr lang="th-TH" sz="700" b="1" spc="-18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191" name="TextBox 190">
                  <a:extLst>
                    <a:ext uri="{FF2B5EF4-FFF2-40B4-BE49-F238E27FC236}">
                      <a16:creationId xmlns="" xmlns:a16="http://schemas.microsoft.com/office/drawing/2014/main" id="{FCCA5D79-808F-448F-9BA2-83D32C56E599}"/>
                    </a:ext>
                  </a:extLst>
                </p:cNvPr>
                <p:cNvSpPr txBox="1"/>
                <p:nvPr/>
              </p:nvSpPr>
              <p:spPr>
                <a:xfrm>
                  <a:off x="7562304" y="6307762"/>
                  <a:ext cx="732185" cy="581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53138"/>
                  <a:r>
                    <a:rPr lang="th-TH" sz="700" b="1" dirty="0">
                      <a:latin typeface="Browallia New" panose="020B0604020202020204" pitchFamily="34" charset="-34"/>
                      <a:ea typeface="Tahoma" panose="020B0604030504040204" pitchFamily="34" charset="0"/>
                      <a:cs typeface="Browallia New" panose="020B0604020202020204" pitchFamily="34" charset="-34"/>
                    </a:rPr>
                    <a:t>6. เพื่อเป็นค่าใช้จ่ายในการดำเนินการภาครัฐ</a:t>
                  </a:r>
                  <a:endParaRPr lang="th-TH" sz="700" b="1" spc="-18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endParaRPr>
                </a:p>
              </p:txBody>
            </p:sp>
          </p:grpSp>
          <p:sp>
            <p:nvSpPr>
              <p:cNvPr id="193" name="TextBox 192">
                <a:extLst>
                  <a:ext uri="{FF2B5EF4-FFF2-40B4-BE49-F238E27FC236}">
                    <a16:creationId xmlns="" xmlns:a16="http://schemas.microsoft.com/office/drawing/2014/main" id="{829149FD-6A38-4285-934A-AB71B8D4F0C5}"/>
                  </a:ext>
                </a:extLst>
              </p:cNvPr>
              <p:cNvSpPr txBox="1"/>
              <p:nvPr/>
            </p:nvSpPr>
            <p:spPr>
              <a:xfrm>
                <a:off x="8311063" y="6322283"/>
                <a:ext cx="1230841" cy="57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53138">
                  <a:lnSpc>
                    <a:spcPts val="595"/>
                  </a:lnSpc>
                </a:pPr>
                <a:r>
                  <a:rPr lang="th-TH" sz="7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4. ประชาชนกลุ่มเป้าหมายในพื้นที่เฉพาะได้รับบริการเฝ้าระวัง ป้องกัน ควบคุมโรคและภัยสุขภาพตามมาตรฐานสากล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D60E990E-B055-496F-ADB8-20C8904ECEC9}"/>
                  </a:ext>
                </a:extLst>
              </p:cNvPr>
              <p:cNvSpPr/>
              <p:nvPr/>
            </p:nvSpPr>
            <p:spPr>
              <a:xfrm>
                <a:off x="11518334" y="6316075"/>
                <a:ext cx="1257866" cy="432000"/>
              </a:xfrm>
              <a:prstGeom prst="rect">
                <a:avLst/>
              </a:prstGeom>
              <a:solidFill>
                <a:srgbClr val="C9FFC9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endParaRPr lang="th-TH" sz="7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="" xmlns:a16="http://schemas.microsoft.com/office/drawing/2014/main" id="{6CB716FF-13A6-4E07-9DA2-CE7F7C4457B2}"/>
                  </a:ext>
                </a:extLst>
              </p:cNvPr>
              <p:cNvSpPr txBox="1"/>
              <p:nvPr/>
            </p:nvSpPr>
            <p:spPr>
              <a:xfrm>
                <a:off x="11475100" y="6299825"/>
                <a:ext cx="1315841" cy="632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53138">
                  <a:lnSpc>
                    <a:spcPts val="680"/>
                  </a:lnSpc>
                </a:pP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7. ประชาชนกลุ่มเป้าหมายในพื้นที่เสี่ยงปัญหาขยะและมลพิษทางอากาศ</a:t>
                </a:r>
                <a:b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600" b="1" dirty="0"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ได้รับการเฝ้าระวัง ป้องกัน ควบคุมโรคและภัยสุขภาพจากมลพิษสิ่งแวดล้อม</a:t>
                </a:r>
              </a:p>
            </p:txBody>
          </p:sp>
        </p:grpSp>
        <p:sp>
          <p:nvSpPr>
            <p:cNvPr id="216" name="Rectangle 215">
              <a:extLst>
                <a:ext uri="{FF2B5EF4-FFF2-40B4-BE49-F238E27FC236}">
                  <a16:creationId xmlns="" xmlns:a16="http://schemas.microsoft.com/office/drawing/2014/main" id="{3A2C157F-35AD-4DDA-B1FA-4B07E177B0CE}"/>
                </a:ext>
              </a:extLst>
            </p:cNvPr>
            <p:cNvSpPr/>
            <p:nvPr/>
          </p:nvSpPr>
          <p:spPr>
            <a:xfrm>
              <a:off x="-6527" y="6295115"/>
              <a:ext cx="825500" cy="622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53138">
                <a:lnSpc>
                  <a:spcPts val="935"/>
                </a:lnSpc>
              </a:pPr>
              <a:r>
                <a:rPr lang="th-TH" sz="9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เป้าหมาย</a:t>
              </a:r>
              <a:br>
                <a:rPr lang="th-TH" sz="9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9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การให้บริการ</a:t>
              </a:r>
              <a:br>
                <a:rPr lang="th-TH" sz="9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</a:br>
              <a:r>
                <a:rPr lang="th-TH" sz="9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กรม คร.</a:t>
              </a:r>
            </a:p>
          </p:txBody>
        </p:sp>
        <p:sp>
          <p:nvSpPr>
            <p:cNvPr id="217" name="Arrow: Right 216">
              <a:extLst>
                <a:ext uri="{FF2B5EF4-FFF2-40B4-BE49-F238E27FC236}">
                  <a16:creationId xmlns="" xmlns:a16="http://schemas.microsoft.com/office/drawing/2014/main" id="{D46CEA52-8699-4922-95F6-CE01D4D2AB26}"/>
                </a:ext>
              </a:extLst>
            </p:cNvPr>
            <p:cNvSpPr/>
            <p:nvPr/>
          </p:nvSpPr>
          <p:spPr>
            <a:xfrm>
              <a:off x="830309" y="6430594"/>
              <a:ext cx="180000" cy="216000"/>
            </a:xfrm>
            <a:prstGeom prst="right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="" xmlns:a16="http://schemas.microsoft.com/office/drawing/2014/main" id="{1D2F0DDE-971B-42BD-8A9E-296071DF5FB5}"/>
                </a:ext>
              </a:extLst>
            </p:cNvPr>
            <p:cNvSpPr/>
            <p:nvPr/>
          </p:nvSpPr>
          <p:spPr>
            <a:xfrm>
              <a:off x="114870" y="5790705"/>
              <a:ext cx="582707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9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ผลสัมฤทธิ์</a:t>
              </a:r>
            </a:p>
            <a:p>
              <a:pPr algn="ctr"/>
              <a:r>
                <a:rPr lang="th-TH" sz="9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กรม คร.</a:t>
              </a:r>
              <a:endParaRPr lang="th-TH" sz="9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="" xmlns:a16="http://schemas.microsoft.com/office/drawing/2014/main" id="{B9B50D6D-C129-429D-A2FE-F36D23E2595B}"/>
                </a:ext>
              </a:extLst>
            </p:cNvPr>
            <p:cNvSpPr/>
            <p:nvPr/>
          </p:nvSpPr>
          <p:spPr>
            <a:xfrm>
              <a:off x="1179511" y="5799927"/>
              <a:ext cx="6156093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1. ประชาชนมีความรอบรู้ทางสุขภาพ (</a:t>
              </a:r>
              <a:r>
                <a:rPr lang="en-US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Health Literacy) </a:t>
              </a:r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สามารถป้องกัน ควบคุมโรคและปัจจัยเสี่ยงที่คุกคามสุขภาวะ </a:t>
              </a:r>
            </a:p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ลดการป่วย การตาย ความพิการ จากโรคและภัยที่ป้องกันได้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="" xmlns:a16="http://schemas.microsoft.com/office/drawing/2014/main" id="{1AF71428-A0C1-4083-AB01-677717330885}"/>
                </a:ext>
              </a:extLst>
            </p:cNvPr>
            <p:cNvSpPr/>
            <p:nvPr/>
          </p:nvSpPr>
          <p:spPr>
            <a:xfrm>
              <a:off x="7375817" y="5799927"/>
              <a:ext cx="5391726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2. ระบบการป้องกันควบคุมโรคมีสมรรถนะตามมาตรฐานสากลที่องค์กรระดับนานาชาติเป็นผู้กำหนดหรือสามารถปฏิบัติงาน</a:t>
              </a:r>
            </a:p>
            <a:p>
              <a:pPr algn="ctr" defTabSz="653138"/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 ได้ตามเป้าหมายที่องค์กรนานาชาติกำหนด เช่น </a:t>
              </a:r>
              <a:r>
                <a:rPr lang="en-US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SDG </a:t>
              </a:r>
              <a:r>
                <a:rPr lang="th-TH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หรือ </a:t>
              </a:r>
              <a:r>
                <a:rPr lang="en-US" sz="8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IHR</a:t>
              </a:r>
              <a:endParaRPr lang="th-TH" sz="800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="" xmlns:a16="http://schemas.microsoft.com/office/drawing/2014/main" id="{27DE2D11-D6C6-4E6D-A1EE-9C1CBB8E426F}"/>
                </a:ext>
              </a:extLst>
            </p:cNvPr>
            <p:cNvSpPr/>
            <p:nvPr/>
          </p:nvSpPr>
          <p:spPr>
            <a:xfrm>
              <a:off x="1177413" y="5375460"/>
              <a:ext cx="11590130" cy="288000"/>
            </a:xfrm>
            <a:prstGeom prst="rect">
              <a:avLst/>
            </a:prstGeom>
            <a:solidFill>
              <a:srgbClr val="F5B7D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38"/>
              <a:r>
                <a:rPr lang="th-TH" sz="1200" b="1" dirty="0">
                  <a:solidFill>
                    <a:schemeClr val="tx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ประชาชนได้รับการป้องกัน ควบคุมโรคและภัยสุขภาพ ระดับมาตรฐานสากล ภายในปี 2580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="" xmlns:a16="http://schemas.microsoft.com/office/drawing/2014/main" id="{27F4948A-ACAE-4ACF-9044-3322E7F2E793}"/>
                </a:ext>
              </a:extLst>
            </p:cNvPr>
            <p:cNvSpPr/>
            <p:nvPr/>
          </p:nvSpPr>
          <p:spPr>
            <a:xfrm>
              <a:off x="142640" y="5344789"/>
              <a:ext cx="527164" cy="4524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935"/>
                </a:lnSpc>
              </a:pPr>
              <a:r>
                <a:rPr lang="th-TH" sz="9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วิสัยทัศน์</a:t>
              </a:r>
            </a:p>
            <a:p>
              <a:pPr algn="ctr">
                <a:lnSpc>
                  <a:spcPts val="935"/>
                </a:lnSpc>
              </a:pPr>
              <a:r>
                <a:rPr lang="th-TH" sz="900" b="1" dirty="0"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กรม คร.</a:t>
              </a:r>
              <a:endParaRPr lang="th-TH" sz="9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65" name="Arrow: Right 264">
              <a:extLst>
                <a:ext uri="{FF2B5EF4-FFF2-40B4-BE49-F238E27FC236}">
                  <a16:creationId xmlns="" xmlns:a16="http://schemas.microsoft.com/office/drawing/2014/main" id="{FB11B594-1DCB-4031-9748-0A0F24EC5CBB}"/>
                </a:ext>
              </a:extLst>
            </p:cNvPr>
            <p:cNvSpPr/>
            <p:nvPr/>
          </p:nvSpPr>
          <p:spPr>
            <a:xfrm>
              <a:off x="830309" y="5387912"/>
              <a:ext cx="180000" cy="216000"/>
            </a:xfrm>
            <a:prstGeom prst="right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1" name="Line 4">
              <a:extLst>
                <a:ext uri="{FF2B5EF4-FFF2-40B4-BE49-F238E27FC236}">
                  <a16:creationId xmlns="" xmlns:a16="http://schemas.microsoft.com/office/drawing/2014/main" id="{A870FD2E-91A8-4EE0-AFA9-E4C2D441B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5311984"/>
              <a:ext cx="128016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lIns="46641" tIns="23321" rIns="46641" bIns="23321"/>
            <a:lstStyle/>
            <a:p>
              <a:pPr defTabSz="653138"/>
              <a:endParaRPr lang="th-TH" sz="2000" dirty="0"/>
            </a:p>
          </p:txBody>
        </p:sp>
        <p:grpSp>
          <p:nvGrpSpPr>
            <p:cNvPr id="79" name="Group 60">
              <a:extLst>
                <a:ext uri="{FF2B5EF4-FFF2-40B4-BE49-F238E27FC236}">
                  <a16:creationId xmlns="" xmlns:a16="http://schemas.microsoft.com/office/drawing/2014/main" id="{04442664-D90E-41FE-BB3B-7F26605AA7B3}"/>
                </a:ext>
              </a:extLst>
            </p:cNvPr>
            <p:cNvGrpSpPr/>
            <p:nvPr/>
          </p:nvGrpSpPr>
          <p:grpSpPr>
            <a:xfrm>
              <a:off x="1188663" y="4980739"/>
              <a:ext cx="11569730" cy="288000"/>
              <a:chOff x="1188663" y="4980739"/>
              <a:chExt cx="11569730" cy="28800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A0C3A54C-E8EB-4B89-9338-9AF82D87A863}"/>
                  </a:ext>
                </a:extLst>
              </p:cNvPr>
              <p:cNvSpPr/>
              <p:nvPr/>
            </p:nvSpPr>
            <p:spPr>
              <a:xfrm>
                <a:off x="1188663" y="4980739"/>
                <a:ext cx="7072899" cy="288000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8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ระบบบริการสุขภาพและการบริหารจัดการเป็นเลิศ</a:t>
                </a: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44FC6FF0-5967-4B58-A3B6-37C833C89990}"/>
                  </a:ext>
                </a:extLst>
              </p:cNvPr>
              <p:cNvSpPr/>
              <p:nvPr/>
            </p:nvSpPr>
            <p:spPr>
              <a:xfrm>
                <a:off x="8288520" y="4980739"/>
                <a:ext cx="3191127" cy="288000"/>
              </a:xfrm>
              <a:prstGeom prst="rect">
                <a:avLst/>
              </a:prstGeom>
              <a:solidFill>
                <a:srgbClr val="B7F1F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53138"/>
                <a:r>
                  <a:rPr lang="th-TH" sz="8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บริการและผลิตภัณฑ์สุขภาพเป็นเลิศ</a:t>
                </a: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="" xmlns:a16="http://schemas.microsoft.com/office/drawing/2014/main" id="{2DDE55D4-F99E-46FB-AEA4-1A758D439A20}"/>
                  </a:ext>
                </a:extLst>
              </p:cNvPr>
              <p:cNvSpPr/>
              <p:nvPr/>
            </p:nvSpPr>
            <p:spPr>
              <a:xfrm>
                <a:off x="11509184" y="4980739"/>
                <a:ext cx="1249209" cy="288000"/>
              </a:xfrm>
              <a:prstGeom prst="rect">
                <a:avLst/>
              </a:prstGeom>
              <a:solidFill>
                <a:srgbClr val="C9FF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8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บริการสุขภาพที่เป็นมิตร</a:t>
                </a:r>
                <a:br>
                  <a:rPr lang="th-TH" sz="8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</a:br>
                <a:r>
                  <a:rPr lang="th-TH" sz="800" b="1" dirty="0">
                    <a:solidFill>
                      <a:schemeClr val="tx1"/>
                    </a:solidFill>
                    <a:latin typeface="Browallia New" panose="020B0604020202020204" pitchFamily="34" charset="-34"/>
                    <a:ea typeface="Tahoma" panose="020B0604030504040204" pitchFamily="34" charset="0"/>
                    <a:cs typeface="Browallia New" panose="020B0604020202020204" pitchFamily="34" charset="-34"/>
                  </a:rPr>
                  <a:t>ต่อสิ่งแวดล้อมเป็นเลิศ</a:t>
                </a:r>
              </a:p>
            </p:txBody>
          </p:sp>
        </p:grpSp>
      </p:grpSp>
      <p:sp>
        <p:nvSpPr>
          <p:cNvPr id="302" name="Arrow: Right 301">
            <a:extLst>
              <a:ext uri="{FF2B5EF4-FFF2-40B4-BE49-F238E27FC236}">
                <a16:creationId xmlns="" xmlns:a16="http://schemas.microsoft.com/office/drawing/2014/main" id="{9B2D3560-E775-4843-9DE5-A525FDB1195B}"/>
              </a:ext>
            </a:extLst>
          </p:cNvPr>
          <p:cNvSpPr/>
          <p:nvPr/>
        </p:nvSpPr>
        <p:spPr>
          <a:xfrm>
            <a:off x="796986" y="759504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351" name="Arrow: Right 267">
            <a:extLst>
              <a:ext uri="{FF2B5EF4-FFF2-40B4-BE49-F238E27FC236}">
                <a16:creationId xmlns="" xmlns:a16="http://schemas.microsoft.com/office/drawing/2014/main" id="{008D189A-EEE2-4639-A638-261FC789937D}"/>
              </a:ext>
            </a:extLst>
          </p:cNvPr>
          <p:cNvSpPr/>
          <p:nvPr/>
        </p:nvSpPr>
        <p:spPr>
          <a:xfrm rot="5400000">
            <a:off x="4006832" y="1271919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  <p:sp>
        <p:nvSpPr>
          <p:cNvPr id="352" name="Rectangle 101">
            <a:extLst>
              <a:ext uri="{FF2B5EF4-FFF2-40B4-BE49-F238E27FC236}">
                <a16:creationId xmlns="" xmlns:a16="http://schemas.microsoft.com/office/drawing/2014/main" id="{B58F05B8-BB6B-4D3A-A615-DA18C6CA74EB}"/>
              </a:ext>
            </a:extLst>
          </p:cNvPr>
          <p:cNvSpPr/>
          <p:nvPr/>
        </p:nvSpPr>
        <p:spPr>
          <a:xfrm>
            <a:off x="138380" y="4115927"/>
            <a:ext cx="627767" cy="65310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 defTabSz="653138"/>
            <a:r>
              <a:rPr lang="th-TH" sz="900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โครงการตาม</a:t>
            </a:r>
          </a:p>
          <a:p>
            <a:pPr algn="ctr" defTabSz="653138"/>
            <a:r>
              <a:rPr lang="th-TH" sz="900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แผน</a:t>
            </a:r>
            <a:r>
              <a:rPr lang="th-TH" sz="900" b="1" dirty="0" smtClean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ปฏิบัติราชการกองโรคป้องกันด้วยวัคซีน</a:t>
            </a:r>
            <a:endParaRPr lang="th-TH" sz="900" b="1" dirty="0">
              <a:solidFill>
                <a:srgbClr val="FF0000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53" name="Arrow: Right 102">
            <a:extLst>
              <a:ext uri="{FF2B5EF4-FFF2-40B4-BE49-F238E27FC236}">
                <a16:creationId xmlns="" xmlns:a16="http://schemas.microsoft.com/office/drawing/2014/main" id="{42ECFE99-2B91-4EA7-A204-091B53266F44}"/>
              </a:ext>
            </a:extLst>
          </p:cNvPr>
          <p:cNvSpPr/>
          <p:nvPr/>
        </p:nvSpPr>
        <p:spPr>
          <a:xfrm>
            <a:off x="743857" y="4153123"/>
            <a:ext cx="171429" cy="15428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/>
          </a:p>
        </p:txBody>
      </p:sp>
      <p:sp>
        <p:nvSpPr>
          <p:cNvPr id="210" name="Rectangle 209"/>
          <p:cNvSpPr/>
          <p:nvPr/>
        </p:nvSpPr>
        <p:spPr>
          <a:xfrm>
            <a:off x="2654489" y="4234032"/>
            <a:ext cx="587383" cy="2344568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โครงการบริหาร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จัดการคลังวัคซีนและระบบลูกโซ่ความเย็นเพื่อยกระดับคุณภาพ งานสร้างเสริมภูมิคุ้มกัน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โรค</a:t>
            </a:r>
          </a:p>
          <a:p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โครงการพัฒนา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แผนยุทธศาสตร์และแผนสนับสนุนการดำเนินงานป้องกันควบคุมโรค ที่ป้องกันได้ด้วยวัคซีน</a:t>
            </a:r>
          </a:p>
          <a:p>
            <a:endParaRPr lang="th-TH" sz="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3284570" y="4242325"/>
            <a:ext cx="811180" cy="2335896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โครงการ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พัฒนาศักยภาพการนิเทศติดตามการดำเนินงานสร้างเสริมภูมิคุ้มกัน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โรค</a:t>
            </a: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136039" y="4234601"/>
            <a:ext cx="524861" cy="234362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โครงการกวาด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ล้างโรคโปลิโอตาม</a:t>
            </a:r>
            <a:r>
              <a:rPr lang="th-TH" sz="8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สัญญา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นานาชาติ</a:t>
            </a: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016750" y="4231385"/>
            <a:ext cx="850900" cy="2305893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โครงการกำจัด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โรคหัดตาม</a:t>
            </a:r>
            <a:r>
              <a:rPr lang="th-TH" sz="8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สัญญา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นานาชาติ</a:t>
            </a: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126514" y="4241865"/>
            <a:ext cx="848336" cy="2322708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โครงการขับเคลื่อน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การนำวัคซีนใหม่มาใช้ในแผนงานสร้างเสริมภูมิคุ้มกันโรค</a:t>
            </a:r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โครงการนำ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ร่องการให้บริการวัคซีน </a:t>
            </a:r>
            <a:r>
              <a:rPr lang="en-US" sz="8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Tdap</a:t>
            </a:r>
            <a:r>
              <a:rPr lang="en-US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ในหญิง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ตั้งครรภ์</a:t>
            </a:r>
          </a:p>
          <a:p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โครงการพัฒนาการ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จัดระบบบริการงานสร้างเสริมภูมิคุ้มกันโรคใน</a:t>
            </a:r>
            <a:r>
              <a:rPr lang="th-TH" sz="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ผู้ใหญ่</a:t>
            </a: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endParaRPr lang="th-TH" sz="8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9" name="Arrow: Right 267">
            <a:extLst>
              <a:ext uri="{FF2B5EF4-FFF2-40B4-BE49-F238E27FC236}">
                <a16:creationId xmlns="" xmlns:a16="http://schemas.microsoft.com/office/drawing/2014/main" id="{008D189A-EEE2-4639-A638-261FC789937D}"/>
              </a:ext>
            </a:extLst>
          </p:cNvPr>
          <p:cNvSpPr/>
          <p:nvPr/>
        </p:nvSpPr>
        <p:spPr>
          <a:xfrm rot="5400000">
            <a:off x="1492232" y="4110369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  <p:sp>
        <p:nvSpPr>
          <p:cNvPr id="241" name="Arrow: Right 267">
            <a:extLst>
              <a:ext uri="{FF2B5EF4-FFF2-40B4-BE49-F238E27FC236}">
                <a16:creationId xmlns="" xmlns:a16="http://schemas.microsoft.com/office/drawing/2014/main" id="{008D189A-EEE2-4639-A638-261FC789937D}"/>
              </a:ext>
            </a:extLst>
          </p:cNvPr>
          <p:cNvSpPr/>
          <p:nvPr/>
        </p:nvSpPr>
        <p:spPr>
          <a:xfrm rot="5400000">
            <a:off x="2920982" y="4100844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  <p:sp>
        <p:nvSpPr>
          <p:cNvPr id="242" name="Arrow: Right 267">
            <a:extLst>
              <a:ext uri="{FF2B5EF4-FFF2-40B4-BE49-F238E27FC236}">
                <a16:creationId xmlns="" xmlns:a16="http://schemas.microsoft.com/office/drawing/2014/main" id="{008D189A-EEE2-4639-A638-261FC789937D}"/>
              </a:ext>
            </a:extLst>
          </p:cNvPr>
          <p:cNvSpPr/>
          <p:nvPr/>
        </p:nvSpPr>
        <p:spPr>
          <a:xfrm rot="5400000">
            <a:off x="3673457" y="4110369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  <p:sp>
        <p:nvSpPr>
          <p:cNvPr id="244" name="Arrow: Right 267">
            <a:extLst>
              <a:ext uri="{FF2B5EF4-FFF2-40B4-BE49-F238E27FC236}">
                <a16:creationId xmlns="" xmlns:a16="http://schemas.microsoft.com/office/drawing/2014/main" id="{008D189A-EEE2-4639-A638-261FC789937D}"/>
              </a:ext>
            </a:extLst>
          </p:cNvPr>
          <p:cNvSpPr/>
          <p:nvPr/>
        </p:nvSpPr>
        <p:spPr>
          <a:xfrm rot="5400000">
            <a:off x="4381247" y="4111299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  <p:sp>
        <p:nvSpPr>
          <p:cNvPr id="245" name="Arrow: Right 267">
            <a:extLst>
              <a:ext uri="{FF2B5EF4-FFF2-40B4-BE49-F238E27FC236}">
                <a16:creationId xmlns="" xmlns:a16="http://schemas.microsoft.com/office/drawing/2014/main" id="{008D189A-EEE2-4639-A638-261FC789937D}"/>
              </a:ext>
            </a:extLst>
          </p:cNvPr>
          <p:cNvSpPr/>
          <p:nvPr/>
        </p:nvSpPr>
        <p:spPr>
          <a:xfrm rot="5400000">
            <a:off x="7422730" y="4106624"/>
            <a:ext cx="51429" cy="1028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948278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1196</TotalTime>
  <Words>2379</Words>
  <Application>Microsoft Office PowerPoint</Application>
  <PresentationFormat>Custom</PresentationFormat>
  <Paragraphs>409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 Boardroom</vt:lpstr>
      <vt:lpstr>Slide 1</vt:lpstr>
      <vt:lpstr>Slide 2</vt:lpstr>
      <vt:lpstr>Slide 3</vt:lpstr>
      <vt:lpstr>Slide 4</vt:lpstr>
      <vt:lpstr>Slide 5</vt:lpstr>
      <vt:lpstr>Slide 6</vt:lpstr>
    </vt:vector>
  </TitlesOfParts>
  <Company>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การประชุมถอดบทเรียนจากการประชุมเชิงปฏิบัติการขับเคลื่อนงานส่งเสริมสุขภาพ และป้องกันควบคุมโรค และภัยสุขภาพระดับพื้นที่ ปี 2563</dc:title>
  <dc:creator>ll</dc:creator>
  <cp:lastModifiedBy>Q</cp:lastModifiedBy>
  <cp:revision>175</cp:revision>
  <dcterms:created xsi:type="dcterms:W3CDTF">2019-08-23T09:00:49Z</dcterms:created>
  <dcterms:modified xsi:type="dcterms:W3CDTF">2019-12-25T09:01:21Z</dcterms:modified>
</cp:coreProperties>
</file>