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7" r:id="rId11"/>
    <p:sldId id="267" r:id="rId12"/>
    <p:sldId id="268" r:id="rId13"/>
    <p:sldId id="270" r:id="rId14"/>
    <p:sldId id="271" r:id="rId15"/>
    <p:sldId id="273" r:id="rId16"/>
    <p:sldId id="274" r:id="rId17"/>
    <p:sldId id="276" r:id="rId18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C4592-B646-49DB-B49A-379ABF80C7BC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CB5A03-F81D-43D1-BE3A-1407B397244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1949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AEC35-7847-45FD-B4DC-C2B8FE6911E4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763F2A-6C93-44C6-8A5F-C4E4D46D4D9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35311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th-TH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562618D-9131-445B-B4EC-7D6729C20E90}" type="slidenum">
              <a:rPr lang="th-TH" smtClean="0"/>
              <a:pPr/>
              <a:t>1</a:t>
            </a:fld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1036585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1DF6-B351-423C-A0FE-6330CB46D7F8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DB5E-A15D-44BD-8E41-77EF7024DE4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48723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1DF6-B351-423C-A0FE-6330CB46D7F8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DB5E-A15D-44BD-8E41-77EF7024DE4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51537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1DF6-B351-423C-A0FE-6330CB46D7F8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DB5E-A15D-44BD-8E41-77EF7024DE4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7143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1DF6-B351-423C-A0FE-6330CB46D7F8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DB5E-A15D-44BD-8E41-77EF7024DE4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54409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1DF6-B351-423C-A0FE-6330CB46D7F8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DB5E-A15D-44BD-8E41-77EF7024DE4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55586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1DF6-B351-423C-A0FE-6330CB46D7F8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DB5E-A15D-44BD-8E41-77EF7024DE4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52572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1DF6-B351-423C-A0FE-6330CB46D7F8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DB5E-A15D-44BD-8E41-77EF7024DE4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96366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1DF6-B351-423C-A0FE-6330CB46D7F8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DB5E-A15D-44BD-8E41-77EF7024DE4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20888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1DF6-B351-423C-A0FE-6330CB46D7F8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DB5E-A15D-44BD-8E41-77EF7024DE4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88101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1DF6-B351-423C-A0FE-6330CB46D7F8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DB5E-A15D-44BD-8E41-77EF7024DE4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55095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1DF6-B351-423C-A0FE-6330CB46D7F8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DB5E-A15D-44BD-8E41-77EF7024DE4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52099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21DF6-B351-423C-A0FE-6330CB46D7F8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8DB5E-A15D-44BD-8E41-77EF7024DE4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432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C:\Users\parichat\AppData\Local\Temp\Rar$DI07.742\logo-DDC-MOPH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0229" y="77790"/>
            <a:ext cx="1182291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7183" y="2055968"/>
            <a:ext cx="8199835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th-TH" sz="3200" b="1" dirty="0">
                <a:latin typeface="TH SarabunIT๙" pitchFamily="34" charset="-34"/>
                <a:cs typeface="TH SarabunIT๙" pitchFamily="34" charset="-34"/>
              </a:rPr>
              <a:t>ตัวชี้วัดตามคำรับรองการปฏิบัติราชการหน่วยงาน  กรมควบคุมโรค ประจำปีงบประมาณ พ.ศ. 25</a:t>
            </a:r>
            <a:r>
              <a:rPr lang="en-US" sz="3200" b="1" dirty="0" smtClean="0">
                <a:latin typeface="TH SarabunIT๙" pitchFamily="34" charset="-34"/>
                <a:cs typeface="TH SarabunIT๙" pitchFamily="34" charset="-34"/>
              </a:rPr>
              <a:t>62</a:t>
            </a:r>
          </a:p>
          <a:p>
            <a:pPr algn="ctr">
              <a:defRPr/>
            </a:pPr>
            <a:r>
              <a:rPr lang="th-TH" sz="3200" b="1" dirty="0">
                <a:latin typeface="TH SarabunIT๙" pitchFamily="34" charset="-34"/>
                <a:cs typeface="TH SarabunIT๙" pitchFamily="34" charset="-34"/>
              </a:rPr>
              <a:t>องค์ประกอบที่ 2 </a:t>
            </a:r>
            <a:r>
              <a:rPr lang="en-US" sz="3200" b="1" dirty="0">
                <a:latin typeface="TH SarabunIT๙" pitchFamily="34" charset="-34"/>
                <a:cs typeface="TH SarabunIT๙" pitchFamily="34" charset="-34"/>
              </a:rPr>
              <a:t>:</a:t>
            </a:r>
            <a:r>
              <a:rPr lang="th-TH" sz="3200" b="1" dirty="0">
                <a:latin typeface="TH SarabunIT๙" pitchFamily="34" charset="-34"/>
                <a:cs typeface="TH SarabunIT๙" pitchFamily="34" charset="-34"/>
              </a:rPr>
              <a:t> </a:t>
            </a:r>
            <a:r>
              <a:rPr lang="en-US" sz="3200" b="1" dirty="0">
                <a:latin typeface="TH SarabunIT๙" pitchFamily="34" charset="-34"/>
                <a:cs typeface="TH SarabunIT๙" pitchFamily="34" charset="-34"/>
              </a:rPr>
              <a:t>Agenda Base</a:t>
            </a:r>
            <a:endParaRPr lang="th-TH" sz="3200" b="1" dirty="0" smtClean="0">
              <a:solidFill>
                <a:srgbClr val="002060"/>
              </a:solidFill>
              <a:latin typeface="TH SarabunIT๙" pitchFamily="34" charset="-34"/>
              <a:ea typeface="Tahoma" panose="020B0604030504040204" pitchFamily="34" charset="0"/>
              <a:cs typeface="TH SarabunIT๙" pitchFamily="34" charset="-34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F539-44FA-463A-954E-CF233BF43566}" type="slidenum">
              <a:rPr lang="th-TH" smtClean="0"/>
              <a:pPr/>
              <a:t>1</a:t>
            </a:fld>
            <a:endParaRPr lang="th-TH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51538"/>
            <a:ext cx="9144000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ject 6"/>
          <p:cNvSpPr txBox="1"/>
          <p:nvPr/>
        </p:nvSpPr>
        <p:spPr>
          <a:xfrm>
            <a:off x="4139953" y="4319891"/>
            <a:ext cx="4588465" cy="7514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b="1" dirty="0" err="1" smtClean="0">
                <a:latin typeface="TH SarabunPSK"/>
                <a:cs typeface="TH SarabunPSK"/>
              </a:rPr>
              <a:t>นาย</a:t>
            </a:r>
            <a:r>
              <a:rPr b="1" spc="5" dirty="0" err="1" smtClean="0">
                <a:latin typeface="TH SarabunPSK"/>
                <a:cs typeface="TH SarabunPSK"/>
              </a:rPr>
              <a:t>แ</a:t>
            </a:r>
            <a:r>
              <a:rPr b="1" dirty="0" err="1" smtClean="0">
                <a:latin typeface="TH SarabunPSK"/>
                <a:cs typeface="TH SarabunPSK"/>
              </a:rPr>
              <a:t>พทย์</a:t>
            </a:r>
            <a:r>
              <a:rPr lang="th-TH" b="1" dirty="0" smtClean="0">
                <a:latin typeface="TH SarabunPSK"/>
                <a:cs typeface="TH SarabunPSK"/>
              </a:rPr>
              <a:t>วิชาญ   ปาวัน</a:t>
            </a:r>
            <a:endParaRPr dirty="0">
              <a:latin typeface="TH SarabunPSK"/>
              <a:cs typeface="TH SarabunPSK"/>
            </a:endParaRPr>
          </a:p>
          <a:p>
            <a:pPr algn="ctr">
              <a:lnSpc>
                <a:spcPct val="100000"/>
              </a:lnSpc>
              <a:spcBef>
                <a:spcPts val="85"/>
              </a:spcBef>
            </a:pPr>
            <a:r>
              <a:rPr lang="th-TH" sz="2000" b="1" dirty="0" smtClean="0">
                <a:latin typeface="TH SarabunPSK"/>
                <a:cs typeface="TH SarabunPSK"/>
              </a:rPr>
              <a:t>ผู้อำนวยการสำนักสื่อสารความเสี่ยงและพัฒนาพฤติกรรมสุขภาพ</a:t>
            </a:r>
            <a:endParaRPr sz="2000" dirty="0">
              <a:latin typeface="TH SarabunPSK"/>
              <a:cs typeface="TH SarabunPSK"/>
            </a:endParaRPr>
          </a:p>
        </p:txBody>
      </p:sp>
    </p:spTree>
    <p:extLst>
      <p:ext uri="{BB962C8B-B14F-4D97-AF65-F5344CB8AC3E}">
        <p14:creationId xmlns:p14="http://schemas.microsoft.com/office/powerpoint/2010/main" val="364200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356661"/>
              </p:ext>
            </p:extLst>
          </p:nvPr>
        </p:nvGraphicFramePr>
        <p:xfrm>
          <a:off x="539552" y="476672"/>
          <a:ext cx="8064896" cy="4937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1296144"/>
                <a:gridCol w="864096"/>
                <a:gridCol w="1008112"/>
                <a:gridCol w="936104"/>
              </a:tblGrid>
              <a:tr h="79208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2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ข้อมูล</a:t>
                      </a:r>
                      <a:r>
                        <a:rPr lang="th-TH" sz="2200" dirty="0" smtClean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พื้นฐาน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2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58259" marR="58259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2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หน่วยวัด</a:t>
                      </a:r>
                      <a:endParaRPr lang="en-US" sz="22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/>
                      <a:r>
                        <a:rPr lang="th-TH" sz="2200" dirty="0" smtClean="0">
                          <a:latin typeface="TH SarabunIT๙" pitchFamily="34" charset="-34"/>
                          <a:cs typeface="TH SarabunIT๙" pitchFamily="34" charset="-34"/>
                        </a:rPr>
                        <a:t>ระดับ</a:t>
                      </a:r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 marL="58259" marR="58259" marT="0" marB="0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dirty="0" smtClean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ผลการดำเนินงานในอดีต ปีงบประมาณ พ.ศ.</a:t>
                      </a:r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288032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200" b="1" dirty="0" smtClean="0">
                          <a:solidFill>
                            <a:schemeClr val="bg1"/>
                          </a:solidFill>
                          <a:latin typeface="TH SarabunIT๙" pitchFamily="34" charset="-34"/>
                          <a:cs typeface="TH SarabunIT๙" pitchFamily="34" charset="-34"/>
                        </a:rPr>
                        <a:t>2559</a:t>
                      </a:r>
                      <a:endParaRPr lang="th-TH" sz="2200" b="1" dirty="0">
                        <a:solidFill>
                          <a:schemeClr val="bg1"/>
                        </a:solidFill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200" b="1" dirty="0" smtClean="0">
                          <a:solidFill>
                            <a:schemeClr val="bg1"/>
                          </a:solidFill>
                          <a:latin typeface="TH SarabunIT๙" pitchFamily="34" charset="-34"/>
                          <a:cs typeface="TH SarabunIT๙" pitchFamily="34" charset="-34"/>
                        </a:rPr>
                        <a:t>2560</a:t>
                      </a:r>
                      <a:endParaRPr lang="th-TH" sz="2200" b="1" dirty="0">
                        <a:solidFill>
                          <a:schemeClr val="bg1"/>
                        </a:solidFill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200" b="1" dirty="0" smtClean="0">
                          <a:solidFill>
                            <a:schemeClr val="bg1"/>
                          </a:solidFill>
                          <a:latin typeface="TH SarabunIT๙" pitchFamily="34" charset="-34"/>
                          <a:cs typeface="TH SarabunIT๙" pitchFamily="34" charset="-34"/>
                        </a:rPr>
                        <a:t>2561</a:t>
                      </a:r>
                      <a:endParaRPr lang="th-TH" sz="2200" b="1" dirty="0">
                        <a:solidFill>
                          <a:schemeClr val="bg1"/>
                        </a:solidFill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spc="-20" dirty="0" smtClean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ระดับความสำเร็จในการดำเนินการ ตามแผนการสร้างความรู้ความเข้าใจแก่ประชาชนเรื่องโรคและภัยสุขภาพที่สำคัญ</a:t>
                      </a:r>
                      <a:r>
                        <a:rPr lang="th-TH" sz="2200" u="sng" spc="-20" dirty="0" smtClean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ของหน่วยงาน</a:t>
                      </a:r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200" dirty="0" smtClean="0">
                          <a:latin typeface="TH SarabunIT๙" pitchFamily="34" charset="-34"/>
                          <a:cs typeface="TH SarabunIT๙" pitchFamily="34" charset="-34"/>
                        </a:rPr>
                        <a:t>ระดับ</a:t>
                      </a:r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dirty="0" smtClean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เริ่มดำเนินการในปี พ.ศ.2562</a:t>
                      </a:r>
                      <a:endParaRPr lang="en-US" sz="2200" dirty="0" smtClean="0">
                        <a:effectLst/>
                        <a:latin typeface="TH SarabunIT๙" pitchFamily="34" charset="-34"/>
                        <a:cs typeface="TH SarabunIT๙" pitchFamily="34" charset="-34"/>
                      </a:endParaRPr>
                    </a:p>
                    <a:p>
                      <a:pPr algn="ctr"/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dirty="0" smtClean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ร้อยละการดำเนินการตามแผนการสร้างความรู้ความเข้าใจแก่ประชาชนเรื่องโรคและภัยสุขภาพ</a:t>
                      </a:r>
                      <a:r>
                        <a:rPr lang="th-TH" sz="2200" u="sng" dirty="0" smtClean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ของหน่วยงาน</a:t>
                      </a:r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dirty="0" smtClean="0">
                          <a:latin typeface="TH SarabunIT๙" pitchFamily="34" charset="-34"/>
                          <a:cs typeface="TH SarabunIT๙" pitchFamily="34" charset="-34"/>
                        </a:rPr>
                        <a:t>ร้อยละ</a:t>
                      </a:r>
                    </a:p>
                    <a:p>
                      <a:pPr algn="ctr"/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dirty="0" smtClean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เริ่มดำเนินการในปี พ.ศ.2562</a:t>
                      </a:r>
                      <a:endParaRPr lang="en-US" sz="2200" dirty="0" smtClean="0">
                        <a:effectLst/>
                        <a:latin typeface="TH SarabunIT๙" pitchFamily="34" charset="-34"/>
                        <a:cs typeface="TH SarabunIT๙" pitchFamily="34" charset="-34"/>
                      </a:endParaRPr>
                    </a:p>
                    <a:p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dirty="0" smtClean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ร้อยละของประชาชนกลุ่มเป้าหมายมีการรับทราบข้อมูลเรื่องโรคและภัยสุขภาพระดับสูง</a:t>
                      </a:r>
                      <a:r>
                        <a:rPr lang="th-TH" sz="2200" u="sng" dirty="0" smtClean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ระดับกรม</a:t>
                      </a:r>
                      <a:r>
                        <a:rPr lang="th-TH" sz="2200" dirty="0" smtClean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  </a:t>
                      </a:r>
                      <a:endParaRPr lang="en-US" sz="2200" dirty="0" smtClean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dirty="0" smtClean="0">
                          <a:latin typeface="TH SarabunIT๙" pitchFamily="34" charset="-34"/>
                          <a:cs typeface="TH SarabunIT๙" pitchFamily="34" charset="-34"/>
                        </a:rPr>
                        <a:t>ร้อยละ</a:t>
                      </a:r>
                    </a:p>
                    <a:p>
                      <a:pPr algn="ctr"/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200" dirty="0" smtClean="0">
                          <a:latin typeface="TH SarabunIT๙" pitchFamily="34" charset="-34"/>
                          <a:cs typeface="TH SarabunIT๙" pitchFamily="34" charset="-34"/>
                        </a:rPr>
                        <a:t>52.6</a:t>
                      </a:r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200" dirty="0" smtClean="0">
                          <a:latin typeface="TH SarabunIT๙" pitchFamily="34" charset="-34"/>
                          <a:cs typeface="TH SarabunIT๙" pitchFamily="34" charset="-34"/>
                        </a:rPr>
                        <a:t>71.3</a:t>
                      </a:r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200" dirty="0" smtClean="0">
                          <a:latin typeface="TH SarabunIT๙" pitchFamily="34" charset="-34"/>
                          <a:cs typeface="TH SarabunIT๙" pitchFamily="34" charset="-34"/>
                        </a:rPr>
                        <a:t>98.0</a:t>
                      </a:r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dirty="0" smtClean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ร้อยละของประชาชนกลุ่มเป้าหมายที่มีความพึงพอใจต่อช่องทางการสื่อสารระดับมาก </a:t>
                      </a:r>
                      <a:r>
                        <a:rPr lang="th-TH" sz="2200" u="sng" dirty="0" smtClean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ระดับกรม</a:t>
                      </a:r>
                      <a:endParaRPr lang="en-US" sz="2200" dirty="0" smtClean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dirty="0" smtClean="0">
                          <a:latin typeface="TH SarabunIT๙" pitchFamily="34" charset="-34"/>
                          <a:cs typeface="TH SarabunIT๙" pitchFamily="34" charset="-34"/>
                        </a:rPr>
                        <a:t>ร้อยละ</a:t>
                      </a:r>
                    </a:p>
                    <a:p>
                      <a:pPr algn="ctr"/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200" dirty="0" smtClean="0">
                          <a:latin typeface="TH SarabunIT๙" pitchFamily="34" charset="-34"/>
                          <a:cs typeface="TH SarabunIT๙" pitchFamily="34" charset="-34"/>
                        </a:rPr>
                        <a:t>88.6</a:t>
                      </a:r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200" dirty="0" smtClean="0">
                          <a:latin typeface="TH SarabunIT๙" pitchFamily="34" charset="-34"/>
                          <a:cs typeface="TH SarabunIT๙" pitchFamily="34" charset="-34"/>
                        </a:rPr>
                        <a:t>94.4</a:t>
                      </a:r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200" dirty="0" smtClean="0">
                          <a:latin typeface="TH SarabunIT๙" pitchFamily="34" charset="-34"/>
                          <a:cs typeface="TH SarabunIT๙" pitchFamily="34" charset="-34"/>
                        </a:rPr>
                        <a:t>99.4</a:t>
                      </a:r>
                      <a:endParaRPr lang="th-TH" sz="22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1282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368952"/>
              </p:ext>
            </p:extLst>
          </p:nvPr>
        </p:nvGraphicFramePr>
        <p:xfrm>
          <a:off x="395536" y="836713"/>
          <a:ext cx="8352928" cy="5126915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936104"/>
                <a:gridCol w="3529801"/>
                <a:gridCol w="752547"/>
                <a:gridCol w="3134476"/>
              </a:tblGrid>
              <a:tr h="9139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 smtClean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ขั้นตอน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 smtClean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ที่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รายละเอียดการดำเนินงาน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คะแนน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เอกสารประกอบการประเมิน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</a:tr>
              <a:tr h="15984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1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มีการกำหนดเป้าหมายงานสื่อสาร และ </a:t>
                      </a:r>
                      <a:r>
                        <a:rPr lang="en-US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GAP </a:t>
                      </a: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การดำเนินงานของแผนโรค เพื่อสร้างความรู้ความเข้าใจให้ประชาชนกลุ่มเป้าหมาย ปีงบประมาณ พ.ศ.2562</a:t>
                      </a:r>
                      <a:endParaRPr lang="en-US" sz="2400" dirty="0">
                        <a:effectLst/>
                        <a:latin typeface="TH SarabunIT๙" pitchFamily="34" charset="-34"/>
                        <a:cs typeface="TH SarabunIT๙" pitchFamily="34" charset="-34"/>
                      </a:endParaRPr>
                    </a:p>
                    <a:p>
                      <a:pPr marL="2286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 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spc="-1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1</a:t>
                      </a:r>
                      <a:endParaRPr lang="en-US" sz="2400" dirty="0">
                        <a:effectLst/>
                        <a:latin typeface="TH SarabunIT๙" pitchFamily="34" charset="-34"/>
                        <a:cs typeface="TH SarabunIT๙" pitchFamily="34" charset="-34"/>
                      </a:endParaRPr>
                    </a:p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u="none" strike="noStrike" spc="-1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 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spc="-1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รายงานผลการกำหนดเป้าหมายฯ ตามเอกสารฟอร์มที่ 1</a:t>
                      </a:r>
                      <a:r>
                        <a:rPr lang="th-TH" sz="2400" u="sng" spc="-1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 </a:t>
                      </a:r>
                      <a:endParaRPr lang="en-US" sz="2400" dirty="0">
                        <a:effectLst/>
                        <a:latin typeface="TH SarabunIT๙" pitchFamily="34" charset="-34"/>
                        <a:cs typeface="TH SarabunIT๙" pitchFamily="34" charset="-34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(เสนอผู้บริหารโดยแนบหลักฐานในระบบ </a:t>
                      </a:r>
                      <a:r>
                        <a:rPr lang="en-US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Estimates SM </a:t>
                      </a: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ภายในวันที่ 25 ธันวาคม พ.ศ.256</a:t>
                      </a:r>
                      <a:r>
                        <a:rPr lang="en-US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1</a:t>
                      </a: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)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</a:tr>
              <a:tr h="23841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2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มีการจัดทำแผนการสร้างความรู้ความเข้าใจแก่ประชาชนเรื่องโรคและภัยสุขภาพ 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spc="-1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0.5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u="none" strike="noStrike" spc="-1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รายงาน</a:t>
                      </a:r>
                      <a:r>
                        <a:rPr lang="th-TH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แผนฯ</a:t>
                      </a:r>
                      <a:r>
                        <a:rPr lang="th-TH" sz="24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ตาม เอกสารฟอร์มที่ 2.1 และ 2.2 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(เสนอผู้บริหารโดยแนบหลักฐานในระบบ </a:t>
                      </a:r>
                      <a:r>
                        <a:rPr lang="en-US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Estimates SM </a:t>
                      </a:r>
                      <a:r>
                        <a:rPr lang="th-TH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ภายในวันที่ 25 ธันวาคม พ.ศ.256</a:t>
                      </a:r>
                      <a:r>
                        <a:rPr lang="en-US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1</a:t>
                      </a:r>
                      <a:r>
                        <a:rPr lang="th-TH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)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สี่เหลี่ยมผืนผ้า 2"/>
          <p:cNvSpPr/>
          <p:nvPr/>
        </p:nvSpPr>
        <p:spPr>
          <a:xfrm>
            <a:off x="755578" y="260649"/>
            <a:ext cx="27174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latin typeface="TH SarabunIT๙" pitchFamily="34" charset="-34"/>
                <a:cs typeface="TH SarabunIT๙" pitchFamily="34" charset="-34"/>
              </a:rPr>
              <a:t>9. รายละเอียดการดำเนินงาน </a:t>
            </a:r>
            <a:endParaRPr lang="th-TH" sz="2400" dirty="0">
              <a:latin typeface="TH SarabunIT๙" pitchFamily="34" charset="-34"/>
              <a:cs typeface="TH SarabunIT๙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95791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957935"/>
              </p:ext>
            </p:extLst>
          </p:nvPr>
        </p:nvGraphicFramePr>
        <p:xfrm>
          <a:off x="683568" y="764704"/>
          <a:ext cx="8064896" cy="568382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792088"/>
                <a:gridCol w="3519820"/>
                <a:gridCol w="800660"/>
                <a:gridCol w="2952328"/>
              </a:tblGrid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ขั้นตอนที่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รายละเอียดการดำเนินงาน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คะแนน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เอกสารประกอบการประเมิน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</a:tr>
              <a:tr h="4864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 smtClean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3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3.1 ดำเนินการตามแผนการสร้างความรู้ความเข้าใจแก่ประชาชนเรื่องโรคและภัยสุขภาพ และรายงานผลการดำเนินงานตามแผนการสร้างความรู้ความเข้าใจของหน่วยงานปี พ.ศ.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2562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 รอบ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6 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เดือน พร้อมนำเสนอผู้บริหารได้ 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effectLst/>
                        <a:latin typeface="TH SarabunIT๙" pitchFamily="34" charset="-34"/>
                        <a:ea typeface="+mn-ea"/>
                        <a:cs typeface="TH SarabunIT๙" pitchFamily="34" charset="-34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u="sng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เกณฑ์การให้คะแนน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effectLst/>
                        <a:latin typeface="TH SarabunIT๙" pitchFamily="34" charset="-34"/>
                        <a:ea typeface="+mn-ea"/>
                        <a:cs typeface="TH SarabunIT๙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0.8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รายงาน</a:t>
                      </a:r>
                      <a:r>
                        <a:rPr lang="th-TH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ผลการดำเนินงาน (รอบ6เดือน) </a:t>
                      </a:r>
                      <a:r>
                        <a:rPr lang="th-TH" sz="24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ตามเอกสารฟอร์มที่ 3.1 และ 3.2 </a:t>
                      </a:r>
                      <a:r>
                        <a:rPr lang="th-TH" sz="2400" spc="-10" dirty="0" smtClean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รอบ</a:t>
                      </a:r>
                      <a:r>
                        <a:rPr lang="th-TH" sz="24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ที่ 1</a:t>
                      </a:r>
                      <a:r>
                        <a:rPr lang="th-TH" sz="2400" b="1" u="sng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 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(เสนอผู้บริหาร โดยแนบหลักฐานในระบบ </a:t>
                      </a:r>
                      <a:r>
                        <a:rPr lang="en-US" sz="2400" spc="-9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Estimates SM </a:t>
                      </a:r>
                      <a:r>
                        <a:rPr lang="th-TH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ภายในวันที่ 25 มีนาคม พ.ศ.256</a:t>
                      </a:r>
                      <a:r>
                        <a:rPr lang="en-US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2</a:t>
                      </a:r>
                      <a:r>
                        <a:rPr lang="th-TH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)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ตาราง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408895"/>
              </p:ext>
            </p:extLst>
          </p:nvPr>
        </p:nvGraphicFramePr>
        <p:xfrm>
          <a:off x="1547664" y="4272880"/>
          <a:ext cx="3227531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427"/>
                <a:gridCol w="385867"/>
                <a:gridCol w="372117"/>
                <a:gridCol w="463040"/>
                <a:gridCol w="396892"/>
                <a:gridCol w="529188"/>
              </a:tblGrid>
              <a:tr h="192298">
                <a:tc>
                  <a:txBody>
                    <a:bodyPr/>
                    <a:lstStyle/>
                    <a:p>
                      <a:pPr algn="ctr"/>
                      <a:r>
                        <a:rPr lang="th-TH" sz="1400" b="1" kern="1200" dirty="0" smtClean="0">
                          <a:solidFill>
                            <a:schemeClr val="lt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กิจกรรม</a:t>
                      </a:r>
                      <a:endParaRPr lang="th-TH" sz="1400" b="1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th-TH" sz="1400" b="1" kern="1200" dirty="0" smtClean="0">
                          <a:solidFill>
                            <a:schemeClr val="lt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ระดับการให้คะแนน</a:t>
                      </a:r>
                      <a:endParaRPr lang="th-TH" sz="1400" b="1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329075">
                <a:tc rowSpan="2">
                  <a:txBody>
                    <a:bodyPr/>
                    <a:lstStyle/>
                    <a:p>
                      <a:r>
                        <a:rPr lang="th-TH" sz="1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ร้อยละการดำเนินงานตามแผนการสร้างความรู้ความเข้าใจแก่ประชาชนรอบ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6 </a:t>
                      </a:r>
                      <a:r>
                        <a:rPr lang="th-TH" sz="1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เดือน</a:t>
                      </a:r>
                      <a:endParaRPr lang="th-TH" sz="14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</a:t>
                      </a:r>
                      <a:r>
                        <a:rPr lang="en-US" sz="1600" dirty="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.4</a:t>
                      </a:r>
                      <a:endParaRPr lang="en-US" sz="18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0.5</a:t>
                      </a:r>
                      <a:endParaRPr lang="en-US" sz="18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0.6</a:t>
                      </a:r>
                      <a:endParaRPr lang="en-US" sz="18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0.7</a:t>
                      </a:r>
                      <a:endParaRPr lang="en-US" sz="18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0.8</a:t>
                      </a:r>
                      <a:endParaRPr lang="en-US" sz="18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1022309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80</a:t>
                      </a:r>
                      <a:endParaRPr lang="en-US" sz="18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85</a:t>
                      </a:r>
                      <a:endParaRPr lang="en-US" sz="18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90</a:t>
                      </a:r>
                      <a:endParaRPr lang="en-US" sz="18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95</a:t>
                      </a:r>
                      <a:endParaRPr lang="en-US" sz="18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100</a:t>
                      </a:r>
                      <a:endParaRPr lang="en-US" sz="18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7428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890414"/>
              </p:ext>
            </p:extLst>
          </p:nvPr>
        </p:nvGraphicFramePr>
        <p:xfrm>
          <a:off x="683568" y="764705"/>
          <a:ext cx="8064895" cy="537434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792088"/>
                <a:gridCol w="3519820"/>
                <a:gridCol w="800660"/>
                <a:gridCol w="2952327"/>
              </a:tblGrid>
              <a:tr h="7619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ขั้นตอนที่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รายละเอียดการดำเนินงาน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คะแนน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เอกสารประกอบการประเมิน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</a:tr>
              <a:tr h="12584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 smtClean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3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3.2 วางแผนการสำรวจและประเมินผล รับทราบข้อมูลเรื่องโรคและภัยสุขภาพฯ และ ความพึงพอใจต่อข้อมูลข่าวสารฯ ระดับหน่วยงาน</a:t>
                      </a:r>
                      <a:endParaRPr lang="en-US" sz="24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spc="-10" dirty="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0.2</a:t>
                      </a:r>
                      <a:endParaRPr lang="en-US" sz="24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เอกสารที่แสดงถึงแผนการสำรวจและประเมินผลการรับทราบฯ ความพึงพอใจฯ ที่สอดคล้องกับบริบทที่ดำเนินการ ระดับหน่วยงาน</a:t>
                      </a:r>
                      <a:endParaRPr lang="en-US" sz="24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30920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4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4.1 ดำเนินการสำรวจ/ประเมินผลการรับทราบฯและความพึงพอใจฯ ระดับหน่วยงาน</a:t>
                      </a:r>
                      <a:endParaRPr lang="en-US" sz="2400" dirty="0">
                        <a:effectLst/>
                        <a:latin typeface="TH SarabunIT๙" pitchFamily="34" charset="-34"/>
                        <a:ea typeface="Times New Roman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0.2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เอกสารแสดงถึงการสำรวจ/ประเมินผลการรับทราบฯและความพึงพอใจฯ เช่น รูปถ่าย รายงานผลการลงพื้นที่ประเมินผล เป็นต้น </a:t>
                      </a:r>
                      <a:r>
                        <a:rPr lang="th-TH" sz="2400" dirty="0" smtClean="0">
                          <a:effectLst/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(</a:t>
                      </a:r>
                      <a:r>
                        <a:rPr lang="th-TH" sz="2400" dirty="0">
                          <a:effectLst/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เสนอผู้บริหาร โดยแนบหลักฐานในระบบ </a:t>
                      </a:r>
                      <a:r>
                        <a:rPr lang="en-US" sz="2400" spc="-90" dirty="0">
                          <a:effectLst/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Estimates SM </a:t>
                      </a:r>
                      <a:r>
                        <a:rPr lang="th-TH" sz="2400" dirty="0">
                          <a:effectLst/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ภายในวันที่ 25 กันยายน พ.ศ.256</a:t>
                      </a:r>
                      <a:r>
                        <a:rPr lang="en-US" sz="2400" dirty="0">
                          <a:effectLst/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2</a:t>
                      </a:r>
                      <a:r>
                        <a:rPr lang="th-TH" sz="2400" dirty="0">
                          <a:effectLst/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)</a:t>
                      </a:r>
                      <a:endParaRPr lang="en-US" sz="2400" dirty="0">
                        <a:effectLst/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3125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495755"/>
              </p:ext>
            </p:extLst>
          </p:nvPr>
        </p:nvGraphicFramePr>
        <p:xfrm>
          <a:off x="683568" y="764704"/>
          <a:ext cx="8064895" cy="547260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792088"/>
                <a:gridCol w="3519820"/>
                <a:gridCol w="800660"/>
                <a:gridCol w="2952327"/>
              </a:tblGrid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ขั้นตอนที่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รายละเอียดการดำเนินงาน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คะแนน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เอกสารประกอบการประเมิน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</a:tr>
              <a:tr h="46533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 smtClean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4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4.2 ดำเนินการตามแผนการสร้างความรู้ความเข้าใจแก่ประชาชนเรื่องโรคและภัยสุขภาพ และรายงานผลการดำเนินงานตามแผนการสร้างความรู้ความเข้าใจของหน่วยงาน ปี พ.ศ.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2562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 รอบ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12 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เดือน พร้อมนำเสนอผู้บริหารได้ 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effectLst/>
                        <a:latin typeface="TH SarabunIT๙" pitchFamily="34" charset="-34"/>
                        <a:ea typeface="+mn-ea"/>
                        <a:cs typeface="TH SarabunIT๙" pitchFamily="34" charset="-34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u="sng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เกณฑ์การให้คะแนน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effectLst/>
                        <a:latin typeface="TH SarabunIT๙" pitchFamily="34" charset="-34"/>
                        <a:ea typeface="+mn-ea"/>
                        <a:cs typeface="TH SarabunIT๙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0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0.8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0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รายงานผลการดำเนินงาน(รอบ12เดือน) ตามเอกสารฟอร์มที่ 3.1 และ 3.2 รอบที่ 2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effectLst/>
                        <a:latin typeface="TH SarabunIT๙" pitchFamily="34" charset="-34"/>
                        <a:ea typeface="+mn-ea"/>
                        <a:cs typeface="TH SarabunIT๙" pitchFamily="34" charset="-34"/>
                      </a:endParaRPr>
                    </a:p>
                    <a:p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(เสนอผู้บริหาร โดยแนบหลักฐานในระบบ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Estimates SM 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ภายในวันที่ 25 กันยายน พ.ศ.256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2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)</a:t>
                      </a: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TH SarabunIT๙" pitchFamily="34" charset="-34"/>
                        <a:ea typeface="+mn-ea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ตาราง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406588"/>
              </p:ext>
            </p:extLst>
          </p:nvPr>
        </p:nvGraphicFramePr>
        <p:xfrm>
          <a:off x="1619672" y="4221088"/>
          <a:ext cx="3227531" cy="17823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427"/>
                <a:gridCol w="385867"/>
                <a:gridCol w="372117"/>
                <a:gridCol w="463040"/>
                <a:gridCol w="396892"/>
                <a:gridCol w="529188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th-TH" sz="1400" b="1" kern="1200" dirty="0" smtClean="0">
                          <a:solidFill>
                            <a:schemeClr val="lt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กิจกรรม</a:t>
                      </a:r>
                      <a:endParaRPr lang="th-TH" sz="1400" b="1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th-TH" sz="1400" b="1" kern="1200" dirty="0" smtClean="0">
                          <a:solidFill>
                            <a:schemeClr val="lt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ระดับการให้คะแนน</a:t>
                      </a:r>
                      <a:endParaRPr lang="th-TH" sz="1400" b="1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552069">
                <a:tc rowSpan="2">
                  <a:txBody>
                    <a:bodyPr/>
                    <a:lstStyle/>
                    <a:p>
                      <a:r>
                        <a:rPr lang="th-TH" sz="1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ร้อยละการดำเนินงานตามแผนการสร้างความรู้ความเข้าใจแก่ประชาชนรอบ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12 </a:t>
                      </a:r>
                      <a:r>
                        <a:rPr lang="th-TH" sz="1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เดือน</a:t>
                      </a:r>
                      <a:endParaRPr lang="th-TH" sz="14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</a:t>
                      </a:r>
                      <a:r>
                        <a:rPr lang="en-US" sz="1600" dirty="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.4</a:t>
                      </a:r>
                      <a:endParaRPr lang="en-US" sz="18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0.5</a:t>
                      </a:r>
                      <a:endParaRPr lang="en-US" sz="18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0.6</a:t>
                      </a:r>
                      <a:endParaRPr lang="en-US" sz="18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0.7</a:t>
                      </a:r>
                      <a:endParaRPr lang="en-US" sz="18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0.8</a:t>
                      </a:r>
                      <a:endParaRPr lang="en-US" sz="18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925524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80</a:t>
                      </a:r>
                      <a:endParaRPr lang="en-US" sz="18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85</a:t>
                      </a:r>
                      <a:endParaRPr lang="en-US" sz="18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90</a:t>
                      </a:r>
                      <a:endParaRPr lang="en-US" sz="18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95</a:t>
                      </a:r>
                      <a:endParaRPr lang="en-US" sz="18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100</a:t>
                      </a:r>
                      <a:endParaRPr lang="en-US" sz="18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3278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311801"/>
              </p:ext>
            </p:extLst>
          </p:nvPr>
        </p:nvGraphicFramePr>
        <p:xfrm>
          <a:off x="683568" y="764704"/>
          <a:ext cx="8064895" cy="557409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792088"/>
                <a:gridCol w="3519820"/>
                <a:gridCol w="800660"/>
                <a:gridCol w="2952327"/>
              </a:tblGrid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ขั้นตอนที่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รายละเอียดการดำเนินงาน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คะแนน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เอกสารประกอบการประเมิน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</a:tr>
              <a:tr h="4754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 smtClean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5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5.1 ผลการสำรวจประชาชนกลุ่มเป้าหมายมีการรับทราบข้อมูลข่าวสารเรื่องโรคและภัยสุขภาพที่หน่วยงานดำเนินการ 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effectLst/>
                        <a:latin typeface="TH SarabunIT๙" pitchFamily="34" charset="-34"/>
                        <a:ea typeface="+mn-ea"/>
                        <a:cs typeface="TH SarabunIT๙" pitchFamily="34" charset="-34"/>
                      </a:endParaRPr>
                    </a:p>
                    <a:p>
                      <a:r>
                        <a:rPr lang="th-TH" sz="2400" u="sng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เกณฑ์การให้คะแนน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effectLst/>
                        <a:latin typeface="TH SarabunIT๙" pitchFamily="34" charset="-34"/>
                        <a:ea typeface="+mn-ea"/>
                        <a:cs typeface="TH SarabunIT๙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spc="-1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0.5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u="none" strike="noStrike" spc="-1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สรุปรายงานผลการสำรวจประชาชนกลุ่มเป้าหมายมีการรับทราบ</a:t>
                      </a:r>
                      <a:r>
                        <a:rPr lang="th-TH" sz="2400" spc="-7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ข้อมูลข่าวสารเรื่องโรคและภัยสุขภาพที่หน่วยงานดำเนินการ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(เสนอผู้บริหาร โดยแนบหลักฐานในระบบ </a:t>
                      </a:r>
                      <a:r>
                        <a:rPr lang="en-US" sz="2400" spc="-9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Estimates SM </a:t>
                      </a:r>
                      <a:r>
                        <a:rPr lang="th-TH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ภายในวันที่ 25 กันยายน พ.ศ. 256</a:t>
                      </a:r>
                      <a:r>
                        <a:rPr lang="en-US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2</a:t>
                      </a:r>
                      <a:r>
                        <a:rPr lang="th-TH" sz="240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)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ตาราง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441934"/>
              </p:ext>
            </p:extLst>
          </p:nvPr>
        </p:nvGraphicFramePr>
        <p:xfrm>
          <a:off x="1547664" y="3645024"/>
          <a:ext cx="3227531" cy="20162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427"/>
                <a:gridCol w="385867"/>
                <a:gridCol w="372117"/>
                <a:gridCol w="463040"/>
                <a:gridCol w="396892"/>
                <a:gridCol w="529188"/>
              </a:tblGrid>
              <a:tr h="322606">
                <a:tc>
                  <a:txBody>
                    <a:bodyPr/>
                    <a:lstStyle/>
                    <a:p>
                      <a:pPr algn="ctr"/>
                      <a:r>
                        <a:rPr lang="th-TH" sz="1400" b="1" kern="1200" dirty="0" smtClean="0">
                          <a:solidFill>
                            <a:schemeClr val="lt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กิจกรรม</a:t>
                      </a:r>
                      <a:endParaRPr lang="th-TH" sz="1400" b="1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th-TH" sz="1400" b="1" kern="1200" dirty="0" smtClean="0">
                          <a:solidFill>
                            <a:schemeClr val="lt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ระดับการให้คะแนน</a:t>
                      </a:r>
                      <a:endParaRPr lang="th-TH" sz="1400" b="1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552069">
                <a:tc rowSpan="2">
                  <a:txBody>
                    <a:bodyPr/>
                    <a:lstStyle/>
                    <a:p>
                      <a:r>
                        <a:rPr lang="th-TH" sz="1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ร้อยละประชาชนกลุ่มเป้าหมายมีการรับทราบข้อมูลข่าวสารเรื่องโรคและภัยสุขภาพที่หน่วยงานดำเนินการ</a:t>
                      </a:r>
                      <a:endParaRPr lang="th-TH" sz="9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0.1</a:t>
                      </a:r>
                      <a:endParaRPr lang="en-US" sz="18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0.2</a:t>
                      </a:r>
                      <a:endParaRPr lang="en-US" sz="18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0.3</a:t>
                      </a:r>
                      <a:endParaRPr lang="en-US" sz="18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0.4</a:t>
                      </a:r>
                      <a:endParaRPr lang="en-US" sz="18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0.5</a:t>
                      </a:r>
                      <a:endParaRPr lang="en-US" sz="18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1141548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76</a:t>
                      </a:r>
                      <a:endParaRPr lang="en-US" sz="2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78</a:t>
                      </a:r>
                      <a:endParaRPr lang="en-US" sz="2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80</a:t>
                      </a:r>
                      <a:endParaRPr lang="en-US" sz="2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82</a:t>
                      </a:r>
                      <a:endParaRPr lang="en-US" sz="2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84</a:t>
                      </a:r>
                      <a:endParaRPr lang="en-US" sz="20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512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549235"/>
              </p:ext>
            </p:extLst>
          </p:nvPr>
        </p:nvGraphicFramePr>
        <p:xfrm>
          <a:off x="683568" y="764705"/>
          <a:ext cx="8064895" cy="4525893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792088"/>
                <a:gridCol w="3519820"/>
                <a:gridCol w="800660"/>
                <a:gridCol w="2952327"/>
              </a:tblGrid>
              <a:tr h="792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ขั้นตอนที่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รายละเอียดการดำเนินงาน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คะแนน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เอกสารประกอบการประเมิน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</a:tr>
              <a:tr h="3706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 smtClean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5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5.2 ผลการสำรวจประชาชนกลุ่มเป้าหมายที่มีความพึงพอใจต่อข้อมูลข่าวสารเรื่องโรคและภัยสุขภาพ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effectLst/>
                        <a:latin typeface="TH SarabunIT๙" pitchFamily="34" charset="-34"/>
                        <a:ea typeface="+mn-ea"/>
                        <a:cs typeface="TH SarabunIT๙" pitchFamily="34" charset="-34"/>
                      </a:endParaRPr>
                    </a:p>
                    <a:p>
                      <a:r>
                        <a:rPr lang="th-TH" sz="2400" u="sng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เกณฑ์การให้คะแนน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effectLst/>
                        <a:latin typeface="TH SarabunIT๙" pitchFamily="34" charset="-34"/>
                        <a:ea typeface="+mn-ea"/>
                        <a:cs typeface="TH SarabunIT๙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0.5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u="none" strike="noStrike" spc="-10" dirty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สรุปรายงานผลการสำรวจประชาชนกลุ่มเป้าหมายที่มีความพึงพอใจต่อข้อมูลข่าวสารเรื่องโรคและภัยสุขภาพ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effectLst/>
                        <a:latin typeface="TH SarabunIT๙" pitchFamily="34" charset="-34"/>
                        <a:ea typeface="+mn-ea"/>
                        <a:cs typeface="TH SarabunIT๙" pitchFamily="34" charset="-34"/>
                      </a:endParaRPr>
                    </a:p>
                    <a:p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(เสนอผู้บริหาร โดยแนบหลักฐานในระบบ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Estimates SM 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ภายในวันที่ 25 กันยายน พ.ศ. 256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2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)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ตาราง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253400"/>
              </p:ext>
            </p:extLst>
          </p:nvPr>
        </p:nvGraphicFramePr>
        <p:xfrm>
          <a:off x="1619672" y="3140968"/>
          <a:ext cx="3227531" cy="17823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427"/>
                <a:gridCol w="385867"/>
                <a:gridCol w="372117"/>
                <a:gridCol w="463040"/>
                <a:gridCol w="396892"/>
                <a:gridCol w="529188"/>
              </a:tblGrid>
              <a:tr h="376808">
                <a:tc>
                  <a:txBody>
                    <a:bodyPr/>
                    <a:lstStyle/>
                    <a:p>
                      <a:pPr algn="ctr"/>
                      <a:r>
                        <a:rPr lang="th-TH" sz="1400" b="1" kern="1200" dirty="0" smtClean="0">
                          <a:solidFill>
                            <a:schemeClr val="lt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กิจกรรม</a:t>
                      </a:r>
                      <a:endParaRPr lang="th-TH" sz="1400" b="1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th-TH" sz="1400" b="1" kern="1200" dirty="0" smtClean="0">
                          <a:solidFill>
                            <a:schemeClr val="lt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ระดับการให้คะแนน</a:t>
                      </a:r>
                      <a:endParaRPr lang="th-TH" sz="1400" b="1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552069">
                <a:tc rowSpan="2">
                  <a:txBody>
                    <a:bodyPr/>
                    <a:lstStyle/>
                    <a:p>
                      <a:r>
                        <a:rPr lang="th-TH" sz="1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ร้อยละของประชาชนกลุ่มเป้าหมายที่มีความพึงพอใจต่อข้อมูลข่าวสารเรื่องโรคและภัยสุขภาพ</a:t>
                      </a:r>
                      <a:endParaRPr lang="th-TH" sz="1400" dirty="0">
                        <a:latin typeface="TH SarabunIT๙" pitchFamily="34" charset="-34"/>
                        <a:cs typeface="TH SarabunIT๙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0.1</a:t>
                      </a:r>
                      <a:endParaRPr lang="en-US" sz="18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0.2</a:t>
                      </a:r>
                      <a:endParaRPr lang="en-US" sz="18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0.3</a:t>
                      </a:r>
                      <a:endParaRPr lang="en-US" sz="18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0.4</a:t>
                      </a:r>
                      <a:endParaRPr lang="en-US" sz="18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effectLst/>
                          <a:latin typeface="Cordia New"/>
                          <a:ea typeface="Cordia New"/>
                          <a:cs typeface="TH SarabunIT๙"/>
                        </a:rPr>
                        <a:t>0.5</a:t>
                      </a:r>
                      <a:endParaRPr lang="en-US" sz="18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853517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76</a:t>
                      </a:r>
                      <a:endParaRPr lang="en-US" sz="20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78</a:t>
                      </a:r>
                      <a:endParaRPr lang="en-US" sz="2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80</a:t>
                      </a:r>
                      <a:endParaRPr lang="en-US" sz="20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82</a:t>
                      </a:r>
                      <a:endParaRPr lang="en-US" sz="2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H SarabunIT๙"/>
                          <a:ea typeface="Cordia New"/>
                          <a:cs typeface="Angsana New"/>
                        </a:rPr>
                        <a:t>84</a:t>
                      </a:r>
                      <a:endParaRPr lang="en-US" sz="20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1087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4046"/>
              </p:ext>
            </p:extLst>
          </p:nvPr>
        </p:nvGraphicFramePr>
        <p:xfrm>
          <a:off x="683568" y="764705"/>
          <a:ext cx="8064895" cy="406671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792088"/>
                <a:gridCol w="3519820"/>
                <a:gridCol w="800660"/>
                <a:gridCol w="2952327"/>
              </a:tblGrid>
              <a:tr h="8640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ขั้นตอนที่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รายละเอียดการดำเนินงาน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คะแนน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เอกสารประกอบการประเมิน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</a:tr>
              <a:tr h="3202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 smtClean="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5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th-TH" sz="28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5.3 สรุปผลการดำเนินการตามแผนการสร้างความรู้ความเข้าใจแก่ประชาชนเรื่องโรคและภัยสุขภาพของหน่วยงาน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spc="-1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0.5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u="none" strike="noStrike" spc="-10">
                          <a:effectLst/>
                          <a:latin typeface="TH SarabunIT๙" pitchFamily="34" charset="-34"/>
                          <a:ea typeface="Cordia New"/>
                          <a:cs typeface="TH SarabunIT๙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รายงานสรุปผลการดำเนินการตามแผนการสร้างความรู้ความเข้าใจแก่ประชาชนเรื่องโรคและภัยสุขภาพของหน่วยงาน ตามเอกสารฟอร์มที่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4  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(เสนอผู้บริหาร โดยแนบหลักฐานในระบบ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Estimates SM 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ภายในวันที่ 25 กันยายน พ.ศ.256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2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effectLst/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)</a:t>
                      </a:r>
                      <a:endParaRPr lang="en-US" sz="24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4373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971600" y="692697"/>
            <a:ext cx="7632848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 smtClean="0">
                <a:latin typeface="TH SarabunIT๙" pitchFamily="34" charset="-34"/>
                <a:cs typeface="TH SarabunIT๙" pitchFamily="34" charset="-34"/>
              </a:rPr>
              <a:t>ตัวชี้วัด</a:t>
            </a:r>
            <a:r>
              <a:rPr lang="th-TH" sz="3600" b="1" dirty="0">
                <a:latin typeface="TH SarabunIT๙" pitchFamily="34" charset="-34"/>
                <a:cs typeface="TH SarabunIT๙" pitchFamily="34" charset="-34"/>
              </a:rPr>
              <a:t>ถ่ายทอดระดับหน่วยงาน (ระดับสำนัก/สถาบัน/</a:t>
            </a:r>
            <a:r>
              <a:rPr lang="th-TH" sz="3600" b="1" dirty="0" err="1">
                <a:latin typeface="TH SarabunIT๙" pitchFamily="34" charset="-34"/>
                <a:cs typeface="TH SarabunIT๙" pitchFamily="34" charset="-34"/>
              </a:rPr>
              <a:t>สคร</a:t>
            </a:r>
            <a:r>
              <a:rPr lang="th-TH" sz="3600" b="1" dirty="0">
                <a:latin typeface="TH SarabunIT๙" pitchFamily="34" charset="-34"/>
                <a:cs typeface="TH SarabunIT๙" pitchFamily="34" charset="-34"/>
              </a:rPr>
              <a:t>.)</a:t>
            </a:r>
            <a:endParaRPr lang="en-US" sz="3600" dirty="0">
              <a:latin typeface="TH SarabunIT๙" pitchFamily="34" charset="-34"/>
              <a:cs typeface="TH SarabunIT๙" pitchFamily="34" charset="-34"/>
            </a:endParaRPr>
          </a:p>
          <a:p>
            <a:pPr>
              <a:spcBef>
                <a:spcPts val="1200"/>
              </a:spcBef>
            </a:pPr>
            <a:r>
              <a:rPr lang="th-TH" sz="3600" b="1" dirty="0">
                <a:latin typeface="TH SarabunIT๙" pitchFamily="34" charset="-34"/>
                <a:cs typeface="TH SarabunIT๙" pitchFamily="34" charset="-34"/>
              </a:rPr>
              <a:t>1. ตัวชี้วัดที่ 2.2 </a:t>
            </a:r>
            <a:r>
              <a:rPr lang="en-US" sz="3600" b="1" dirty="0">
                <a:latin typeface="TH SarabunIT๙" pitchFamily="34" charset="-34"/>
                <a:cs typeface="TH SarabunIT๙" pitchFamily="34" charset="-34"/>
              </a:rPr>
              <a:t>: </a:t>
            </a:r>
            <a:r>
              <a:rPr lang="th-TH" sz="3600" dirty="0">
                <a:latin typeface="TH SarabunIT๙" pitchFamily="34" charset="-34"/>
                <a:cs typeface="TH SarabunIT๙" pitchFamily="34" charset="-34"/>
              </a:rPr>
              <a:t>ระดับความสำเร็จในการดำเนินการตามแผนการสร้างความรู้ความเข้าใจแก่ประชาชนเรื่องโรคและภัยสุขภาพของหน่วยงานตามเกณฑ์ที่กรมควบคุมโรคกำหนด</a:t>
            </a:r>
            <a:endParaRPr lang="en-US" sz="3600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th-TH" sz="3600" b="1" dirty="0" smtClean="0">
                <a:latin typeface="TH SarabunIT๙" pitchFamily="34" charset="-34"/>
                <a:cs typeface="TH SarabunIT๙" pitchFamily="34" charset="-34"/>
              </a:rPr>
              <a:t>2.หน่วย</a:t>
            </a:r>
            <a:r>
              <a:rPr lang="th-TH" sz="3600" b="1" dirty="0">
                <a:latin typeface="TH SarabunIT๙" pitchFamily="34" charset="-34"/>
                <a:cs typeface="TH SarabunIT๙" pitchFamily="34" charset="-34"/>
              </a:rPr>
              <a:t>วัด </a:t>
            </a:r>
            <a:r>
              <a:rPr lang="en-US" sz="3600" b="1" dirty="0">
                <a:latin typeface="TH SarabunIT๙" pitchFamily="34" charset="-34"/>
                <a:cs typeface="TH SarabunIT๙" pitchFamily="34" charset="-34"/>
              </a:rPr>
              <a:t>:</a:t>
            </a:r>
            <a:r>
              <a:rPr lang="th-TH" sz="3600" dirty="0">
                <a:latin typeface="TH SarabunIT๙" pitchFamily="34" charset="-34"/>
                <a:cs typeface="TH SarabunIT๙" pitchFamily="34" charset="-34"/>
              </a:rPr>
              <a:t> </a:t>
            </a:r>
            <a:r>
              <a:rPr lang="th-TH" sz="3600" dirty="0" smtClean="0">
                <a:latin typeface="TH SarabunIT๙" pitchFamily="34" charset="-34"/>
                <a:cs typeface="TH SarabunIT๙" pitchFamily="34" charset="-34"/>
              </a:rPr>
              <a:t>ระดับ</a:t>
            </a:r>
            <a:endParaRPr lang="en-US" sz="3600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th-TH" sz="3600" b="1" dirty="0" smtClean="0">
                <a:latin typeface="TH SarabunIT๙" pitchFamily="34" charset="-34"/>
                <a:cs typeface="TH SarabunIT๙" pitchFamily="34" charset="-34"/>
              </a:rPr>
              <a:t>3.น้ำหนัก   </a:t>
            </a:r>
            <a:r>
              <a:rPr lang="en-US" sz="3600" b="1" dirty="0">
                <a:latin typeface="TH SarabunIT๙" pitchFamily="34" charset="-34"/>
                <a:cs typeface="TH SarabunIT๙" pitchFamily="34" charset="-34"/>
              </a:rPr>
              <a:t>: </a:t>
            </a:r>
            <a:r>
              <a:rPr lang="th-TH" sz="3600" dirty="0" smtClean="0">
                <a:latin typeface="TH SarabunIT๙" pitchFamily="34" charset="-34"/>
                <a:cs typeface="TH SarabunIT๙" pitchFamily="34" charset="-34"/>
              </a:rPr>
              <a:t>สำนัก</a:t>
            </a:r>
            <a:r>
              <a:rPr lang="th-TH" sz="3600" dirty="0">
                <a:latin typeface="TH SarabunIT๙" pitchFamily="34" charset="-34"/>
                <a:cs typeface="TH SarabunIT๙" pitchFamily="34" charset="-34"/>
              </a:rPr>
              <a:t>/สถาบัน/ ร้อยละ 10  </a:t>
            </a:r>
            <a:endParaRPr lang="en-US" sz="3600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th-TH" sz="3600" dirty="0" smtClean="0">
                <a:latin typeface="TH SarabunIT๙" pitchFamily="34" charset="-34"/>
                <a:cs typeface="TH SarabunIT๙" pitchFamily="34" charset="-34"/>
              </a:rPr>
              <a:t>                  </a:t>
            </a:r>
            <a:r>
              <a:rPr lang="th-TH" sz="3600" dirty="0" err="1" smtClean="0">
                <a:latin typeface="TH SarabunIT๙" pitchFamily="34" charset="-34"/>
                <a:cs typeface="TH SarabunIT๙" pitchFamily="34" charset="-34"/>
              </a:rPr>
              <a:t>สคร</a:t>
            </a:r>
            <a:r>
              <a:rPr lang="th-TH" sz="3600" dirty="0" smtClean="0">
                <a:latin typeface="TH SarabunIT๙" pitchFamily="34" charset="-34"/>
                <a:cs typeface="TH SarabunIT๙" pitchFamily="34" charset="-34"/>
              </a:rPr>
              <a:t>. </a:t>
            </a:r>
            <a:r>
              <a:rPr lang="th-TH" sz="3600" dirty="0">
                <a:latin typeface="TH SarabunIT๙" pitchFamily="34" charset="-34"/>
                <a:cs typeface="TH SarabunIT๙" pitchFamily="34" charset="-34"/>
              </a:rPr>
              <a:t>ร้อยละ 5</a:t>
            </a:r>
            <a:endParaRPr lang="en-US" sz="3600" dirty="0">
              <a:latin typeface="TH SarabunIT๙" pitchFamily="34" charset="-34"/>
              <a:cs typeface="TH SarabunIT๙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85975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827584" y="582067"/>
            <a:ext cx="78488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>
                <a:latin typeface="TH SarabunIT๙" pitchFamily="34" charset="-34"/>
                <a:cs typeface="TH SarabunIT๙" pitchFamily="34" charset="-34"/>
              </a:rPr>
              <a:t>4.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 </a:t>
            </a:r>
            <a:r>
              <a:rPr lang="th-TH" b="1" dirty="0">
                <a:latin typeface="TH SarabunIT๙" pitchFamily="34" charset="-34"/>
                <a:cs typeface="TH SarabunIT๙" pitchFamily="34" charset="-34"/>
              </a:rPr>
              <a:t>คำอธิบาย</a:t>
            </a:r>
            <a:r>
              <a:rPr lang="en-US" b="1" dirty="0">
                <a:latin typeface="TH SarabunIT๙" pitchFamily="34" charset="-34"/>
                <a:cs typeface="TH SarabunIT๙" pitchFamily="34" charset="-34"/>
              </a:rPr>
              <a:t>   :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     </a:t>
            </a:r>
          </a:p>
          <a:p>
            <a:r>
              <a:rPr lang="th-TH" dirty="0">
                <a:latin typeface="TH SarabunIT๙" pitchFamily="34" charset="-34"/>
                <a:cs typeface="TH SarabunIT๙" pitchFamily="34" charset="-34"/>
              </a:rPr>
              <a:t>	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4.1  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แผนการสร้างความรู้ ความเข้าใจ หมายถึง แผนการดำเนินงานที่ดำเนินการกับประชาชนกลุ่มเป้าหมาย ให้ได้รับทราบ ข้อมูลข่าวสาร และมีความรู้เรื่องการป้องกันควบคุมโรค และภัยสุขภาพที่หน่วยงานดำเนินการโดยการสื่อสารความเสี่ยง การสื่อสารสาธารณะ การรณรงค์ประชาสัมพันธ์ และการเผยแพร่ประชาสัมพันธ์ข้อมูลข่าวสารผ่านทางสื่อต่างๆ เพื่อเสริมสร้างให้เกิดความรอบรู้ด้านสุขภาพในการป้องกันควบคุมโรค (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Health Literacy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) และมีความพึงพอใจต่อข้อมูลข่าวสารเรื่องโรคและภัย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สุขภาพ</a:t>
            </a:r>
          </a:p>
          <a:p>
            <a:endParaRPr lang="th-TH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หมายเหตุ 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: 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สอดคล้องกับ</a:t>
            </a:r>
            <a:r>
              <a:rPr lang="th-TH" altLang="th-TH" dirty="0" smtClean="0">
                <a:solidFill>
                  <a:prstClr val="black"/>
                </a:solidFill>
                <a:latin typeface="TH SarabunIT๙" pitchFamily="34" charset="-34"/>
                <a:cs typeface="TH SarabunIT๙" pitchFamily="34" charset="-34"/>
              </a:rPr>
              <a:t>แนว</a:t>
            </a:r>
            <a:r>
              <a:rPr lang="th-TH" altLang="th-TH" dirty="0">
                <a:solidFill>
                  <a:prstClr val="black"/>
                </a:solidFill>
                <a:latin typeface="TH SarabunIT๙" pitchFamily="34" charset="-34"/>
                <a:cs typeface="TH SarabunIT๙" pitchFamily="34" charset="-34"/>
              </a:rPr>
              <a:t>ทางการประเมินส่วน</a:t>
            </a:r>
            <a:r>
              <a:rPr lang="th-TH" altLang="th-TH" dirty="0" smtClean="0">
                <a:solidFill>
                  <a:prstClr val="black"/>
                </a:solidFill>
                <a:latin typeface="TH SarabunIT๙" pitchFamily="34" charset="-34"/>
                <a:cs typeface="TH SarabunIT๙" pitchFamily="34" charset="-34"/>
              </a:rPr>
              <a:t>ราชการตาม</a:t>
            </a:r>
            <a:r>
              <a:rPr lang="th-TH" altLang="th-TH" dirty="0">
                <a:solidFill>
                  <a:prstClr val="black"/>
                </a:solidFill>
                <a:latin typeface="TH SarabunIT๙" pitchFamily="34" charset="-34"/>
                <a:cs typeface="TH SarabunIT๙" pitchFamily="34" charset="-34"/>
              </a:rPr>
              <a:t>มาตรการปรับปรุง</a:t>
            </a:r>
            <a:r>
              <a:rPr lang="th-TH" altLang="th-TH" dirty="0" smtClean="0">
                <a:solidFill>
                  <a:prstClr val="black"/>
                </a:solidFill>
                <a:latin typeface="TH SarabunIT๙" pitchFamily="34" charset="-34"/>
                <a:cs typeface="TH SarabunIT๙" pitchFamily="34" charset="-34"/>
              </a:rPr>
              <a:t>ประสิทธิภาพใน</a:t>
            </a:r>
            <a:r>
              <a:rPr lang="th-TH" altLang="th-TH" dirty="0">
                <a:solidFill>
                  <a:prstClr val="black"/>
                </a:solidFill>
                <a:latin typeface="TH SarabunIT๙" pitchFamily="34" charset="-34"/>
                <a:cs typeface="TH SarabunIT๙" pitchFamily="34" charset="-34"/>
              </a:rPr>
              <a:t>การปฏิบัติราชการ (มาตรา </a:t>
            </a:r>
            <a:r>
              <a:rPr lang="en-US" altLang="th-TH" dirty="0">
                <a:solidFill>
                  <a:prstClr val="black"/>
                </a:solidFill>
                <a:latin typeface="TH SarabunIT๙" pitchFamily="34" charset="-34"/>
                <a:cs typeface="TH SarabunIT๙" pitchFamily="34" charset="-34"/>
              </a:rPr>
              <a:t>44</a:t>
            </a:r>
            <a:r>
              <a:rPr lang="th-TH" altLang="th-TH" dirty="0">
                <a:solidFill>
                  <a:prstClr val="black"/>
                </a:solidFill>
                <a:latin typeface="TH SarabunIT๙" pitchFamily="34" charset="-34"/>
                <a:cs typeface="TH SarabunIT๙" pitchFamily="34" charset="-34"/>
              </a:rPr>
              <a:t>)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31728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827584" y="980728"/>
            <a:ext cx="76328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>
                <a:latin typeface="TH SarabunIT๙" pitchFamily="34" charset="-34"/>
                <a:cs typeface="TH SarabunIT๙" pitchFamily="34" charset="-34"/>
              </a:rPr>
              <a:t>4.2 เกณฑ์ที่กรมควบคุมโรคกำหนด ได้แก่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        4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.2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.1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 การรับทราบ หมายถึง ประชาชนกลุ่มเป้าหมายได้รับทราบ รับรู้ ข้อมูลข่าวสารเรื่องการป้องกัน ควบคุมโรคและภัยสุขภาพที่หน่วยงานดำเนินการโดย</a:t>
            </a:r>
            <a:r>
              <a:rPr lang="th-TH" u="sng" dirty="0">
                <a:latin typeface="TH SarabunIT๙" pitchFamily="34" charset="-34"/>
                <a:cs typeface="TH SarabunIT๙" pitchFamily="34" charset="-34"/>
              </a:rPr>
              <a:t>ผ่านช่องทางต่างๆ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 โดยการจัดระดับการรับทราบคิดจากคะแนนการทดสอบการรับทราบผ่านช่องทางต่างๆ ดังนี้                                    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                 ระดับสูง                 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คะแนน     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≥      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ร้อยละ     67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                 ระดับ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ปานกลาง        คะแนน      =     ร้อยละ    34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 – 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66.9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                 ระดับ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ต่ำ                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คะแนน     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≤      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ร้อยละ     33.9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05455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971600" y="1012954"/>
            <a:ext cx="74168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>
                <a:latin typeface="TH SarabunIT๙" pitchFamily="34" charset="-34"/>
                <a:cs typeface="TH SarabunIT๙" pitchFamily="34" charset="-34"/>
              </a:rPr>
              <a:t> 4.2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.2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 ความพึงพอใจต่อข้อมูลข่าวสารเรื่องโรคและภัยสุขภาพ หมายถึง 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/>
            </a:r>
            <a:br>
              <a:rPr lang="th-TH" dirty="0" smtClean="0">
                <a:latin typeface="TH SarabunIT๙" pitchFamily="34" charset="-34"/>
                <a:cs typeface="TH SarabunIT๙" pitchFamily="34" charset="-34"/>
              </a:rPr>
            </a:b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ความ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คิดเห็นเชิงบวกของประชาชนกลุ่มเป้าหมายที่มีต่อข้อมูลข่าวสารเรื่องโรคและภัยสุขภาพที่ได้รับ คิดจากคะแนนการทดสอบความพึงพอใจ ดังนี้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                ระดับ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มาก              คะแนน     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≥     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ร้อย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ละ     67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                ระดับ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ปานกลาง       คะแนน     =      ร้อยละ     34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 – 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66.9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                ระดับ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น้อย              คะแนน     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≤      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ร้อย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ละ     33.9</a:t>
            </a:r>
          </a:p>
        </p:txBody>
      </p:sp>
    </p:spTree>
    <p:extLst>
      <p:ext uri="{BB962C8B-B14F-4D97-AF65-F5344CB8AC3E}">
        <p14:creationId xmlns:p14="http://schemas.microsoft.com/office/powerpoint/2010/main" val="3091145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827584" y="980729"/>
            <a:ext cx="763284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>
                <a:latin typeface="TH SarabunIT๙" pitchFamily="34" charset="-34"/>
                <a:cs typeface="TH SarabunIT๙" pitchFamily="34" charset="-34"/>
              </a:rPr>
              <a:t> 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 4.3  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ประชาชน หมายถึง ประชาชนกลุ่มเป้าหมายที่หน่วยงานมีความต้องการสื่อสารให้มีการรับรู้ ความรู้ เรื่องโรค หรือภัยสุขภาพที่ถูกต้องและเหมาะสม 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  4.4  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โรค และภัยสุขภาพ หมายถึง โรคและภัยสุขภาพ ที่เป็นบทบาท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/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สภาพปัญหา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/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จุดเน้น ของหน่วยงาน ประจำปี พ.ศ. 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2562</a:t>
            </a:r>
          </a:p>
          <a:p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   4.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5 หน่วยงาน หมายถึง สำนักวิชาการ/สถาบัน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/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สำนักงานป้องกันควบคุมโรค </a:t>
            </a:r>
            <a:r>
              <a:rPr lang="th-TH" u="sng" dirty="0">
                <a:latin typeface="TH SarabunIT๙" pitchFamily="34" charset="-34"/>
                <a:cs typeface="TH SarabunIT๙" pitchFamily="34" charset="-34"/>
              </a:rPr>
              <a:t>ยกเว้น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 สถาบันวิจัยจัดการความรู้ และมาตรฐานการควบคุมโรค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/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สำนักความร่วมมือระหว่างประเทศ </a:t>
            </a:r>
          </a:p>
        </p:txBody>
      </p:sp>
    </p:spTree>
    <p:extLst>
      <p:ext uri="{BB962C8B-B14F-4D97-AF65-F5344CB8AC3E}">
        <p14:creationId xmlns:p14="http://schemas.microsoft.com/office/powerpoint/2010/main" val="4244752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683568" y="582068"/>
            <a:ext cx="77768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>
                <a:latin typeface="TH SarabunIT๙" pitchFamily="34" charset="-34"/>
                <a:cs typeface="TH SarabunIT๙" pitchFamily="34" charset="-34"/>
              </a:rPr>
              <a:t>หมายเหตุ 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:</a:t>
            </a:r>
          </a:p>
          <a:p>
            <a:pPr lvl="0"/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1. แผนการ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สร้างความรู้ความเข้าใจแก่ประชาชนเรื่องโรคและภัยสุขภาพของหน่วยงานฯ (ตาราง 2.1 และ 2.2)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   สำนัก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/สถาบัน/</a:t>
            </a:r>
            <a:r>
              <a:rPr lang="th-TH" dirty="0" err="1">
                <a:latin typeface="TH SarabunIT๙" pitchFamily="34" charset="-34"/>
                <a:cs typeface="TH SarabunIT๙" pitchFamily="34" charset="-34"/>
              </a:rPr>
              <a:t>สป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คม. 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: 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ดำเนินการจัดทำแผน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สื่อสาร</a:t>
            </a:r>
            <a:r>
              <a:rPr lang="th-TH" u="sng" dirty="0" smtClean="0">
                <a:latin typeface="TH SarabunIT๙" pitchFamily="34" charset="-34"/>
                <a:cs typeface="TH SarabunIT๙" pitchFamily="34" charset="-34"/>
              </a:rPr>
              <a:t>โรค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ที่มีการจัดทำ/ผลิต/เผยแพร่ ที่อยู่ในความรับผิดชอบของ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หน่วยงาน  (อย่างน้อย 1 โรค)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    </a:t>
            </a:r>
            <a:r>
              <a:rPr lang="th-TH" dirty="0" err="1" smtClean="0">
                <a:latin typeface="TH SarabunIT๙" pitchFamily="34" charset="-34"/>
                <a:cs typeface="TH SarabunIT๙" pitchFamily="34" charset="-34"/>
              </a:rPr>
              <a:t>สคร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.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1-12 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: 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ดำเนินการจัดทำแผนสื่อสารโดยพิจารณาเลือกเรื่องที่เป็นบทบาท/สภาพปัญหา/จุดเน้น ของหน่วยงาน ประจำปี พ.ศ. 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2562</a:t>
            </a:r>
          </a:p>
          <a:p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2.การ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ประเมินผลการรับทราบข้อมูลเรื่องโรคฯ และ ความพึงพอใจต่อช่องทางการสื่อสารฯ 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ทุก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หน่วยงาน 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: 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ให้เลือกดำเนินการ อย่างน้อยหน่วยงานละ 1 โรค/เรื่อง (โดยพิจารณาเลือกเรื่องที่เป็นบทบาท/สภาพปัญหา/จุดเน้น ของหน่วยงาน ประจำปี พ.ศ. 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2562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)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pPr lvl="0"/>
            <a:endParaRPr lang="en-US" dirty="0">
              <a:latin typeface="TH SarabunIT๙" pitchFamily="34" charset="-34"/>
              <a:cs typeface="TH SarabunIT๙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25854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611560" y="476672"/>
            <a:ext cx="82089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>
                <a:latin typeface="TH SarabunIT๙" pitchFamily="34" charset="-34"/>
                <a:cs typeface="TH SarabunIT๙" pitchFamily="34" charset="-34"/>
              </a:rPr>
              <a:t>5. สูตรการคำนวณ </a:t>
            </a:r>
            <a:r>
              <a:rPr lang="en-US" b="1" dirty="0">
                <a:latin typeface="TH SarabunIT๙" pitchFamily="34" charset="-34"/>
                <a:cs typeface="TH SarabunIT๙" pitchFamily="34" charset="-34"/>
              </a:rPr>
              <a:t>:</a:t>
            </a:r>
            <a:r>
              <a:rPr lang="th-TH" b="1" dirty="0">
                <a:latin typeface="TH SarabunIT๙" pitchFamily="34" charset="-34"/>
                <a:cs typeface="TH SarabunIT๙" pitchFamily="34" charset="-34"/>
              </a:rPr>
              <a:t> 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   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5.1 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ร้อยละการดำเนินการตามแผนการสร้างความรู้ความเข้าใจแก่ประชาชนเรื่องโรคและภัยสุขภาพของหน่วยงานฯ 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      =</a:t>
            </a:r>
            <a:r>
              <a:rPr lang="en-US" b="1" dirty="0" smtClean="0">
                <a:latin typeface="TH SarabunIT๙" pitchFamily="34" charset="-34"/>
                <a:cs typeface="TH SarabunIT๙" pitchFamily="34" charset="-34"/>
              </a:rPr>
              <a:t> </a:t>
            </a:r>
            <a:r>
              <a:rPr lang="th-TH" b="1" dirty="0" smtClean="0">
                <a:latin typeface="TH SarabunIT๙" pitchFamily="34" charset="-34"/>
                <a:cs typeface="TH SarabunIT๙" pitchFamily="34" charset="-34"/>
              </a:rPr>
              <a:t> </a:t>
            </a:r>
            <a:r>
              <a:rPr lang="th-TH" u="sng" dirty="0">
                <a:latin typeface="TH SarabunIT๙" pitchFamily="34" charset="-34"/>
                <a:cs typeface="TH SarabunIT๙" pitchFamily="34" charset="-34"/>
              </a:rPr>
              <a:t>จำนวนผลกิจกรรมที่ได้ดำเนินการตามแผนสร้างความรู้ความเข้าใจฯ </a:t>
            </a:r>
            <a:r>
              <a:rPr lang="en-US" u="sng" dirty="0">
                <a:latin typeface="TH SarabunIT๙" pitchFamily="34" charset="-34"/>
                <a:cs typeface="TH SarabunIT๙" pitchFamily="34" charset="-34"/>
              </a:rPr>
              <a:t>X 100 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th-TH" dirty="0">
                <a:latin typeface="TH SarabunIT๙" pitchFamily="34" charset="-34"/>
                <a:cs typeface="TH SarabunIT๙" pitchFamily="34" charset="-34"/>
              </a:rPr>
              <a:t>		 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จำนวน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กิจกรรมตามแผนการสร้างความรู้ความเข้าใจฯ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pPr>
              <a:spcBef>
                <a:spcPts val="1200"/>
              </a:spcBef>
            </a:pPr>
            <a:r>
              <a:rPr lang="en-US" dirty="0">
                <a:latin typeface="TH SarabunIT๙" pitchFamily="34" charset="-34"/>
                <a:cs typeface="TH SarabunIT๙" pitchFamily="34" charset="-34"/>
              </a:rPr>
              <a:t>     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5.2 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ร้อยละของประชาชนกลุ่มเป้าหมายมีการรับทราบข้อมูลเรื่องโรคและภัยสุขภาพระดับสูง  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      = </a:t>
            </a:r>
            <a:r>
              <a:rPr lang="th-TH" u="sng" dirty="0">
                <a:latin typeface="TH SarabunIT๙" pitchFamily="34" charset="-34"/>
                <a:cs typeface="TH SarabunIT๙" pitchFamily="34" charset="-34"/>
              </a:rPr>
              <a:t>จำนวนประชาชนกลุ่มเป้าหมายที่มีคะแนนการรับทราบระดับสูง</a:t>
            </a:r>
            <a:r>
              <a:rPr lang="en-US" u="sng" dirty="0">
                <a:latin typeface="TH SarabunIT๙" pitchFamily="34" charset="-34"/>
                <a:cs typeface="TH SarabunIT๙" pitchFamily="34" charset="-34"/>
              </a:rPr>
              <a:t>X 100 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th-TH" dirty="0">
                <a:latin typeface="TH SarabunIT๙" pitchFamily="34" charset="-34"/>
                <a:cs typeface="TH SarabunIT๙" pitchFamily="34" charset="-34"/>
              </a:rPr>
              <a:t>	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           ประชาชน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กลุ่มเป้าหมายทั้งหมดที่ทำการสำรวจ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pPr>
              <a:spcBef>
                <a:spcPts val="1200"/>
              </a:spcBef>
            </a:pP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     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5.</a:t>
            </a:r>
            <a:r>
              <a:rPr lang="en-US" dirty="0">
                <a:latin typeface="TH SarabunIT๙" pitchFamily="34" charset="-34"/>
                <a:cs typeface="TH SarabunIT๙" pitchFamily="34" charset="-34"/>
              </a:rPr>
              <a:t>3 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ร้อยละของประชาชนกลุ่มเป้าหมายที่มีความพึงพอใจต่อข้อมูลข่าวสารเรื่องโรคและภัย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สุขภาพระดับ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มาก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      =</a:t>
            </a:r>
            <a:r>
              <a:rPr lang="th-TH" u="sng" dirty="0" smtClean="0">
                <a:latin typeface="TH SarabunIT๙" pitchFamily="34" charset="-34"/>
                <a:cs typeface="TH SarabunIT๙" pitchFamily="34" charset="-34"/>
              </a:rPr>
              <a:t> </a:t>
            </a:r>
            <a:r>
              <a:rPr lang="th-TH" u="sng" dirty="0">
                <a:latin typeface="TH SarabunIT๙" pitchFamily="34" charset="-34"/>
                <a:cs typeface="TH SarabunIT๙" pitchFamily="34" charset="-34"/>
              </a:rPr>
              <a:t>จำนวนประชาชนกลุ่มเป้าหมายที่มีคะแนนความพึงพอใจระดับมาก</a:t>
            </a:r>
            <a:r>
              <a:rPr lang="en-US" u="sng" dirty="0">
                <a:latin typeface="TH SarabunIT๙" pitchFamily="34" charset="-34"/>
                <a:cs typeface="TH SarabunIT๙" pitchFamily="34" charset="-34"/>
              </a:rPr>
              <a:t>X 100 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  <a:p>
            <a:r>
              <a:rPr lang="th-TH" dirty="0">
                <a:latin typeface="TH SarabunIT๙" pitchFamily="34" charset="-34"/>
                <a:cs typeface="TH SarabunIT๙" pitchFamily="34" charset="-34"/>
              </a:rPr>
              <a:t>		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ประชาชน</a:t>
            </a:r>
            <a:r>
              <a:rPr lang="th-TH" dirty="0">
                <a:latin typeface="TH SarabunIT๙" pitchFamily="34" charset="-34"/>
                <a:cs typeface="TH SarabunIT๙" pitchFamily="34" charset="-34"/>
              </a:rPr>
              <a:t>กลุ่มเป้าหมายทั้งหมดที่ทำการสำรวจ</a:t>
            </a:r>
            <a:endParaRPr lang="en-US" dirty="0">
              <a:latin typeface="TH SarabunIT๙" pitchFamily="34" charset="-34"/>
              <a:cs typeface="TH SarabunIT๙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41369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683568" y="531838"/>
            <a:ext cx="80648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/>
              <a:t>6. เกณฑ์การให้คะแนน </a:t>
            </a:r>
            <a:r>
              <a:rPr lang="en-US" b="1" dirty="0"/>
              <a:t>:</a:t>
            </a:r>
            <a:r>
              <a:rPr lang="th-TH" b="1" i="1" dirty="0"/>
              <a:t> </a:t>
            </a:r>
            <a:r>
              <a:rPr lang="th-TH" dirty="0"/>
              <a:t>กำหนดเป็นขั้นตอนแบ่งเกณฑ์การให้คะแนนเป็น 5 ระดับ พิจารณาจากความก้าวหน้าของการดำเนินงานตามเป้าหมายแต่ละขั้นตอน </a:t>
            </a:r>
            <a:r>
              <a:rPr lang="th-TH" dirty="0" smtClean="0"/>
              <a:t>ดังนี้</a:t>
            </a:r>
            <a:endParaRPr lang="en-US" i="1" dirty="0"/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751322"/>
              </p:ext>
            </p:extLst>
          </p:nvPr>
        </p:nvGraphicFramePr>
        <p:xfrm>
          <a:off x="467544" y="2127249"/>
          <a:ext cx="8496945" cy="39660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2199"/>
                <a:gridCol w="1175187"/>
                <a:gridCol w="1175187"/>
                <a:gridCol w="1175187"/>
                <a:gridCol w="1175187"/>
                <a:gridCol w="1181771"/>
                <a:gridCol w="1202227"/>
              </a:tblGrid>
              <a:tr h="37230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ชื่อตัวชี้วัด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ระดับคะแนน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เกณฑ์การให้คะแนน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392881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ขั้นตอนที่ 1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ขั้นตอนที่ 2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ขั้นตอนที่ 3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ขั้นตอนที่ 4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ขั้นตอนที่ 5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</a:tr>
              <a:tr h="554545">
                <a:tc rowSpan="5">
                  <a:txBody>
                    <a:bodyPr/>
                    <a:lstStyle/>
                    <a:p>
                      <a:pPr marR="647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ระดับความสำเร็จในการดำเนินการตามแผนการสร้างความรู้ความเข้าใจฯ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1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/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 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 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 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 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</a:tr>
              <a:tr h="648072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1.5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/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/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 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 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 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</a:tr>
              <a:tr h="549453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2.5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/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/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/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 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 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</a:tr>
              <a:tr h="654919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3.5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/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/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/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/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 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</a:tr>
              <a:tr h="739844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5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/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/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/</a:t>
                      </a:r>
                      <a:endParaRPr lang="en-US" sz="200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/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IT๙" pitchFamily="34" charset="-34"/>
                          <a:cs typeface="TH SarabunIT๙" pitchFamily="34" charset="-34"/>
                        </a:rPr>
                        <a:t>/</a:t>
                      </a:r>
                      <a:endParaRPr lang="en-US" sz="2000" dirty="0">
                        <a:effectLst/>
                        <a:latin typeface="TH SarabunIT๙" pitchFamily="34" charset="-34"/>
                        <a:ea typeface="Cordia New"/>
                        <a:cs typeface="TH SarabunIT๙" pitchFamily="34" charset="-34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2057109"/>
      </p:ext>
    </p:extLst>
  </p:cSld>
  <p:clrMapOvr>
    <a:masterClrMapping/>
  </p:clrMapOvr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1419</Words>
  <Application>Microsoft Office PowerPoint</Application>
  <PresentationFormat>On-screen Show (4:3)</PresentationFormat>
  <Paragraphs>255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ชุดรูปแบบของ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TOOM</dc:creator>
  <cp:lastModifiedBy>MAY-PC</cp:lastModifiedBy>
  <cp:revision>14</cp:revision>
  <dcterms:created xsi:type="dcterms:W3CDTF">2018-11-12T03:30:01Z</dcterms:created>
  <dcterms:modified xsi:type="dcterms:W3CDTF">2018-11-14T02:46:38Z</dcterms:modified>
</cp:coreProperties>
</file>