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3" r:id="rId2"/>
    <p:sldId id="319" r:id="rId3"/>
    <p:sldId id="305" r:id="rId4"/>
    <p:sldId id="320" r:id="rId5"/>
    <p:sldId id="317" r:id="rId6"/>
    <p:sldId id="318" r:id="rId7"/>
    <p:sldId id="316" r:id="rId8"/>
    <p:sldId id="315" r:id="rId9"/>
    <p:sldId id="314" r:id="rId10"/>
  </p:sldIdLst>
  <p:sldSz cx="12192000" cy="6858000"/>
  <p:notesSz cx="7010400" cy="92964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FF"/>
    <a:srgbClr val="9999FF"/>
    <a:srgbClr val="FFCCCC"/>
    <a:srgbClr val="F8D1B6"/>
    <a:srgbClr val="FF7C80"/>
    <a:srgbClr val="66FFFF"/>
    <a:srgbClr val="99FF66"/>
    <a:srgbClr val="66FF3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8" autoAdjust="0"/>
    <p:restoredTop sz="94434" autoAdjust="0"/>
  </p:normalViewPr>
  <p:slideViewPr>
    <p:cSldViewPr snapToGrid="0">
      <p:cViewPr>
        <p:scale>
          <a:sx n="70" d="100"/>
          <a:sy n="70" d="100"/>
        </p:scale>
        <p:origin x="-312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61B1A-D990-4C47-A25C-03BE780514A7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D984-C4A7-42FB-AEE4-D55A915F2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65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CCF0E-CD5C-48CD-BD76-E8DE04548664}" type="datetimeFigureOut">
              <a:rPr lang="th-TH" smtClean="0"/>
              <a:pPr/>
              <a:t>07/11/61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74283"/>
            <a:ext cx="5608975" cy="365969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EFFE5-F450-401A-9D6C-E3B1582EE1D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3315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h-TH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62618D-9131-445B-B4EC-7D6729C20E90}" type="slidenum">
              <a:rPr lang="th-TH" smtClean="0"/>
              <a:pPr/>
              <a:t>1</a:t>
            </a:fld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03658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1856-69EC-4FC6-8BE6-4C1EBACF6573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85953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800C-779B-4FDD-B434-2F8CF5F7E0A3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319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7BDC3-B73F-40DB-84EF-2BAE2E387E6D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4747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0259-D80E-41D3-A956-13D8E06A5ED5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5036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3C9-B2FB-436C-9B52-7C8D280282FF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710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EEB-5869-4151-8FE5-1B2636C42073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383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1640-5F49-4807-AB10-27722A7B1CF1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4547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3D798-E7A4-4F3E-AD5D-0990B23241E7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501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87438-538A-46E9-9653-7EB70FCC55F1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998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9B647-18CE-4169-937D-6ED2009AFDC3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342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A6EE-86DA-4064-BCB7-FB9ADCCD7E79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700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66A59-ADAB-4139-A39C-494BF833C293}" type="datetime1">
              <a:rPr lang="th-TH" smtClean="0"/>
              <a:pPr/>
              <a:t>07/11/61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F539-44FA-463A-954E-CF233BF4356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391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C:\Users\parichat\AppData\Local\Temp\Rar$DI07.742\logo-DDC-MOP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638" y="77788"/>
            <a:ext cx="157638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9575" y="2055968"/>
            <a:ext cx="10933113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2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แนวทางการสื่อสารความเสี่ยงที่สนับสนุน</a:t>
            </a:r>
          </a:p>
          <a:p>
            <a:pPr algn="ctr">
              <a:defRPr/>
            </a:pPr>
            <a:r>
              <a:rPr lang="th-TH" sz="32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การป้องกันควบคุมโรคและภัยสุขภาพ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1</a:t>
            </a:fld>
            <a:endParaRPr lang="th-TH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1538"/>
            <a:ext cx="12192000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6"/>
          <p:cNvSpPr txBox="1"/>
          <p:nvPr/>
        </p:nvSpPr>
        <p:spPr>
          <a:xfrm>
            <a:off x="5613272" y="3667148"/>
            <a:ext cx="4869815" cy="10592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b="1" dirty="0" err="1" smtClean="0">
                <a:latin typeface="TH SarabunPSK"/>
                <a:cs typeface="TH SarabunPSK"/>
              </a:rPr>
              <a:t>นาย</a:t>
            </a:r>
            <a:r>
              <a:rPr sz="3600" b="1" spc="5" dirty="0" err="1" smtClean="0">
                <a:latin typeface="TH SarabunPSK"/>
                <a:cs typeface="TH SarabunPSK"/>
              </a:rPr>
              <a:t>แ</a:t>
            </a:r>
            <a:r>
              <a:rPr sz="3600" b="1" dirty="0" err="1" smtClean="0">
                <a:latin typeface="TH SarabunPSK"/>
                <a:cs typeface="TH SarabunPSK"/>
              </a:rPr>
              <a:t>พทย์</a:t>
            </a:r>
            <a:r>
              <a:rPr lang="th-TH" sz="3600" b="1" dirty="0" smtClean="0">
                <a:latin typeface="TH SarabunPSK"/>
                <a:cs typeface="TH SarabunPSK"/>
              </a:rPr>
              <a:t>กฤษฎา  มโหทาน</a:t>
            </a:r>
            <a:endParaRPr sz="3600" dirty="0">
              <a:latin typeface="TH SarabunPSK"/>
              <a:cs typeface="TH SarabunPSK"/>
            </a:endParaRPr>
          </a:p>
          <a:p>
            <a:pPr algn="ctr">
              <a:lnSpc>
                <a:spcPct val="100000"/>
              </a:lnSpc>
              <a:spcBef>
                <a:spcPts val="85"/>
              </a:spcBef>
            </a:pPr>
            <a:r>
              <a:rPr lang="th-TH" sz="3200" b="1" dirty="0" smtClean="0">
                <a:latin typeface="TH SarabunPSK"/>
                <a:cs typeface="TH SarabunPSK"/>
              </a:rPr>
              <a:t>ผู้ทรงคุณวุฒิ</a:t>
            </a:r>
            <a:r>
              <a:rPr sz="3200" b="1" dirty="0" err="1" smtClean="0">
                <a:latin typeface="TH SarabunPSK"/>
                <a:cs typeface="TH SarabunPSK"/>
              </a:rPr>
              <a:t>กรม</a:t>
            </a:r>
            <a:r>
              <a:rPr sz="3200" b="1" dirty="0" err="1">
                <a:latin typeface="TH SarabunPSK"/>
                <a:cs typeface="TH SarabunPSK"/>
              </a:rPr>
              <a:t>ควบคุมโรค</a:t>
            </a:r>
            <a:endParaRPr sz="3200" dirty="0">
              <a:latin typeface="TH SarabunPSK"/>
              <a:cs typeface="TH SarabunPS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2</a:t>
            </a:fld>
            <a:endParaRPr lang="th-T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6" t="16045" r="13253" b="5224"/>
          <a:stretch/>
        </p:blipFill>
        <p:spPr bwMode="auto">
          <a:xfrm>
            <a:off x="1037233" y="27288"/>
            <a:ext cx="10178011" cy="577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1538"/>
            <a:ext cx="12192000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29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78399" y="114237"/>
            <a:ext cx="11952816" cy="815012"/>
          </a:xfrm>
        </p:spPr>
        <p:txBody>
          <a:bodyPr>
            <a:noAutofit/>
          </a:bodyPr>
          <a:lstStyle/>
          <a:p>
            <a:pPr algn="ctr" eaLnBrk="1" hangingPunct="1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ความเชื่อมโยงยุทธศาสตร์กรมควบคุมโรค ปี 2559 - 2563 </a:t>
            </a:r>
            <a:br>
              <a:rPr lang="th-TH" sz="28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กับยุทธศาสตร์ชาติ ระยะ 20 ปี ด้านการป้องกันควบคุมโรคและภัยสุขภาพ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398184"/>
              </p:ext>
            </p:extLst>
          </p:nvPr>
        </p:nvGraphicFramePr>
        <p:xfrm>
          <a:off x="94427" y="1129434"/>
          <a:ext cx="12001333" cy="5043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81142"/>
                <a:gridCol w="4120191"/>
              </a:tblGrid>
              <a:tr h="457207"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ยุทธศาสตร์กรมฯ 6 ยุทธศาสตร์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ยุทธศาสตร์ชาติ ระยะ 20 ปีฯ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  <a:tr h="1320332">
                <a:tc>
                  <a:txBody>
                    <a:bodyPr/>
                    <a:lstStyle/>
                    <a:p>
                      <a:pPr marL="898525" indent="-89852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3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พัฒนาบทบาทการนำด้านนโยบาย และยุทธศาสตร์การป้องกันควบคุมโรค และภัยสุขภาพที่เป็นหลักของประเทศ</a:t>
                      </a:r>
                    </a:p>
                    <a:p>
                      <a:pPr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2</a:t>
                      </a:r>
                      <a:r>
                        <a:rPr lang="en-US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พัฒนา นวัตกรรม มาตรการ มาตรฐาน และวิชาการ เฝ้าระวังป้องกันควบคุมโรคและภัยสุขภาพของประเทศ</a:t>
                      </a:r>
                      <a:endParaRPr lang="en-US" sz="19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l"/>
                      <a:r>
                        <a:rPr lang="th-TH" sz="1900" b="1" u="non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ยุทธศาสตร์</a:t>
                      </a:r>
                      <a:r>
                        <a:rPr lang="en-US" sz="1900" b="1" u="non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4 </a:t>
                      </a:r>
                      <a:r>
                        <a:rPr lang="th-TH" sz="1900" u="non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พัฒนาการสื่อสารความเสี่ยงและประชาสัมพันธ์เพื่อการเฝ้าระวัง  ป้องกัน ควบคุมโรคและภัยสุขภาพ</a:t>
                      </a:r>
                      <a:endParaRPr lang="th-TH" sz="1900" u="non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93775" indent="-99377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1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การพัฒนานโยบาย มาตรการ และบริการด้านการป้องกันควบคุมโรค และภัยสุขภาพ</a:t>
                      </a:r>
                    </a:p>
                    <a:p>
                      <a:pPr algn="l"/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  <a:tr h="6705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9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ยุทธศาสตร์</a:t>
                      </a:r>
                      <a:r>
                        <a:rPr lang="en-US" sz="19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4 </a:t>
                      </a:r>
                      <a:r>
                        <a:rPr lang="th-TH" sz="19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พัฒนาการสื่อสารความเสี่ยงและประชาสัมพันธ์เพื่อการเฝ้าระวัง  ป้องกัน ควบคุมโรคและภัยสุขภาพ</a:t>
                      </a:r>
                    </a:p>
                    <a:p>
                      <a:pPr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5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เตรียมความพร้อมและการจัดการในการป้องกันควบคุมโรคและภัยสุขภาพตามมาตรฐานสากล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93775" indent="-99377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การเสริมสร้างความเข้มแข็งของระบบจัดการภาวะฉุกเฉินทางสาธารณสุข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  <a:tr h="6705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9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ยุทธศาสตร์ 2 </a:t>
                      </a:r>
                      <a:r>
                        <a:rPr lang="th-TH" sz="19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 นวัตกรรม มาตรการ มาตรฐาน และวิชาการ เฝ้าระวังป้องกันควบคุมโรคและภัยสุขภาพของประเทศ</a:t>
                      </a:r>
                      <a:br>
                        <a:rPr lang="th-TH" sz="19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endParaRPr lang="th-TH" sz="1900" dirty="0" smtClean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8525" indent="-89852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การยกระดับโครงสร้างพื้นฐานของระบบป้องกันควบคุมโรคและภัยสุขภาพ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  <a:tr h="1254455">
                <a:tc>
                  <a:txBody>
                    <a:bodyPr/>
                    <a:lstStyle/>
                    <a:p>
                      <a:pPr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1</a:t>
                      </a:r>
                      <a:r>
                        <a:rPr lang="en-US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สร้างความร่วมมือและสนับสนุนภาคีเครือข่ายภายในประเทศและนานาชาติ</a:t>
                      </a:r>
                      <a:endParaRPr lang="en-US" sz="19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898525" indent="-89852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3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พัฒนาบทบาทการนำด้านนโยบาย และยุทธศาสตร์การป้องกันควบคุมโรค และภัยสุขภาพที่เป็นหลักของประเทศ</a:t>
                      </a:r>
                      <a:endParaRPr lang="en-US" sz="19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6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บริหารจัดการองค์การแนวใหม่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8525" indent="-89852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การปรับปรุงระบบบริหารจัดการและการพัฒนาความร่วมมือ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  <a:tr h="670567">
                <a:tc>
                  <a:txBody>
                    <a:bodyPr/>
                    <a:lstStyle/>
                    <a:p>
                      <a:pPr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6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บริหารจัดการองค์การแนวใหม่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8525" indent="-898525" algn="l"/>
                      <a:r>
                        <a:rPr lang="th-TH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ยุทธศาสตร์ </a:t>
                      </a:r>
                      <a:r>
                        <a:rPr lang="en-US" sz="19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r>
                        <a:rPr lang="en-US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1900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การพัฒนากำลังคนด้านการป้องกันควบคุมโรคและภัยสุขภาพ</a:t>
                      </a:r>
                      <a:endParaRPr lang="th-TH" sz="19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121920" marR="121920" marT="45722" marB="45722">
                    <a:solidFill>
                      <a:srgbClr val="FF8FB4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347200" y="6381753"/>
            <a:ext cx="2844800" cy="365125"/>
          </a:xfrm>
        </p:spPr>
        <p:txBody>
          <a:bodyPr/>
          <a:lstStyle/>
          <a:p>
            <a:pPr>
              <a:defRPr/>
            </a:pPr>
            <a:fld id="{65646B12-1AEF-4D1D-9F3C-8721C863AD94}" type="slidenum">
              <a:rPr lang="th-TH"/>
              <a:pPr>
                <a:defRPr/>
              </a:pPr>
              <a:t>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749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1" y="73026"/>
            <a:ext cx="11938000" cy="672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81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5951538"/>
            <a:ext cx="12240684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ject 6"/>
          <p:cNvSpPr txBox="1"/>
          <p:nvPr/>
        </p:nvSpPr>
        <p:spPr>
          <a:xfrm>
            <a:off x="152400" y="152400"/>
            <a:ext cx="11811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b="1" spc="-20" dirty="0">
                <a:latin typeface="TH SarabunPSK"/>
                <a:cs typeface="TH SarabunPSK"/>
              </a:rPr>
              <a:t>แผน</a:t>
            </a:r>
            <a:r>
              <a:rPr sz="3200" b="1" spc="-27" dirty="0">
                <a:latin typeface="TH SarabunPSK"/>
                <a:cs typeface="TH SarabunPSK"/>
              </a:rPr>
              <a:t>ง</a:t>
            </a:r>
            <a:r>
              <a:rPr sz="3200" b="1" spc="-13" dirty="0">
                <a:latin typeface="TH SarabunPSK"/>
                <a:cs typeface="TH SarabunPSK"/>
              </a:rPr>
              <a:t>า</a:t>
            </a:r>
            <a:r>
              <a:rPr sz="3200" b="1" spc="-27" dirty="0">
                <a:latin typeface="TH SarabunPSK"/>
                <a:cs typeface="TH SarabunPSK"/>
              </a:rPr>
              <a:t>น</a:t>
            </a:r>
            <a:r>
              <a:rPr sz="3200" b="1" spc="-13" dirty="0">
                <a:latin typeface="TH SarabunPSK"/>
                <a:cs typeface="TH SarabunPSK"/>
              </a:rPr>
              <a:t>ควบคุมโรคและภัยสุขภาพ</a:t>
            </a:r>
            <a:r>
              <a:rPr sz="3200" b="1" spc="-33" dirty="0">
                <a:latin typeface="TH SarabunPSK"/>
                <a:cs typeface="TH SarabunPSK"/>
              </a:rPr>
              <a:t> </a:t>
            </a:r>
            <a:r>
              <a:rPr sz="3200" b="1" spc="-13" dirty="0">
                <a:latin typeface="TH SarabunPSK"/>
                <a:cs typeface="TH SarabunPSK"/>
              </a:rPr>
              <a:t>ระยะปฏิรูป</a:t>
            </a:r>
            <a:r>
              <a:rPr sz="3200" b="1" spc="27" dirty="0">
                <a:latin typeface="TH SarabunPSK"/>
                <a:cs typeface="TH SarabunPSK"/>
              </a:rPr>
              <a:t> </a:t>
            </a:r>
            <a:r>
              <a:rPr sz="3200" b="1" spc="-13" dirty="0">
                <a:latin typeface="TH SarabunPSK"/>
                <a:cs typeface="TH SarabunPSK"/>
              </a:rPr>
              <a:t>(</a:t>
            </a:r>
            <a:r>
              <a:rPr sz="3200" b="1" spc="-20" dirty="0">
                <a:latin typeface="TH SarabunPSK"/>
                <a:cs typeface="TH SarabunPSK"/>
              </a:rPr>
              <a:t>พ.</a:t>
            </a:r>
            <a:r>
              <a:rPr sz="3200" b="1" spc="-13" dirty="0">
                <a:latin typeface="TH SarabunPSK"/>
                <a:cs typeface="TH SarabunPSK"/>
              </a:rPr>
              <a:t>ศ.</a:t>
            </a:r>
            <a:r>
              <a:rPr sz="3200" b="1" spc="33" dirty="0">
                <a:latin typeface="TH SarabunPSK"/>
                <a:cs typeface="TH SarabunPSK"/>
              </a:rPr>
              <a:t> </a:t>
            </a:r>
            <a:r>
              <a:rPr sz="3200" b="1" spc="-27" dirty="0">
                <a:latin typeface="TH SarabunPSK"/>
                <a:cs typeface="TH SarabunPSK"/>
              </a:rPr>
              <a:t>256</a:t>
            </a:r>
            <a:r>
              <a:rPr sz="3200" b="1" spc="-13" dirty="0">
                <a:latin typeface="TH SarabunPSK"/>
                <a:cs typeface="TH SarabunPSK"/>
              </a:rPr>
              <a:t>0-</a:t>
            </a:r>
            <a:r>
              <a:rPr sz="3200" b="1" spc="-27" dirty="0">
                <a:latin typeface="TH SarabunPSK"/>
                <a:cs typeface="TH SarabunPSK"/>
              </a:rPr>
              <a:t>2564</a:t>
            </a:r>
            <a:r>
              <a:rPr sz="3200" b="1" spc="-13" dirty="0" smtClean="0">
                <a:latin typeface="TH SarabunPSK"/>
                <a:cs typeface="TH SarabunPSK"/>
              </a:rPr>
              <a:t>)</a:t>
            </a:r>
            <a:r>
              <a:rPr lang="th-TH" sz="3200" b="1" spc="-13" dirty="0" smtClean="0">
                <a:latin typeface="TH SarabunPSK"/>
                <a:cs typeface="TH SarabunPSK"/>
              </a:rPr>
              <a:t> </a:t>
            </a:r>
            <a:r>
              <a:rPr sz="3200" b="1" spc="-13" dirty="0" err="1" smtClean="0">
                <a:latin typeface="TH SarabunPSK"/>
                <a:cs typeface="TH SarabunPSK"/>
              </a:rPr>
              <a:t>ประจ</a:t>
            </a:r>
            <a:r>
              <a:rPr lang="th-TH" sz="3200" b="1" spc="-13" dirty="0" smtClean="0">
                <a:latin typeface="TH SarabunPSK"/>
                <a:cs typeface="TH SarabunPSK"/>
              </a:rPr>
              <a:t>ำ</a:t>
            </a:r>
            <a:r>
              <a:rPr sz="3200" b="1" spc="-13" dirty="0" err="1" smtClean="0">
                <a:latin typeface="TH SarabunPSK"/>
                <a:cs typeface="TH SarabunPSK"/>
              </a:rPr>
              <a:t>ปีงบป</a:t>
            </a:r>
            <a:r>
              <a:rPr sz="3200" b="1" spc="-20" dirty="0" err="1" smtClean="0">
                <a:latin typeface="TH SarabunPSK"/>
                <a:cs typeface="TH SarabunPSK"/>
              </a:rPr>
              <a:t>ระมาณ</a:t>
            </a:r>
            <a:r>
              <a:rPr sz="3200" b="1" dirty="0" smtClean="0">
                <a:latin typeface="TH SarabunPSK"/>
                <a:cs typeface="TH SarabunPSK"/>
              </a:rPr>
              <a:t> </a:t>
            </a:r>
            <a:r>
              <a:rPr sz="3200" b="1" spc="-7" dirty="0">
                <a:latin typeface="TH SarabunPSK"/>
                <a:cs typeface="TH SarabunPSK"/>
              </a:rPr>
              <a:t>พ</a:t>
            </a:r>
            <a:r>
              <a:rPr sz="3200" b="1" spc="-13" dirty="0">
                <a:latin typeface="TH SarabunPSK"/>
                <a:cs typeface="TH SarabunPSK"/>
              </a:rPr>
              <a:t>.ศ.</a:t>
            </a:r>
            <a:r>
              <a:rPr sz="3200" b="1" spc="33" dirty="0">
                <a:latin typeface="TH SarabunPSK"/>
                <a:cs typeface="TH SarabunPSK"/>
              </a:rPr>
              <a:t> </a:t>
            </a:r>
            <a:r>
              <a:rPr sz="3200" b="1" spc="-27" dirty="0">
                <a:latin typeface="TH SarabunPSK"/>
                <a:cs typeface="TH SarabunPSK"/>
              </a:rPr>
              <a:t>2562</a:t>
            </a:r>
            <a:endParaRPr sz="3200" dirty="0">
              <a:latin typeface="TH SarabunPSK"/>
              <a:cs typeface="TH SarabunPS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240101"/>
              </p:ext>
            </p:extLst>
          </p:nvPr>
        </p:nvGraphicFramePr>
        <p:xfrm>
          <a:off x="338959" y="762000"/>
          <a:ext cx="11658600" cy="50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6858000"/>
              </a:tblGrid>
              <a:tr h="523370">
                <a:tc>
                  <a:txBody>
                    <a:bodyPr/>
                    <a:lstStyle/>
                    <a:p>
                      <a:pPr algn="ctr"/>
                      <a:r>
                        <a:rPr lang="th-TH" sz="2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ยุทธศาสตร์</a:t>
                      </a:r>
                      <a:endParaRPr lang="th-TH" sz="28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แผนงาน</a:t>
                      </a:r>
                      <a:endParaRPr lang="th-TH" sz="28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rowSpan="4">
                  <a:txBody>
                    <a:bodyPr/>
                    <a:lstStyle/>
                    <a:p>
                      <a:r>
                        <a:rPr lang="th-TH" sz="26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ยุทธศาสตร์ที่ 1 การพัฒนานโยบาย มาตรการ และบริการด้านการป้องกันควบคุมโรคและภัยสุขภาพ</a:t>
                      </a:r>
                      <a:endParaRPr lang="en-US" sz="26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1.1 Cluster CD</a:t>
                      </a: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(14 แผนงาน)</a:t>
                      </a:r>
                      <a:endParaRPr lang="th-TH" sz="24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pPr algn="ctr"/>
                      <a:endParaRPr lang="th-TH" sz="2800" baseline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1.2 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Cluster NATI </a:t>
                      </a: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(6 แผนงาน)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pPr algn="ctr"/>
                      <a:endParaRPr lang="th-TH" sz="2800" baseline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1.3 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Cluster SALT</a:t>
                      </a: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(5 แผนงาน)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pPr algn="ctr"/>
                      <a:endParaRPr lang="th-TH" sz="2800" baseline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1.4 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Cluster ENV-OCC</a:t>
                      </a: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(3 แผนงาน)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rowSpan="4">
                  <a:txBody>
                    <a:bodyPr/>
                    <a:lstStyle/>
                    <a:p>
                      <a:r>
                        <a:rPr lang="th-TH" sz="26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ยุทธศาสตร์ที่ 2 การเสริมสร้างความเข้มแข็งของระบบจัดการภาวะฉุกเฉินทางสาธารณสุข</a:t>
                      </a:r>
                      <a:endParaRPr lang="en-US" sz="26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2.1 การพัฒนาขีดความสามารถและสมรรถนะศูนย์ปฏิบัติการภาวะฉุกเฉิน (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EOC)</a:t>
                      </a: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endParaRPr lang="en-US" sz="28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2.2 การดูแลรักษาผู้ป่วย 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Bio Containment unit</a:t>
                      </a: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endParaRPr lang="en-US" sz="28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2.3 แผนงานพัฒนาการสื่อสารความเสี่ยง (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Risk Communication)</a:t>
                      </a: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endParaRPr lang="en-US" sz="28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2.4 แผนพัฒนาสมรรถนะช่องทางเข้าออกประเทศตามกฏอนามัยระหว่างประเทศ พ.ศ.2548 (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POE)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4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5951538"/>
            <a:ext cx="12240684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ject 6"/>
          <p:cNvSpPr txBox="1"/>
          <p:nvPr/>
        </p:nvSpPr>
        <p:spPr>
          <a:xfrm>
            <a:off x="152400" y="152400"/>
            <a:ext cx="11811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b="1" spc="-20" dirty="0">
                <a:latin typeface="TH SarabunPSK"/>
                <a:cs typeface="TH SarabunPSK"/>
              </a:rPr>
              <a:t>แผน</a:t>
            </a:r>
            <a:r>
              <a:rPr sz="3200" b="1" spc="-27" dirty="0">
                <a:latin typeface="TH SarabunPSK"/>
                <a:cs typeface="TH SarabunPSK"/>
              </a:rPr>
              <a:t>ง</a:t>
            </a:r>
            <a:r>
              <a:rPr sz="3200" b="1" spc="-13" dirty="0">
                <a:latin typeface="TH SarabunPSK"/>
                <a:cs typeface="TH SarabunPSK"/>
              </a:rPr>
              <a:t>า</a:t>
            </a:r>
            <a:r>
              <a:rPr sz="3200" b="1" spc="-27" dirty="0">
                <a:latin typeface="TH SarabunPSK"/>
                <a:cs typeface="TH SarabunPSK"/>
              </a:rPr>
              <a:t>น</a:t>
            </a:r>
            <a:r>
              <a:rPr sz="3200" b="1" spc="-13" dirty="0">
                <a:latin typeface="TH SarabunPSK"/>
                <a:cs typeface="TH SarabunPSK"/>
              </a:rPr>
              <a:t>ควบคุมโรคและภัยสุขภาพ</a:t>
            </a:r>
            <a:r>
              <a:rPr sz="3200" b="1" spc="-33" dirty="0">
                <a:latin typeface="TH SarabunPSK"/>
                <a:cs typeface="TH SarabunPSK"/>
              </a:rPr>
              <a:t> </a:t>
            </a:r>
            <a:r>
              <a:rPr sz="3200" b="1" spc="-13" dirty="0">
                <a:latin typeface="TH SarabunPSK"/>
                <a:cs typeface="TH SarabunPSK"/>
              </a:rPr>
              <a:t>ระยะปฏิรูป</a:t>
            </a:r>
            <a:r>
              <a:rPr sz="3200" b="1" spc="27" dirty="0">
                <a:latin typeface="TH SarabunPSK"/>
                <a:cs typeface="TH SarabunPSK"/>
              </a:rPr>
              <a:t> </a:t>
            </a:r>
            <a:r>
              <a:rPr sz="3200" b="1" spc="-13" dirty="0">
                <a:latin typeface="TH SarabunPSK"/>
                <a:cs typeface="TH SarabunPSK"/>
              </a:rPr>
              <a:t>(</a:t>
            </a:r>
            <a:r>
              <a:rPr sz="3200" b="1" spc="-20" dirty="0">
                <a:latin typeface="TH SarabunPSK"/>
                <a:cs typeface="TH SarabunPSK"/>
              </a:rPr>
              <a:t>พ.</a:t>
            </a:r>
            <a:r>
              <a:rPr sz="3200" b="1" spc="-13" dirty="0">
                <a:latin typeface="TH SarabunPSK"/>
                <a:cs typeface="TH SarabunPSK"/>
              </a:rPr>
              <a:t>ศ.</a:t>
            </a:r>
            <a:r>
              <a:rPr sz="3200" b="1" spc="33" dirty="0">
                <a:latin typeface="TH SarabunPSK"/>
                <a:cs typeface="TH SarabunPSK"/>
              </a:rPr>
              <a:t> </a:t>
            </a:r>
            <a:r>
              <a:rPr sz="3200" b="1" spc="-27" dirty="0">
                <a:latin typeface="TH SarabunPSK"/>
                <a:cs typeface="TH SarabunPSK"/>
              </a:rPr>
              <a:t>256</a:t>
            </a:r>
            <a:r>
              <a:rPr sz="3200" b="1" spc="-13" dirty="0">
                <a:latin typeface="TH SarabunPSK"/>
                <a:cs typeface="TH SarabunPSK"/>
              </a:rPr>
              <a:t>0-</a:t>
            </a:r>
            <a:r>
              <a:rPr sz="3200" b="1" spc="-27" dirty="0">
                <a:latin typeface="TH SarabunPSK"/>
                <a:cs typeface="TH SarabunPSK"/>
              </a:rPr>
              <a:t>2564</a:t>
            </a:r>
            <a:r>
              <a:rPr sz="3200" b="1" spc="-13" dirty="0" smtClean="0">
                <a:latin typeface="TH SarabunPSK"/>
                <a:cs typeface="TH SarabunPSK"/>
              </a:rPr>
              <a:t>)</a:t>
            </a:r>
            <a:r>
              <a:rPr lang="th-TH" sz="3200" b="1" spc="-13" dirty="0" smtClean="0">
                <a:latin typeface="TH SarabunPSK"/>
                <a:cs typeface="TH SarabunPSK"/>
              </a:rPr>
              <a:t> </a:t>
            </a:r>
            <a:r>
              <a:rPr sz="3200" b="1" spc="-13" dirty="0" err="1" smtClean="0">
                <a:latin typeface="TH SarabunPSK"/>
                <a:cs typeface="TH SarabunPSK"/>
              </a:rPr>
              <a:t>ประจ</a:t>
            </a:r>
            <a:r>
              <a:rPr lang="th-TH" sz="3200" b="1" spc="-13" dirty="0" smtClean="0">
                <a:latin typeface="TH SarabunPSK"/>
                <a:cs typeface="TH SarabunPSK"/>
              </a:rPr>
              <a:t>ำ</a:t>
            </a:r>
            <a:r>
              <a:rPr sz="3200" b="1" spc="-13" dirty="0" err="1" smtClean="0">
                <a:latin typeface="TH SarabunPSK"/>
                <a:cs typeface="TH SarabunPSK"/>
              </a:rPr>
              <a:t>ปีงบป</a:t>
            </a:r>
            <a:r>
              <a:rPr sz="3200" b="1" spc="-20" dirty="0" err="1" smtClean="0">
                <a:latin typeface="TH SarabunPSK"/>
                <a:cs typeface="TH SarabunPSK"/>
              </a:rPr>
              <a:t>ระมาณ</a:t>
            </a:r>
            <a:r>
              <a:rPr sz="3200" b="1" dirty="0" smtClean="0">
                <a:latin typeface="TH SarabunPSK"/>
                <a:cs typeface="TH SarabunPSK"/>
              </a:rPr>
              <a:t> </a:t>
            </a:r>
            <a:r>
              <a:rPr sz="3200" b="1" spc="-7" dirty="0">
                <a:latin typeface="TH SarabunPSK"/>
                <a:cs typeface="TH SarabunPSK"/>
              </a:rPr>
              <a:t>พ</a:t>
            </a:r>
            <a:r>
              <a:rPr sz="3200" b="1" spc="-13" dirty="0">
                <a:latin typeface="TH SarabunPSK"/>
                <a:cs typeface="TH SarabunPSK"/>
              </a:rPr>
              <a:t>.ศ.</a:t>
            </a:r>
            <a:r>
              <a:rPr sz="3200" b="1" spc="33" dirty="0">
                <a:latin typeface="TH SarabunPSK"/>
                <a:cs typeface="TH SarabunPSK"/>
              </a:rPr>
              <a:t> </a:t>
            </a:r>
            <a:r>
              <a:rPr sz="3200" b="1" spc="-27" dirty="0">
                <a:latin typeface="TH SarabunPSK"/>
                <a:cs typeface="TH SarabunPSK"/>
              </a:rPr>
              <a:t>2562</a:t>
            </a:r>
            <a:endParaRPr sz="3200" dirty="0">
              <a:latin typeface="TH SarabunPSK"/>
              <a:cs typeface="TH SarabunPSK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251552"/>
              </p:ext>
            </p:extLst>
          </p:nvPr>
        </p:nvGraphicFramePr>
        <p:xfrm>
          <a:off x="338959" y="838200"/>
          <a:ext cx="11658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441"/>
                <a:gridCol w="8035159"/>
              </a:tblGrid>
              <a:tr h="523370">
                <a:tc>
                  <a:txBody>
                    <a:bodyPr/>
                    <a:lstStyle/>
                    <a:p>
                      <a:pPr algn="ctr"/>
                      <a:r>
                        <a:rPr lang="th-TH" sz="2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ยุทธศาสตร์</a:t>
                      </a:r>
                      <a:endParaRPr lang="th-TH" sz="28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แผนงาน</a:t>
                      </a:r>
                      <a:endParaRPr lang="th-TH" sz="28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rowSpan="3">
                  <a:txBody>
                    <a:bodyPr/>
                    <a:lstStyle/>
                    <a:p>
                      <a:r>
                        <a:rPr lang="th-TH" sz="26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ยุทธศาสตร์ที่ 3 การยกระดับโครงสร้างพื้นฐานของระบบป้องกันควบคุมโรคและภัยสุขภาพ</a:t>
                      </a:r>
                      <a:endParaRPr lang="en-US" sz="26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3.1 ระบบเฝ้าระวังและระบบข้อมูลสารสนเทศ</a:t>
                      </a:r>
                      <a:endParaRPr lang="th-TH" sz="2400" baseline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pPr algn="ctr"/>
                      <a:endParaRPr lang="th-TH" sz="2800" baseline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3.2 ระบบวิจัย การจัดการความรู้ และการพัฒนานวัตกรรม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pPr algn="ctr"/>
                      <a:endParaRPr lang="th-TH" sz="2800" baseline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3.3 ห้องปฏิบัติการทางสาธารณสุข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rowSpan="3">
                  <a:txBody>
                    <a:bodyPr/>
                    <a:lstStyle/>
                    <a:p>
                      <a:r>
                        <a:rPr lang="th-TH" sz="26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ยุทธศาสตร์ที่ 4 การปรับปรุงระบบบริหารจัดการและการพัฒนาความร่วมมือ</a:t>
                      </a:r>
                      <a:endParaRPr lang="en-US" sz="26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4.1 พัฒนาและประสานความร่วมมือด้านการป้องกันควบคุมโรคกับภาคีเครือข่ายที่สำคัญ 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endParaRPr lang="en-US" sz="28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4.2 พัฒนาความร่วมมือระหว่างประเทศเพื่อการสร้างเสริมสมรรถนะด้านการป้องกันควบคุมโรค 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523370">
                <a:tc vMerge="1">
                  <a:txBody>
                    <a:bodyPr/>
                    <a:lstStyle/>
                    <a:p>
                      <a:endParaRPr lang="en-US" sz="28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4.3 จัดระบบติดตามและประเมินผลอย่างบูรณาการ ที่หน่วยงานต่างๆ ในระบบป้องกันควบคุมโรคยอมรับร่วมกัน </a:t>
                      </a:r>
                      <a:endParaRPr lang="en-US" sz="24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913620">
                <a:tc>
                  <a:txBody>
                    <a:bodyPr/>
                    <a:lstStyle/>
                    <a:p>
                      <a:r>
                        <a:rPr lang="th-TH" sz="26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ยุทธศาสตร์ที่ 5 การพัฒนากำลังคนด้านการป้องกันควบคุมโรคและภัยสุขภาพ</a:t>
                      </a:r>
                      <a:endParaRPr lang="en-US" sz="26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</a:t>
                      </a:r>
                      <a:r>
                        <a:rPr lang="en-US" sz="2800" baseline="0" dirty="0" smtClean="0">
                          <a:solidFill>
                            <a:schemeClr val="dk1"/>
                          </a:solidFill>
                          <a:effectLst/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Needs &gt;  Recruit &gt;  Training &gt; Maintain</a:t>
                      </a:r>
                      <a:endParaRPr lang="en-US" sz="3200" baseline="0" dirty="0" smtClean="0">
                        <a:solidFill>
                          <a:schemeClr val="dk1"/>
                        </a:solidFill>
                        <a:effectLst/>
                        <a:latin typeface="Angsana New" pitchFamily="18" charset="-34"/>
                        <a:ea typeface="+mn-ea"/>
                        <a:cs typeface="Angsana New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79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3450"/>
              </p:ext>
            </p:extLst>
          </p:nvPr>
        </p:nvGraphicFramePr>
        <p:xfrm>
          <a:off x="457200" y="1027635"/>
          <a:ext cx="11376025" cy="4663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0825"/>
                <a:gridCol w="7315200"/>
              </a:tblGrid>
              <a:tr h="379487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bg2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ยุทธศาสตร์ 20 ปี </a:t>
                      </a:r>
                      <a:endParaRPr lang="th-TH" sz="2800" dirty="0">
                        <a:solidFill>
                          <a:schemeClr val="bg2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121925" marR="121925"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bg2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กลยุทธ์สื่อสารที่สนับสนุน</a:t>
                      </a:r>
                      <a:endParaRPr lang="th-TH" sz="2800" dirty="0">
                        <a:solidFill>
                          <a:schemeClr val="bg2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121925" marR="121925" marT="45689" marB="45689"/>
                </a:tc>
              </a:tr>
              <a:tr h="1764590">
                <a:tc>
                  <a:txBody>
                    <a:bodyPr/>
                    <a:lstStyle/>
                    <a:p>
                      <a:r>
                        <a:rPr lang="th-TH" sz="2600" u="sng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ยุทธศาสตร์ที่ 1</a:t>
                      </a:r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 การพัฒนานโยบาย มาตรการ และบริการด้านการป้องกันควบคุมโรคและภัยสุขภาพ</a:t>
                      </a:r>
                    </a:p>
                  </a:txBody>
                  <a:tcPr marL="121925" marR="121925" marT="45689" marB="45689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8. พัฒนาระบบงานสร้างเสริมความรอบรู้ด้านสุขภาพ (</a:t>
                      </a:r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Health Literacy) </a:t>
                      </a:r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ในประเด็นด้านการป้องกันโรค</a:t>
                      </a:r>
                    </a:p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9. การปฏิรูปการสื่อสารด้านสุขภาพ โดยใช้การสื่อสารประชาสัมพันธ์เชิงกลยุทธ์ เพื่อเพิ่มขีดความสามารถ การสื่อสารในการป้องกันควบคุมโรค และภัยสุขภาพ</a:t>
                      </a:r>
                    </a:p>
                    <a:p>
                      <a:r>
                        <a:rPr lang="th-TH" sz="2600" kern="1200" baseline="0" dirty="0" smtClean="0">
                          <a:solidFill>
                            <a:srgbClr val="C00000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(สนับสนุนแผนงาน 1.1 -1.4  </a:t>
                      </a:r>
                      <a:r>
                        <a:rPr lang="en-US" sz="2600" kern="1200" baseline="0" dirty="0" smtClean="0">
                          <a:solidFill>
                            <a:srgbClr val="C00000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Cluster CD, NATI , SALT, ENV-OCC </a:t>
                      </a:r>
                      <a:r>
                        <a:rPr lang="th-TH" sz="2600" kern="1200" baseline="0" dirty="0" smtClean="0">
                          <a:solidFill>
                            <a:srgbClr val="C00000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)</a:t>
                      </a:r>
                      <a:endParaRPr lang="th-TH" sz="2600" dirty="0" smtClean="0">
                        <a:solidFill>
                          <a:srgbClr val="C0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121925" marR="121925" marT="45689" marB="45689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498097">
                <a:tc>
                  <a:txBody>
                    <a:bodyPr/>
                    <a:lstStyle/>
                    <a:p>
                      <a:r>
                        <a:rPr lang="th-TH" sz="2600" u="sng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ยุทธศาสตร์ที่ 2 </a:t>
                      </a:r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การเสริมสร้างความเข้มแข็งของระบบจัดการภาวะฉุกเฉินทางสาธารณสุข</a:t>
                      </a:r>
                      <a:endParaRPr lang="th-TH" sz="2600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121925" marR="121925" marT="45689" marB="45689">
                    <a:solidFill>
                      <a:srgbClr val="F49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600" kern="1200" dirty="0" smtClean="0">
                          <a:solidFill>
                            <a:schemeClr val="dk1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5. พัฒนาระบบและกลไกที่ทำให้เกิดการสื่อสารความเสี่ยงด้านการป้องกัน ควบคุมโรค และภัยสุขภาพที่มีประสิทธิภาพในระดับประเทศ ระดับเขต ระดับจังหวัด ระดับท้องถิ่น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600" kern="1200" baseline="0" dirty="0" smtClean="0">
                          <a:solidFill>
                            <a:srgbClr val="C00000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(สนับสนุนแผนงาน 2.3 แผนงานพัฒนาการสื่อสารความเสี่ยง</a:t>
                      </a:r>
                      <a:r>
                        <a:rPr lang="en-US" sz="2600" kern="1200" baseline="0" dirty="0" smtClean="0">
                          <a:solidFill>
                            <a:srgbClr val="C00000"/>
                          </a:solidFill>
                          <a:effectLst/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 : Risk Communication)</a:t>
                      </a:r>
                    </a:p>
                  </a:txBody>
                  <a:tcPr marL="121925" marR="121925" marT="45689" marB="45689">
                    <a:solidFill>
                      <a:srgbClr val="F49EB2"/>
                    </a:solidFill>
                  </a:tcPr>
                </a:tc>
              </a:tr>
            </a:tbl>
          </a:graphicData>
        </a:graphic>
      </p:graphicFrame>
      <p:pic>
        <p:nvPicPr>
          <p:cNvPr id="2357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5951538"/>
            <a:ext cx="12240684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003" y="250208"/>
            <a:ext cx="11809312" cy="719825"/>
          </a:xfrm>
        </p:spPr>
        <p:txBody>
          <a:bodyPr>
            <a:noAutofit/>
          </a:bodyPr>
          <a:lstStyle/>
          <a:p>
            <a:pPr algn="ctr"/>
            <a:r>
              <a:rPr lang="th-TH" sz="3600" b="1" dirty="0" smtClean="0">
                <a:solidFill>
                  <a:schemeClr val="tx1"/>
                </a:solidFill>
              </a:rPr>
              <a:t>งานสื่อสารที่สนับสนุนยุทธศาสตร์ชาติระยะ 20 ปี ด้านการป้องกันควบคุมโรคและภัยสุขภาพ</a:t>
            </a:r>
          </a:p>
        </p:txBody>
      </p:sp>
    </p:spTree>
    <p:extLst>
      <p:ext uri="{BB962C8B-B14F-4D97-AF65-F5344CB8AC3E}">
        <p14:creationId xmlns:p14="http://schemas.microsoft.com/office/powerpoint/2010/main" val="11307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BA133-9807-4731-A2D9-A7CB077783B8}" type="slidenum">
              <a:rPr lang="th-TH" smtClean="0"/>
              <a:pPr>
                <a:defRPr/>
              </a:pPr>
              <a:t>8</a:t>
            </a:fld>
            <a:endParaRPr lang="th-TH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5951538"/>
            <a:ext cx="12240684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3162" y="230167"/>
            <a:ext cx="102451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600" b="1" dirty="0" smtClean="0"/>
              <a:t>การวิเคราะห์ตารางที่ 1</a:t>
            </a:r>
          </a:p>
          <a:p>
            <a:r>
              <a:rPr lang="th-TH" sz="2400" b="1" dirty="0"/>
              <a:t>การจัดทำเป้าหมายงานสื่อสารความเสี่ยงและ</a:t>
            </a:r>
            <a:r>
              <a:rPr lang="th-TH" sz="2400" b="1" dirty="0" smtClean="0"/>
              <a:t>ประชาสัมพันธ์เพื่อ</a:t>
            </a:r>
            <a:r>
              <a:rPr lang="th-TH" sz="2400" b="1" dirty="0"/>
              <a:t>สนับสนุนการดำเนินงานการป้องกันควบคุม</a:t>
            </a:r>
            <a:r>
              <a:rPr lang="th-TH" sz="2400" b="1" dirty="0" smtClean="0"/>
              <a:t>โรค</a:t>
            </a:r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678525"/>
              </p:ext>
            </p:extLst>
          </p:nvPr>
        </p:nvGraphicFramePr>
        <p:xfrm>
          <a:off x="366975" y="1415703"/>
          <a:ext cx="11424691" cy="3947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9410"/>
                <a:gridCol w="1269410"/>
                <a:gridCol w="1069082"/>
                <a:gridCol w="1435187"/>
                <a:gridCol w="1309610"/>
                <a:gridCol w="1263762"/>
                <a:gridCol w="1269410"/>
                <a:gridCol w="1269410"/>
                <a:gridCol w="1269410"/>
              </a:tblGrid>
              <a:tr h="2631912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สถานการณ์โรค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(1)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เป้าหมายโรค (2)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ngsana New" pitchFamily="18" charset="-34"/>
                          <a:cs typeface="Angsana New" pitchFamily="18" charset="-34"/>
                        </a:rPr>
                        <a:t>GAP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โรค</a:t>
                      </a:r>
                    </a:p>
                    <a:p>
                      <a:pPr algn="ctr"/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(3)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เป้าหมายด้านการสื่อสารฯเฉพาะโรค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(4)</a:t>
                      </a:r>
                    </a:p>
                    <a:p>
                      <a:pPr algn="ctr"/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กลุ่มเป้า</a:t>
                      </a:r>
                      <a:b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หมายด้านการสื่อสาร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(5)</a:t>
                      </a:r>
                    </a:p>
                    <a:p>
                      <a:pPr algn="ctr"/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พฤติกรรมเป้าหมายที่ต้องการ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(6)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ประเด็นการสื่อสาร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(7)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กิจกรรมที่ดำเนินการด้านการสื่อสารฯ</a:t>
                      </a:r>
                    </a:p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(8)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หมายเหตุ </a:t>
                      </a:r>
                      <a:r>
                        <a:rPr lang="en-US" sz="1800" dirty="0" smtClean="0">
                          <a:latin typeface="Angsana New" pitchFamily="18" charset="-34"/>
                          <a:cs typeface="Angsana New" pitchFamily="18" charset="-34"/>
                        </a:rPr>
                        <a:t>: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1315956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51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BA133-9807-4731-A2D9-A7CB077783B8}" type="slidenum">
              <a:rPr lang="th-TH" smtClean="0"/>
              <a:pPr>
                <a:defRPr/>
              </a:pPr>
              <a:t>9</a:t>
            </a:fld>
            <a:endParaRPr lang="th-TH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5951538"/>
            <a:ext cx="12240684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82877" y="1842451"/>
            <a:ext cx="31229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Q &amp; A</a:t>
            </a:r>
            <a:endParaRPr lang="th-TH" sz="9600" dirty="0"/>
          </a:p>
        </p:txBody>
      </p:sp>
    </p:spTree>
    <p:extLst>
      <p:ext uri="{BB962C8B-B14F-4D97-AF65-F5344CB8AC3E}">
        <p14:creationId xmlns:p14="http://schemas.microsoft.com/office/powerpoint/2010/main" val="38217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</TotalTime>
  <Words>791</Words>
  <Application>Microsoft Office PowerPoint</Application>
  <PresentationFormat>Custom</PresentationFormat>
  <Paragraphs>83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ความเชื่อมโยงยุทธศาสตร์กรมควบคุมโรค ปี 2559 - 2563  กับยุทธศาสตร์ชาติ ระยะ 20 ปี ด้านการป้องกันควบคุมโรคและภัยสุขภาพ</vt:lpstr>
      <vt:lpstr>PowerPoint Presentation</vt:lpstr>
      <vt:lpstr>PowerPoint Presentation</vt:lpstr>
      <vt:lpstr>PowerPoint Presentation</vt:lpstr>
      <vt:lpstr>งานสื่อสารที่สนับสนุนยุทธศาสตร์ชาติระยะ 20 ปี ด้านการป้องกันควบคุมโรคและภัยสุขภาพ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parichat</dc:creator>
  <cp:lastModifiedBy>Ae-PC</cp:lastModifiedBy>
  <cp:revision>113</cp:revision>
  <cp:lastPrinted>2018-11-07T04:09:41Z</cp:lastPrinted>
  <dcterms:created xsi:type="dcterms:W3CDTF">2017-05-24T02:11:37Z</dcterms:created>
  <dcterms:modified xsi:type="dcterms:W3CDTF">2018-11-07T05:56:26Z</dcterms:modified>
</cp:coreProperties>
</file>